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60" r:id="rId2"/>
    <p:sldId id="350" r:id="rId3"/>
    <p:sldId id="348" r:id="rId4"/>
    <p:sldId id="349" r:id="rId5"/>
    <p:sldId id="262" r:id="rId6"/>
    <p:sldId id="351" r:id="rId7"/>
    <p:sldId id="378" r:id="rId8"/>
    <p:sldId id="331" r:id="rId9"/>
    <p:sldId id="352" r:id="rId10"/>
    <p:sldId id="379" r:id="rId11"/>
    <p:sldId id="356" r:id="rId12"/>
    <p:sldId id="288" r:id="rId13"/>
    <p:sldId id="357" r:id="rId14"/>
    <p:sldId id="358" r:id="rId15"/>
    <p:sldId id="359" r:id="rId16"/>
    <p:sldId id="360" r:id="rId17"/>
    <p:sldId id="361" r:id="rId18"/>
    <p:sldId id="362" r:id="rId19"/>
    <p:sldId id="363" r:id="rId20"/>
    <p:sldId id="335" r:id="rId21"/>
    <p:sldId id="369" r:id="rId22"/>
    <p:sldId id="370" r:id="rId23"/>
    <p:sldId id="371" r:id="rId24"/>
    <p:sldId id="372" r:id="rId25"/>
    <p:sldId id="373" r:id="rId26"/>
    <p:sldId id="374" r:id="rId27"/>
    <p:sldId id="330" r:id="rId28"/>
    <p:sldId id="375" r:id="rId29"/>
    <p:sldId id="380" r:id="rId30"/>
    <p:sldId id="343" r:id="rId31"/>
    <p:sldId id="376" r:id="rId32"/>
    <p:sldId id="381" r:id="rId33"/>
    <p:sldId id="344" r:id="rId34"/>
    <p:sldId id="377" r:id="rId35"/>
    <p:sldId id="382"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2016-09-18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828039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914524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267465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3233298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1791632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3653066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237528548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6157292" y="538157"/>
            <a:ext cx="124356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6320812" y="874706"/>
            <a:ext cx="93603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95736" y="2983026"/>
            <a:ext cx="6912768"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563888" y="538157"/>
            <a:ext cx="123742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3697682" y="874706"/>
            <a:ext cx="96876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862292" y="538157"/>
            <a:ext cx="124242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988092" y="874706"/>
            <a:ext cx="100804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5.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27.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题</a:t>
            </a:r>
            <a:r>
              <a:rPr lang="zh-CN" altLang="en-US" b="1" dirty="0" smtClean="0">
                <a:latin typeface="黑体" panose="02010600030101010101" pitchFamily="2" charset="-122"/>
                <a:ea typeface="黑体" panose="02010600030101010101" pitchFamily="2" charset="-122"/>
              </a:rPr>
              <a:t>点二</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653564" cy="369332"/>
          </a:xfrm>
          <a:prstGeom prst="rect">
            <a:avLst/>
          </a:prstGeom>
          <a:noFill/>
        </p:spPr>
        <p:txBody>
          <a:bodyPr wrap="none" rtlCol="0">
            <a:spAutoFit/>
          </a:bodyPr>
          <a:lstStyle/>
          <a:p>
            <a:r>
              <a:rPr lang="zh-CN" altLang="zh-CN" sz="1800" b="1" kern="1200" dirty="0" smtClean="0">
                <a:solidFill>
                  <a:srgbClr val="C00000"/>
                </a:solidFill>
                <a:effectLst/>
                <a:latin typeface="+mn-lt"/>
                <a:ea typeface="+mn-ea"/>
                <a:cs typeface="+mn-cs"/>
              </a:rPr>
              <a:t>题型</a:t>
            </a:r>
            <a:r>
              <a:rPr lang="en-US" altLang="zh-CN" sz="1800" b="1" kern="1200" dirty="0" smtClean="0">
                <a:solidFill>
                  <a:srgbClr val="C00000"/>
                </a:solidFill>
                <a:effectLst/>
                <a:latin typeface="+mn-lt"/>
                <a:ea typeface="+mn-ea"/>
                <a:cs typeface="+mn-cs"/>
              </a:rPr>
              <a:t>3</a:t>
            </a:r>
            <a:r>
              <a:rPr lang="zh-CN" altLang="zh-CN" sz="1800" b="1" kern="1200" dirty="0" smtClean="0">
                <a:solidFill>
                  <a:srgbClr val="C00000"/>
                </a:solidFill>
                <a:effectLst/>
                <a:latin typeface="+mn-lt"/>
                <a:ea typeface="+mn-ea"/>
                <a:cs typeface="+mn-cs"/>
              </a:rPr>
              <a:t>　断句题</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瞻前顾后</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用好标志</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564278"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853582"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6142886"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slide" Target="slide20.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slide" Target="slide20.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4.emf"/><Relationship Id="rId2" Type="http://schemas.openxmlformats.org/officeDocument/2006/relationships/slideLayout" Target="../slideLayouts/slideLayout9.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20.xml"/><Relationship Id="rId4" Type="http://schemas.openxmlformats.org/officeDocument/2006/relationships/slide" Target="slide1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15.emf"/><Relationship Id="rId2" Type="http://schemas.openxmlformats.org/officeDocument/2006/relationships/slideLayout" Target="../slideLayouts/slideLayout9.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slide" Target="slide20.xml"/><Relationship Id="rId4" Type="http://schemas.openxmlformats.org/officeDocument/2006/relationships/slide" Target="slide12.xml"/></Relationships>
</file>

<file path=ppt/slides/_rels/slide1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2.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2.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2.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9.xml"/><Relationship Id="rId1" Type="http://schemas.openxmlformats.org/officeDocument/2006/relationships/vmlDrawing" Target="../drawings/vmlDrawing5.vml"/><Relationship Id="rId6" Type="http://schemas.openxmlformats.org/officeDocument/2006/relationships/image" Target="../media/image16.emf"/><Relationship Id="rId5" Type="http://schemas.openxmlformats.org/officeDocument/2006/relationships/package" Target="../embeddings/Microsoft_Word___5.docx"/><Relationship Id="rId4" Type="http://schemas.openxmlformats.org/officeDocument/2006/relationships/slide" Target="slide20.xml"/></Relationships>
</file>

<file path=ppt/slides/_rels/slide2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9.xml"/><Relationship Id="rId1" Type="http://schemas.openxmlformats.org/officeDocument/2006/relationships/vmlDrawing" Target="../drawings/vmlDrawing6.vml"/><Relationship Id="rId6" Type="http://schemas.openxmlformats.org/officeDocument/2006/relationships/image" Target="../media/image17.emf"/><Relationship Id="rId5" Type="http://schemas.openxmlformats.org/officeDocument/2006/relationships/package" Target="../embeddings/Microsoft_Word___6.docx"/><Relationship Id="rId4" Type="http://schemas.openxmlformats.org/officeDocument/2006/relationships/slide" Target="slide20.xml"/></Relationships>
</file>

<file path=ppt/slides/_rels/slide2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2.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7.xml"/><Relationship Id="rId1" Type="http://schemas.openxmlformats.org/officeDocument/2006/relationships/slideLayout" Target="../slideLayouts/slideLayout10.xml"/><Relationship Id="rId4" Type="http://schemas.openxmlformats.org/officeDocument/2006/relationships/slide" Target="slide33.xml"/></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7.xml"/><Relationship Id="rId1" Type="http://schemas.openxmlformats.org/officeDocument/2006/relationships/slideLayout" Target="../slideLayouts/slideLayout10.xml"/><Relationship Id="rId4" Type="http://schemas.openxmlformats.org/officeDocument/2006/relationships/slide" Target="slide33.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7.xml"/><Relationship Id="rId1" Type="http://schemas.openxmlformats.org/officeDocument/2006/relationships/slideLayout" Target="../slideLayouts/slideLayout10.xml"/><Relationship Id="rId4" Type="http://schemas.openxmlformats.org/officeDocument/2006/relationships/slide" Target="slide3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7.xml"/><Relationship Id="rId1" Type="http://schemas.openxmlformats.org/officeDocument/2006/relationships/slideLayout" Target="../slideLayouts/slideLayout10.xml"/><Relationship Id="rId4" Type="http://schemas.openxmlformats.org/officeDocument/2006/relationships/slide" Target="slide33.xml"/></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7.xml"/><Relationship Id="rId1" Type="http://schemas.openxmlformats.org/officeDocument/2006/relationships/slideLayout" Target="../slideLayouts/slideLayout10.xml"/><Relationship Id="rId4" Type="http://schemas.openxmlformats.org/officeDocument/2006/relationships/slide" Target="slide33.xml"/></Relationships>
</file>

<file path=ppt/slides/_rels/slide3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7.xml"/><Relationship Id="rId1" Type="http://schemas.openxmlformats.org/officeDocument/2006/relationships/slideLayout" Target="../slideLayouts/slideLayout10.xml"/><Relationship Id="rId4" Type="http://schemas.openxmlformats.org/officeDocument/2006/relationships/slide" Target="slide33.xml"/></Relationships>
</file>

<file path=ppt/slides/_rels/slide3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7.xml"/><Relationship Id="rId1" Type="http://schemas.openxmlformats.org/officeDocument/2006/relationships/slideLayout" Target="../slideLayouts/slideLayout10.xml"/><Relationship Id="rId4" Type="http://schemas.openxmlformats.org/officeDocument/2006/relationships/slide" Target="slide33.xml"/></Relationships>
</file>

<file path=ppt/slides/_rels/slide3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7.xml"/><Relationship Id="rId1" Type="http://schemas.openxmlformats.org/officeDocument/2006/relationships/slideLayout" Target="../slideLayouts/slideLayout10.xml"/><Relationship Id="rId4" Type="http://schemas.openxmlformats.org/officeDocument/2006/relationships/slide" Target="slide33.xml"/></Relationships>
</file>

<file path=ppt/slides/_rels/slide3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7.xml"/><Relationship Id="rId1" Type="http://schemas.openxmlformats.org/officeDocument/2006/relationships/slideLayout" Target="../slideLayouts/slideLayout10.xml"/><Relationship Id="rId4" Type="http://schemas.openxmlformats.org/officeDocument/2006/relationships/slide" Target="slide3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11.emf"/><Relationship Id="rId4" Type="http://schemas.openxmlformats.org/officeDocument/2006/relationships/package" Target="../embeddings/Microsoft_Word___1.docx"/></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8.xml"/><Relationship Id="rId1" Type="http://schemas.openxmlformats.org/officeDocument/2006/relationships/vmlDrawing" Target="../drawings/vmlDrawing2.vml"/><Relationship Id="rId4" Type="http://schemas.openxmlformats.org/officeDocument/2006/relationships/image" Target="../media/image12.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题点二　文言文阅读</a:t>
            </a:r>
          </a:p>
        </p:txBody>
      </p:sp>
    </p:spTree>
    <p:extLst>
      <p:ext uri="{BB962C8B-B14F-4D97-AF65-F5344CB8AC3E}">
        <p14:creationId xmlns:p14="http://schemas.microsoft.com/office/powerpoint/2010/main" val="1878451494"/>
      </p:ext>
    </p:extLst>
  </p:cSld>
  <p:clrMapOvr>
    <a:masterClrMapping/>
  </p:clrMapOvr>
  <p:transition spd="slow">
    <p:spli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矩形 2"/>
          <p:cNvSpPr>
            <a:spLocks noChangeAspect="1"/>
          </p:cNvSpPr>
          <p:nvPr/>
        </p:nvSpPr>
        <p:spPr>
          <a:xfrm>
            <a:off x="508000" y="989790"/>
            <a:ext cx="8128000" cy="574118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章谊字宜叟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建州浦城人。崇宁四年进士及第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补授怀州司法参军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历任漳、台二州的学官教授和杭州通判。建炎初年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陈通侵犯钱塘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城门关闭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部使者用文书传令章谊聚集杭州七县弓箭手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来扩大声势。恰逢王渊讨伐贼寇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章谊跟着王渊进入城中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贼寇被平定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随即加以安抚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众人都感激他。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绍兴四年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金国派李永寿、王翊前来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要求归还刘豫的战俘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以及在东南的西北人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又想到划江为界来帮助刘豫。当时朝议认为这件事难以办到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想派大臣做使者。参政席益拿母亲年老来推迟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推荐章谊代替自己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章谊加官龙图阁学士充任军前奉表通问使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给事中孙近任副使。章谊到了云中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与粘罕、兀室论事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毫不屈服。金人告诉他立即回去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章谊说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万里受命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兼迎两宫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要求一定要得到满足。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金人于是命令萧庆授书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同时拿传闻的事责备章谊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章谊问他们从哪里得来的消息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金人告诉他实情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于是回来。到了南京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刘豫留下他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章谊用计脱身回来。皇帝嘉奖他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越级提拔他为刑部尚书。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1711626"/>
      </p:ext>
    </p:extLst>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pic>
        <p:nvPicPr>
          <p:cNvPr id="3" name="图片 2"/>
          <p:cNvPicPr>
            <a:picLocks noChangeAspect="1"/>
          </p:cNvPicPr>
          <p:nvPr/>
        </p:nvPicPr>
        <p:blipFill>
          <a:blip r:embed="rId2"/>
          <a:stretch>
            <a:fillRect/>
          </a:stretch>
        </p:blipFill>
        <p:spPr>
          <a:xfrm>
            <a:off x="371755" y="1951915"/>
            <a:ext cx="8400491" cy="3637325"/>
          </a:xfrm>
          <a:prstGeom prst="rect">
            <a:avLst/>
          </a:prstGeom>
        </p:spPr>
      </p:pic>
    </p:spTree>
    <p:extLst>
      <p:ext uri="{BB962C8B-B14F-4D97-AF65-F5344CB8AC3E}">
        <p14:creationId xmlns:p14="http://schemas.microsoft.com/office/powerpoint/2010/main" val="1939025181"/>
      </p:ext>
    </p:extLst>
  </p:cSld>
  <p:clrMapOvr>
    <a:masterClrMapping/>
  </p:clrMapOvr>
  <p:transition>
    <p:strips dir="l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807370"/>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一、瞻前顾后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把握大意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标出名词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用好虚词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通读文段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瞻前顾后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把握语句大意是断句的前提。在把握文意的基础上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标出句子的名词。如人名、地名、官名、族名、器物名、动物名、植物名、时间等。名词一般为文章陈述、描写、说明或议论的对象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在它们的前后往往要进行断句。名词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一般也常常用作句子的主语和宾语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找出文中反复出现的名词或代词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就基本上可以断出句读了。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文言文中虚词在一句话中往往有固定的作用和位置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因此抓住虚词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可以说是抓住了断句的标志。如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句首发语词。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夫、盖、至若、若夫、初、唯、斯、今、凡、且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等常用于一句话的开头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在它们的前面一般要断开。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句尾词。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也、矣、焉、耳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等经常用于陈述句末尾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耶、与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等经常用于疑问句末尾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哉、夫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等经常用于感叹句末尾。其后面一般要断开。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疑问词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何、胡、安、曷、奚、盍、焉、孰、孰与、何如、奈何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一般可构成疑问句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只要贯通上下文意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其他的如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以、于、为、则、而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如果用于句中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在它们的前后一般就不断句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表转折而且后面为一个比较长的完整的句子时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前面要断开。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3523250"/>
      </p:ext>
    </p:extLst>
  </p:cSld>
  <p:clrMapOvr>
    <a:masterClrMapping/>
  </p:clrMapOvr>
  <mc:AlternateContent xmlns:mc="http://schemas.openxmlformats.org/markup-compatibility/2006">
    <mc:Choice xmlns:p14="http://schemas.microsoft.com/office/powerpoint/2010/main" Requires="p14">
      <p:transition spd="slow" p14:dur="800">
        <p:cover/>
      </p:transition>
    </mc:Choice>
    <mc:Fallback>
      <p:transition spd="slow">
        <p:cove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1(2015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字伯野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海州人。登进士第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为礼部员外郎。时蔡翛为尚书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傅为言天下事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劝其亟有所更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不然必败。翛不能用。迁至中书舍人。</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宣和末高丽入贡使者所过调夫治舟骚然烦费傅言索民力以妨农功而于中国无丝毫之益宰相谓其所论同苏轼奏贬蕲州安置</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给事中许翰以为傅论议虽偶与轼合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意亦亡他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以职论事而责之过矣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翰亦罢去。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节选自《宋史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81214777"/>
      </p:ext>
    </p:extLst>
  </p:cSld>
  <p:clrMapOvr>
    <a:masterClrMapping/>
  </p:clrMapOvr>
  <mc:AlternateContent xmlns:mc="http://schemas.openxmlformats.org/markup-compatibility/2006">
    <mc:Choice xmlns:p14="http://schemas.microsoft.com/office/powerpoint/2010/main"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读文有道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抓传主特点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有远见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敢直言。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理传主事迹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这段文字重点介绍蔡翛为尚书时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孙傅对蔡翛的规劝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以及宣和末年高丽使者入贡时孙傅的一次进谏。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385508"/>
      </p:ext>
    </p:extLst>
  </p:cSld>
  <p:clrMapOvr>
    <a:masterClrMapping/>
  </p:clrMapOvr>
  <mc:AlternateContent xmlns:mc="http://schemas.openxmlformats.org/markup-compatibility/2006">
    <mc:Choice xmlns:p14="http://schemas.microsoft.com/office/powerpoint/2010/main"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75273"/>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宣和末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高丽入贡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使者所过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调夫治舟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骚然烦费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傅言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索民力以妨农功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而于中国无丝毫之益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宰相谓其所论同苏轼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奏贬蕲州安置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宣和末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高丽入贡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使者所过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调夫治舟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骚然烦费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傅言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索民力以妨农功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而于中国无丝毫之益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宰相谓其所论同苏轼奏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贬蕲州安置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宣和末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高丽入贡使者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所过调夫治舟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骚然烦费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傅言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索民力以妨农功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而于中国无丝毫之益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宰相谓其所论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同苏轼奏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贬蕲州安置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宣和末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高丽入贡使者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所过调夫治舟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骚然烦费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傅言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索民力以妨农功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而于中国无丝毫之益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宰相谓其所论同苏轼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奏贬蕲州安置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33852272"/>
      </p:ext>
    </p:extLst>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533563511"/>
              </p:ext>
            </p:extLst>
          </p:nvPr>
        </p:nvGraphicFramePr>
        <p:xfrm>
          <a:off x="508000" y="2710833"/>
          <a:ext cx="8128000" cy="1690335"/>
        </p:xfrm>
        <a:graphic>
          <a:graphicData uri="http://schemas.openxmlformats.org/presentationml/2006/ole">
            <mc:AlternateContent xmlns:mc="http://schemas.openxmlformats.org/markup-compatibility/2006">
              <mc:Choice xmlns:v="urn:schemas-microsoft-com:vml" Requires="v">
                <p:oleObj spid="_x0000_s6154" name="文档" r:id="rId6" imgW="3946425" imgH="821131" progId="Word.Document.12">
                  <p:embed/>
                </p:oleObj>
              </mc:Choice>
              <mc:Fallback>
                <p:oleObj name="文档" r:id="rId6" imgW="3946425" imgH="821131" progId="Word.Document.12">
                  <p:embed/>
                  <p:pic>
                    <p:nvPicPr>
                      <p:cNvPr id="0" name=""/>
                      <p:cNvPicPr/>
                      <p:nvPr/>
                    </p:nvPicPr>
                    <p:blipFill>
                      <a:blip r:embed="rId7"/>
                      <a:stretch>
                        <a:fillRect/>
                      </a:stretch>
                    </p:blipFill>
                    <p:spPr>
                      <a:xfrm>
                        <a:off x="508000" y="2710833"/>
                        <a:ext cx="8128000" cy="1690335"/>
                      </a:xfrm>
                      <a:prstGeom prst="rect">
                        <a:avLst/>
                      </a:prstGeom>
                    </p:spPr>
                  </p:pic>
                </p:oleObj>
              </mc:Fallback>
            </mc:AlternateContent>
          </a:graphicData>
        </a:graphic>
      </p:graphicFrame>
    </p:spTree>
    <p:extLst>
      <p:ext uri="{BB962C8B-B14F-4D97-AF65-F5344CB8AC3E}">
        <p14:creationId xmlns:p14="http://schemas.microsoft.com/office/powerpoint/2010/main" val="3701223634"/>
      </p:ext>
    </p:extLst>
  </p:cSld>
  <p:clrMapOvr>
    <a:masterClrMapping/>
  </p:clrMapOvr>
  <mc:AlternateContent xmlns:mc="http://schemas.openxmlformats.org/markup-compatibility/2006">
    <mc:Choice xmlns:p14="http://schemas.microsoft.com/office/powerpoint/2010/main" Requires="p14">
      <p:transition spd="slow" p14:dur="800">
        <p:split/>
      </p:transition>
    </mc:Choice>
    <mc:Fallback>
      <p:transition spd="slow">
        <p:spli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824042"/>
            <a:ext cx="1885453" cy="45974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依据</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773789914"/>
              </p:ext>
            </p:extLst>
          </p:nvPr>
        </p:nvGraphicFramePr>
        <p:xfrm>
          <a:off x="508000" y="2297654"/>
          <a:ext cx="8128000" cy="2785622"/>
        </p:xfrm>
        <a:graphic>
          <a:graphicData uri="http://schemas.openxmlformats.org/presentationml/2006/ole">
            <mc:AlternateContent xmlns:mc="http://schemas.openxmlformats.org/markup-compatibility/2006">
              <mc:Choice xmlns:v="urn:schemas-microsoft-com:vml" Requires="v">
                <p:oleObj spid="_x0000_s27652" name="文档" r:id="rId6" imgW="3946425" imgH="1352472" progId="Word.Document.12">
                  <p:embed/>
                </p:oleObj>
              </mc:Choice>
              <mc:Fallback>
                <p:oleObj name="文档" r:id="rId6" imgW="3946425" imgH="1352472" progId="Word.Document.12">
                  <p:embed/>
                  <p:pic>
                    <p:nvPicPr>
                      <p:cNvPr id="0" name=""/>
                      <p:cNvPicPr/>
                      <p:nvPr/>
                    </p:nvPicPr>
                    <p:blipFill>
                      <a:blip r:embed="rId7"/>
                      <a:stretch>
                        <a:fillRect/>
                      </a:stretch>
                    </p:blipFill>
                    <p:spPr>
                      <a:xfrm>
                        <a:off x="508000" y="2297654"/>
                        <a:ext cx="8128000" cy="2785622"/>
                      </a:xfrm>
                      <a:prstGeom prst="rect">
                        <a:avLst/>
                      </a:prstGeom>
                    </p:spPr>
                  </p:pic>
                </p:oleObj>
              </mc:Fallback>
            </mc:AlternateContent>
          </a:graphicData>
        </a:graphic>
      </p:graphicFrame>
      <p:sp>
        <p:nvSpPr>
          <p:cNvPr id="5" name="矩形 4"/>
          <p:cNvSpPr>
            <a:spLocks noChangeAspect="1"/>
          </p:cNvSpPr>
          <p:nvPr/>
        </p:nvSpPr>
        <p:spPr>
          <a:xfrm>
            <a:off x="508000" y="4661617"/>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综合大意和标志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比较四个选项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不难做出判断。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15331326"/>
      </p:ext>
    </p:extLst>
  </p:cSld>
  <p:clrMapOvr>
    <a:masterClrMapping/>
  </p:clrMapOvr>
  <mc:AlternateContent xmlns:mc="http://schemas.openxmlformats.org/markup-compatibility/2006">
    <mc:Choice xmlns:p14="http://schemas.microsoft.com/office/powerpoint/2010/main"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孙傅字伯野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是海州人。进士及第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任礼部员外郎。当时蔡翛做尚书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孙傅对他谈论天下的事情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劝他赶快做些改革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不然的话肯定坏事。蔡翛没有听从。迁任中书舍人。宣和末年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高丽前来进贡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使者所经过的地方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安排车夫舟船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引起许多麻烦及浪费。孙傅说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索取民力妨碍农时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对我们国家没有丝毫的好处。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宰相说他的观点跟苏轼一样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上奏贬他去蕲州安置。给事中许翰认为孙傅的议论只是偶然与苏轼相同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也没有其他恶意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对这种依职责论事的处罚太过分了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许翰也被罢官离京。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3527561"/>
      </p:ext>
    </p:extLst>
  </p:cSld>
  <p:clrMapOvr>
    <a:masterClrMapping/>
  </p:clrMapOvr>
  <mc:AlternateContent xmlns:mc="http://schemas.openxmlformats.org/markup-compatibility/2006">
    <mc:Choice xmlns:p14="http://schemas.microsoft.com/office/powerpoint/2010/main" Requires="p14">
      <p:transition spd="slow" p14:dur="800">
        <p:zoom dir="in"/>
      </p:transition>
    </mc:Choice>
    <mc:Fallback>
      <p:transition spd="slow">
        <p:zoom dir="in"/>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124744"/>
            <a:ext cx="205056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要点</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梳理</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n02.eps" descr="id:2147489114;FounderCES"/>
          <p:cNvPicPr/>
          <p:nvPr/>
        </p:nvPicPr>
        <p:blipFill>
          <a:blip r:embed="rId2"/>
          <a:stretch>
            <a:fillRect/>
          </a:stretch>
        </p:blipFill>
        <p:spPr>
          <a:xfrm>
            <a:off x="395536" y="1988840"/>
            <a:ext cx="8338495" cy="3168352"/>
          </a:xfrm>
          <a:prstGeom prst="rect">
            <a:avLst/>
          </a:prstGeom>
        </p:spPr>
      </p:pic>
    </p:spTree>
    <p:extLst>
      <p:ext uri="{BB962C8B-B14F-4D97-AF65-F5344CB8AC3E}">
        <p14:creationId xmlns:p14="http://schemas.microsoft.com/office/powerpoint/2010/main" val="1973581107"/>
      </p:ext>
    </p:extLst>
  </p:cSld>
  <p:clrMapOvr>
    <a:masterClrMapping/>
  </p:clrMapOvr>
  <mc:AlternateContent xmlns:mc="http://schemas.openxmlformats.org/markup-compatibility/2006">
    <mc:Choice xmlns:p14="http://schemas.microsoft.com/office/powerpoint/2010/main" Requires="p14">
      <p:transition spd="slow" p14:dur="2000">
        <p:blinds/>
      </p:transition>
    </mc:Choice>
    <mc:Fallback>
      <p:transition spd="slow">
        <p:blind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二、依据文体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看准句式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辨明语法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借助修辞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文言文是一种比较典雅的书面语言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在句式、修辞上比较讲究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这些特点也能为断句提供一定的帮助。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文言文的特殊句式和固定格式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如判断句、被动句、宾语前置、定语后置、介词结构后置等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孰若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习惯上较为固定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不能拆开。反复、顶真、排比、对偶是文言文中最常见的修辞手法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也是断句的重要依据。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矩形 4"/>
          <p:cNvSpPr>
            <a:spLocks noChangeAspect="1"/>
          </p:cNvSpPr>
          <p:nvPr/>
        </p:nvSpPr>
        <p:spPr>
          <a:xfrm>
            <a:off x="508000" y="15709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2(2016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陈登云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字从龙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唐山人。万历五年进士。除鄢陵知县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征授御史。出按辽东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疏陈安攘十策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又请速首功之赏。改巡山西。还朝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会廷臣方争建储。登云谓议不早决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由贵妃家阴沮之。十六年六月遂因灾异抗疏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劾妃父郑承宪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承宪怀祸藏奸窥觊储贰且广结术士之流曩陛下重惩科场冒籍承宪妻每扬言事由己发用以恐喝勋贵簧鼓朝绅</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不但惠安遭其虐焰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即中宫与太后家亦谨避其锋矣。陛下享国久长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自由敬德所致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而承宪每对人言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以为不立东宫之效。干挠盛典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蓄隐邪谋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他日何所不至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贵妃、承宪皆怒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同列亦为登云危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帝竟留中不下。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节选自《明史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陈登云传》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1033304"/>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2521133"/>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读文有道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抓传主特点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陈登云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不畏权贵、耿直敢言。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理传主事迹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节选部分详细记录了万历十六年弹劾郑承宪的一段话。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6198390"/>
      </p:ext>
    </p:extLst>
  </p:cSld>
  <p:clrMapOvr>
    <a:masterClrMapping/>
  </p:clrMapOvr>
  <p:transition spd="slow">
    <p:checke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5709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承宪怀祸藏奸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窥觊储贰且广结术士之流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曩陛下重惩科场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冒籍承宪妻每扬言事由己发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用以恐喝勋贵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簧鼓朝绅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承宪怀祸藏奸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窥觊储贰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且广结术士之流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曩陛下重惩科场冒籍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承宪妻每扬言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事由己发用以恐喝勋贵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簧鼓朝绅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承宪怀祸藏奸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窥觊储贰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且广结术士之流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曩陛下重惩科场冒籍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承宪妻每扬言事由己发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用以恐喝勋贵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簧鼓朝绅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承宪怀祸藏奸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窥觊储贰且广结术士之流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曩陛下重惩科场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冒籍承宪妻每扬言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事由己发用以恐喝勋贵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簧鼓朝绅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77262"/>
      </p:ext>
    </p:extLst>
  </p:cSld>
  <p:clrMapOvr>
    <a:masterClrMapping/>
  </p:clrMapOvr>
  <p:transition spd="slow">
    <p:pull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graphicFrame>
        <p:nvGraphicFramePr>
          <p:cNvPr id="3" name="对象 2"/>
          <p:cNvGraphicFramePr>
            <a:graphicFrameLocks noChangeAspect="1"/>
          </p:cNvGraphicFramePr>
          <p:nvPr>
            <p:extLst>
              <p:ext uri="{D42A27DB-BD31-4B8C-83A1-F6EECF244321}">
                <p14:modId xmlns:p14="http://schemas.microsoft.com/office/powerpoint/2010/main" val="1896261635"/>
              </p:ext>
            </p:extLst>
          </p:nvPr>
        </p:nvGraphicFramePr>
        <p:xfrm>
          <a:off x="508000" y="2708920"/>
          <a:ext cx="8128000" cy="2046713"/>
        </p:xfrm>
        <a:graphic>
          <a:graphicData uri="http://schemas.openxmlformats.org/presentationml/2006/ole">
            <mc:AlternateContent xmlns:mc="http://schemas.openxmlformats.org/markup-compatibility/2006">
              <mc:Choice xmlns:v="urn:schemas-microsoft-com:vml" Requires="v">
                <p:oleObj spid="_x0000_s14346" name="文档" r:id="rId5" imgW="3946425" imgH="993925" progId="Word.Document.12">
                  <p:embed/>
                </p:oleObj>
              </mc:Choice>
              <mc:Fallback>
                <p:oleObj name="文档" r:id="rId5" imgW="3946425" imgH="993925" progId="Word.Document.12">
                  <p:embed/>
                  <p:pic>
                    <p:nvPicPr>
                      <p:cNvPr id="0" name=""/>
                      <p:cNvPicPr/>
                      <p:nvPr/>
                    </p:nvPicPr>
                    <p:blipFill>
                      <a:blip r:embed="rId6"/>
                      <a:stretch>
                        <a:fillRect/>
                      </a:stretch>
                    </p:blipFill>
                    <p:spPr>
                      <a:xfrm>
                        <a:off x="508000" y="2708920"/>
                        <a:ext cx="8128000" cy="2046713"/>
                      </a:xfrm>
                      <a:prstGeom prst="rect">
                        <a:avLst/>
                      </a:prstGeom>
                    </p:spPr>
                  </p:pic>
                </p:oleObj>
              </mc:Fallback>
            </mc:AlternateContent>
          </a:graphicData>
        </a:graphic>
      </p:graphicFrame>
    </p:spTree>
    <p:extLst>
      <p:ext uri="{BB962C8B-B14F-4D97-AF65-F5344CB8AC3E}">
        <p14:creationId xmlns:p14="http://schemas.microsoft.com/office/powerpoint/2010/main" val="3623300191"/>
      </p:ext>
    </p:extLst>
  </p:cSld>
  <p:clrMapOvr>
    <a:masterClrMapping/>
  </p:clrMapOvr>
  <p:transition spd="slow">
    <p:strips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546401"/>
            <a:ext cx="1885453"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依据</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6" name="对象 5"/>
          <p:cNvGraphicFramePr>
            <a:graphicFrameLocks noChangeAspect="1"/>
          </p:cNvGraphicFramePr>
          <p:nvPr>
            <p:extLst>
              <p:ext uri="{D42A27DB-BD31-4B8C-83A1-F6EECF244321}">
                <p14:modId xmlns:p14="http://schemas.microsoft.com/office/powerpoint/2010/main" val="1236872133"/>
              </p:ext>
            </p:extLst>
          </p:nvPr>
        </p:nvGraphicFramePr>
        <p:xfrm>
          <a:off x="508000" y="2050457"/>
          <a:ext cx="8128000" cy="2429246"/>
        </p:xfrm>
        <a:graphic>
          <a:graphicData uri="http://schemas.openxmlformats.org/presentationml/2006/ole">
            <mc:AlternateContent xmlns:mc="http://schemas.openxmlformats.org/markup-compatibility/2006">
              <mc:Choice xmlns:v="urn:schemas-microsoft-com:vml" Requires="v">
                <p:oleObj spid="_x0000_s15370" name="文档" r:id="rId5" imgW="3946425" imgH="1179678" progId="Word.Document.12">
                  <p:embed/>
                </p:oleObj>
              </mc:Choice>
              <mc:Fallback>
                <p:oleObj name="文档" r:id="rId5" imgW="3946425" imgH="1179678" progId="Word.Document.12">
                  <p:embed/>
                  <p:pic>
                    <p:nvPicPr>
                      <p:cNvPr id="0" name=""/>
                      <p:cNvPicPr/>
                      <p:nvPr/>
                    </p:nvPicPr>
                    <p:blipFill>
                      <a:blip r:embed="rId6"/>
                      <a:stretch>
                        <a:fillRect/>
                      </a:stretch>
                    </p:blipFill>
                    <p:spPr>
                      <a:xfrm>
                        <a:off x="508000" y="2050457"/>
                        <a:ext cx="8128000" cy="2429246"/>
                      </a:xfrm>
                      <a:prstGeom prst="rect">
                        <a:avLst/>
                      </a:prstGeom>
                    </p:spPr>
                  </p:pic>
                </p:oleObj>
              </mc:Fallback>
            </mc:AlternateContent>
          </a:graphicData>
        </a:graphic>
      </p:graphicFrame>
      <p:sp>
        <p:nvSpPr>
          <p:cNvPr id="7" name="矩形 6"/>
          <p:cNvSpPr>
            <a:spLocks noChangeAspect="1"/>
          </p:cNvSpPr>
          <p:nvPr/>
        </p:nvSpPr>
        <p:spPr>
          <a:xfrm>
            <a:off x="508000" y="4008495"/>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这段文字采用整散结合的句式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气势磅礴。前两句后用连词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一舒缓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再揭露其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广结术士之流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后两句前用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恐喝勋贵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簧鼓朝绅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前要停顿。据前者可以排除</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两项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据后者可以排除</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656640"/>
      </p:ext>
    </p:extLst>
  </p:cSld>
  <p:clrMapOvr>
    <a:masterClrMapping/>
  </p:clrMapOvr>
  <p:transition spd="slow">
    <p:cover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395536" y="1377980"/>
            <a:ext cx="8384480" cy="537377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陈登云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字从龙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唐山人。万历五年进士。授职鄢陵知县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召入朝中授为御史。出外巡视辽东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上疏陈述安定边境的十条对策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又请求加速建立首功的赏赐制度。后改派巡视山西。回到京城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恰好朝廷大臣正在争论立太子的事。陈登云认为朝议不能早决定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是因为贵妃家人暗中阻挠这件事。万历十六年六月因发生灾害上疏直言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弹劾贵妃的父亲郑承宪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郑承宪包藏祸心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觊觎太子之位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并且广泛交结术士之流。以前陛下严厉惩罚科场冒名顶替之人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郑承宪的妻子常常扬言事情是自己揭发的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用来恐吓功勋权贵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以巧言迷惑朝中大臣。不但惠安遭受他们的嚣张气焰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就是皇后与太后家也小心地避开他们的锋芒。陛下治理国家已很久了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自是崇尚德行所致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而郑承宪经常对人说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认为是不立太子的结果。干预阻挠立太子的盛典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蓄谋已久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以后有什么事做不出来呢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奏疏呈入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贵妃、郑承宪都很愤怒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同僚大臣也替陈登云害怕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但皇上最终把奏疏留下没有下达。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30249795"/>
      </p:ext>
    </p:extLst>
  </p:cSld>
  <p:clrMapOvr>
    <a:masterClrMapping/>
  </p:clrMapOvr>
  <p:transition spd="slow">
    <p:split dir="in"/>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侯蒙字元功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密州高密人。未冠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有俊声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急义好施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或一日挥千金。进士及第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调宝鸡尉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知柏乡县。民讼皆决于庭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受罚者不怨。转运使黄湜闻其名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将推毂之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召诣行台白事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蒙以越境不肯往。湜怒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他日行县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阅理文书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欲翻致其罪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既而无一疵可指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始以宾礼见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君真能吏也。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率诸使者合荐之。宋江寇京东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蒙上书言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江以三十六人横行齐魏官军数万无敢抗者其才必过人今青溪盗起不若赦江使讨方腊以自赎</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蒙居外不忘君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忠臣也。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命知东平府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未赴而卒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年六十八。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节选自《宋史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侯蒙传》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3969546"/>
      </p:ext>
    </p:extLst>
  </p:cSld>
  <p:clrMapOvr>
    <a:masterClrMapping/>
  </p:clrMapOvr>
  <mc:AlternateContent xmlns:mc="http://schemas.openxmlformats.org/markup-compatibility/2006">
    <mc:Choice xmlns:p14="http://schemas.microsoft.com/office/powerpoint/2010/main" Requires="p14">
      <p:transition spd="slow" p14:dur="1400">
        <p:cover dir="ru"/>
      </p:transition>
    </mc:Choice>
    <mc:Fallback>
      <p:transition spd="slow">
        <p:cover dir="ru"/>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江以三十六人横行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齐魏官军数万无敢抗者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其才必过人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今青溪盗起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不若赦江使讨方腊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以自赎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江以三十六人横行齐魏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官军数万无敢抗者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其才必过人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今青溪盗起不若赦江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使讨方腊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以自赎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江以三十六人横行齐魏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官军数万无敢抗者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其才必过人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今青溪盗起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不若赦江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使讨方腊以自赎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江以三十六人横行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齐魏官军数万无敢抗者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其才必过人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今青溪盗起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不若赦江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使讨方腊以自赎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9" name="五边形 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4634798"/>
            <a:ext cx="8640960" cy="2034562"/>
            <a:chOff x="251520" y="2431525"/>
            <a:chExt cx="8640960" cy="2034562"/>
          </a:xfrm>
        </p:grpSpPr>
        <p:grpSp>
          <p:nvGrpSpPr>
            <p:cNvPr id="11" name="组合 10"/>
            <p:cNvGrpSpPr/>
            <p:nvPr/>
          </p:nvGrpSpPr>
          <p:grpSpPr>
            <a:xfrm>
              <a:off x="251520" y="2431525"/>
              <a:ext cx="8640960" cy="2034562"/>
              <a:chOff x="251520" y="386326"/>
              <a:chExt cx="8640960" cy="2034562"/>
            </a:xfrm>
          </p:grpSpPr>
          <p:sp>
            <p:nvSpPr>
              <p:cNvPr id="13" name="五边形 1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386326"/>
                <a:ext cx="8640960" cy="1717555"/>
                <a:chOff x="251520" y="386326"/>
                <a:chExt cx="8640960" cy="1717555"/>
              </a:xfrm>
            </p:grpSpPr>
            <p:sp>
              <p:nvSpPr>
                <p:cNvPr id="16" name="矩形 15"/>
                <p:cNvSpPr/>
                <p:nvPr/>
              </p:nvSpPr>
              <p:spPr>
                <a:xfrm>
                  <a:off x="251520" y="386326"/>
                  <a:ext cx="8640960" cy="171755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8"/>
                <p:cNvSpPr txBox="1"/>
                <p:nvPr/>
              </p:nvSpPr>
              <p:spPr>
                <a:xfrm>
                  <a:off x="8382111" y="38632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2" name="矩形 11"/>
            <p:cNvSpPr>
              <a:spLocks noChangeAspect="1"/>
            </p:cNvSpPr>
            <p:nvPr/>
          </p:nvSpPr>
          <p:spPr>
            <a:xfrm>
              <a:off x="508000" y="2697523"/>
              <a:ext cx="8128000" cy="1418915"/>
            </a:xfrm>
            <a:prstGeom prst="rect">
              <a:avLst/>
            </a:prstGeom>
          </p:spPr>
          <p:txBody>
            <a:bodyPr>
              <a:spAutoFit/>
            </a:bodyPr>
            <a:lstStyle/>
            <a:p>
              <a:pPr>
                <a:lnSpc>
                  <a:spcPct val="150000"/>
                </a:lnSpc>
              </a:pPr>
              <a:r>
                <a:rPr lang="zh-CN" altLang="zh-CN" sz="2000" dirty="0"/>
                <a:t>这段文字是侯蒙上书建议用宋江去抵抗方腊。说宋江勇猛</a:t>
              </a:r>
              <a:r>
                <a:rPr lang="en-US" altLang="zh-CN" sz="2000" dirty="0"/>
                <a:t>,</a:t>
              </a:r>
              <a:r>
                <a:rPr lang="zh-CN" altLang="zh-CN" sz="2000" dirty="0"/>
                <a:t>没有人能与他抗衡的</a:t>
              </a:r>
              <a:r>
                <a:rPr lang="en-US" altLang="zh-CN" sz="2000" dirty="0"/>
                <a:t>,</a:t>
              </a:r>
              <a:r>
                <a:rPr lang="zh-CN" altLang="zh-CN" sz="2000" dirty="0"/>
                <a:t>不如赦免宋江</a:t>
              </a:r>
              <a:r>
                <a:rPr lang="en-US" altLang="zh-CN" sz="2000" dirty="0"/>
                <a:t>,</a:t>
              </a:r>
              <a:r>
                <a:rPr lang="zh-CN" altLang="zh-CN" sz="2000" dirty="0"/>
                <a:t>让他去征讨方腊来赎自己的罪。据此</a:t>
              </a:r>
              <a:r>
                <a:rPr lang="en-US" altLang="zh-CN" sz="2000" dirty="0"/>
                <a:t>,</a:t>
              </a:r>
              <a:r>
                <a:rPr lang="zh-CN" altLang="zh-CN" sz="2000" dirty="0"/>
                <a:t>结合动词短语和虚词可断开。</a:t>
              </a:r>
            </a:p>
          </p:txBody>
        </p:sp>
      </p:grpSp>
      <p:grpSp>
        <p:nvGrpSpPr>
          <p:cNvPr id="18" name="组合 17"/>
          <p:cNvGrpSpPr/>
          <p:nvPr/>
        </p:nvGrpSpPr>
        <p:grpSpPr>
          <a:xfrm>
            <a:off x="251520" y="5633844"/>
            <a:ext cx="8640960" cy="1035516"/>
            <a:chOff x="251520" y="4869160"/>
            <a:chExt cx="8640960" cy="1035516"/>
          </a:xfrm>
        </p:grpSpPr>
        <p:grpSp>
          <p:nvGrpSpPr>
            <p:cNvPr id="19" name="组合 18"/>
            <p:cNvGrpSpPr/>
            <p:nvPr/>
          </p:nvGrpSpPr>
          <p:grpSpPr>
            <a:xfrm>
              <a:off x="251520" y="4869160"/>
              <a:ext cx="8640960" cy="1035516"/>
              <a:chOff x="251520" y="3872081"/>
              <a:chExt cx="8640960" cy="1035516"/>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3" name="五边形 2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0" name="矩形 19"/>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a:t>C</a:t>
              </a:r>
              <a:endParaRPr lang="zh-CN" altLang="en-US" sz="2000" dirty="0"/>
            </a:p>
          </p:txBody>
        </p:sp>
      </p:grpSp>
    </p:spTree>
    <p:extLst>
      <p:ext uri="{BB962C8B-B14F-4D97-AF65-F5344CB8AC3E}">
        <p14:creationId xmlns:p14="http://schemas.microsoft.com/office/powerpoint/2010/main" val="3755691534"/>
      </p:ext>
    </p:extLst>
  </p:cSld>
  <p:clrMapOvr>
    <a:masterClrMapping/>
  </p:clrMapOvr>
  <mc:AlternateContent xmlns:mc="http://schemas.openxmlformats.org/markup-compatibility/2006">
    <mc:Choice xmlns:p14="http://schemas.microsoft.com/office/powerpoint/2010/main" Requires="p14">
      <p:transition spd="slow" p14:dur="1400">
        <p:pull dir="r"/>
      </p:transition>
    </mc:Choice>
    <mc:Fallback>
      <p:transition spd="slow">
        <p:pull dir="r"/>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1355220"/>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侯蒙字元功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是密州高密县人。还不满二十岁的时候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就有好的名声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为正义的事情急于奔走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喜好施救有困难的人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有时一天就花掉千金。考取进士后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调任宝鸡县尉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任柏乡县知县。百姓打官司都是当庭判决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受罚的人都没有任何怨言。转运使黄湜听到他的名声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要推荐他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叫他到衙署禀报事情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侯蒙因越过了自己的县境而不肯前往。黄湜很生气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过些天来到柏乡县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审阅文书案卷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想要推翻已定的案子使他获罪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竟没有一点瑕疵可指摘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这才以宾客之礼接见他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您真是个能干的吏员啊。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黄湜便率领各位使者一起推荐他。宋江进犯京东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侯蒙上书说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宋江凭借三十六人横行于山东、河南一带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官军几万人没有敢与他抗衡的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他的才能一定超过常人。如今青溪的盗贼起事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不如赦免宋江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让他去征讨方腊来赎自己的罪。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侯蒙身居外地却不忘君主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是忠巨。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命他任东平知府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还没有上任就死了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终年六十八岁。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39634525"/>
      </p:ext>
    </p:extLst>
  </p:cSld>
  <p:clrMapOvr>
    <a:masterClrMapping/>
  </p:clrMapOvr>
  <mc:AlternateContent xmlns:mc="http://schemas.openxmlformats.org/markup-compatibility/2006">
    <mc:Choice xmlns:p14="http://schemas.microsoft.com/office/powerpoint/2010/main" Requires="p14">
      <p:transition spd="slow" p14:dur="1400">
        <p:wipe/>
      </p:transition>
    </mc:Choice>
    <mc:Fallback>
      <p:transition spd="slow">
        <p:wip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95736" y="2703090"/>
            <a:ext cx="6912768" cy="1285504"/>
          </a:xfrm>
        </p:spPr>
        <p:txBody>
          <a:bodyPr/>
          <a:lstStyle/>
          <a:p>
            <a:r>
              <a:rPr lang="zh-CN" altLang="zh-CN" dirty="0"/>
              <a:t>题型</a:t>
            </a:r>
            <a:r>
              <a:rPr lang="en-US" altLang="zh-CN" dirty="0"/>
              <a:t>3</a:t>
            </a:r>
            <a:r>
              <a:rPr lang="zh-CN" altLang="zh-CN" dirty="0"/>
              <a:t>　断句题</a:t>
            </a:r>
            <a:r>
              <a:rPr lang="en-US" altLang="zh-CN" dirty="0"/>
              <a:t>:</a:t>
            </a:r>
            <a:r>
              <a:rPr lang="zh-CN" altLang="zh-CN" dirty="0"/>
              <a:t/>
            </a:r>
            <a:br>
              <a:rPr lang="zh-CN" altLang="zh-CN" dirty="0"/>
            </a:br>
            <a:r>
              <a:rPr lang="en-US" altLang="zh-CN" dirty="0" smtClean="0"/>
              <a:t>       </a:t>
            </a:r>
            <a:r>
              <a:rPr lang="zh-CN" altLang="zh-CN" dirty="0" smtClean="0"/>
              <a:t>瞻前顾后</a:t>
            </a:r>
            <a:r>
              <a:rPr lang="en-US" altLang="zh-CN" dirty="0"/>
              <a:t>,</a:t>
            </a:r>
            <a:r>
              <a:rPr lang="zh-CN" altLang="zh-CN" dirty="0"/>
              <a:t>用好标志</a:t>
            </a:r>
          </a:p>
        </p:txBody>
      </p:sp>
    </p:spTree>
    <p:extLst>
      <p:ext uri="{BB962C8B-B14F-4D97-AF65-F5344CB8AC3E}">
        <p14:creationId xmlns:p14="http://schemas.microsoft.com/office/powerpoint/2010/main" val="1256779752"/>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郭进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深州博野人。周广顺初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移淄州。二年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吏民诣观察使举留。是秋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迁登州刺史。会群盗攻劫居民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进率镇兵平之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部内清肃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民吏千余人诣阙请立《屏盗碑》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许之。</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改洺州团练使有善政郡民复诣阙请立碑颂德诏左拾遗郑起撰文赐之进尝于城四面植柳壕中种荷芰蒲艹乱后益繁茂</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郡民见之有垂涕者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此郭公所种也。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节选自《宋史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郭进传》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5847982"/>
      </p:ext>
    </p:extLst>
  </p:cSld>
  <p:clrMapOvr>
    <a:masterClrMapping/>
  </p:clrMapOvr>
  <mc:AlternateContent xmlns:mc="http://schemas.openxmlformats.org/markup-compatibility/2006">
    <mc:Choice xmlns:p14="http://schemas.microsoft.com/office/powerpoint/2010/main"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改洺州团练使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有善政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郡民复诣阙请立碑颂德诏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左拾遗郑起撰文赐之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进尝于城四面植柳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壕中种荷芰蒲艹乱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后益繁茂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改洺州团练使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有善政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郡民复诣阙请立碑颂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德诏左拾遗郑起撰文赐之进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尝于城四面植柳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壕中种荷芰蒲艹乱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后益繁茂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改洺州团练使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有善政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郡民复诣阙请立碑颂德诏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左拾遗郑起撰文赐之进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尝于城四面植柳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壕中种荷芰蒲艹乱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后益繁茂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改洺州团练使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有善政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郡民复诣阙请立碑颂德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诏左拾遗郑起撰文赐之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进尝于城四面植柳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壕中种荷芰蒲艹乱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后益繁茂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9" name="五边形 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5038050"/>
            <a:ext cx="8640960" cy="1631310"/>
            <a:chOff x="251520" y="2834777"/>
            <a:chExt cx="8640960" cy="1631310"/>
          </a:xfrm>
        </p:grpSpPr>
        <p:grpSp>
          <p:nvGrpSpPr>
            <p:cNvPr id="14" name="组合 13"/>
            <p:cNvGrpSpPr/>
            <p:nvPr/>
          </p:nvGrpSpPr>
          <p:grpSpPr>
            <a:xfrm>
              <a:off x="251520" y="2834777"/>
              <a:ext cx="8640960" cy="1631310"/>
              <a:chOff x="251520" y="789578"/>
              <a:chExt cx="8640960" cy="1631310"/>
            </a:xfrm>
          </p:grpSpPr>
          <p:sp>
            <p:nvSpPr>
              <p:cNvPr id="16" name="五边形 15"/>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7" name="燕尾形 16"/>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 name="组合 17"/>
              <p:cNvGrpSpPr/>
              <p:nvPr/>
            </p:nvGrpSpPr>
            <p:grpSpPr>
              <a:xfrm>
                <a:off x="251520" y="789578"/>
                <a:ext cx="8640960" cy="1314303"/>
                <a:chOff x="251520" y="789578"/>
                <a:chExt cx="8640960" cy="1314303"/>
              </a:xfrm>
            </p:grpSpPr>
            <p:sp>
              <p:nvSpPr>
                <p:cNvPr id="19" name="矩形 18"/>
                <p:cNvSpPr/>
                <p:nvPr/>
              </p:nvSpPr>
              <p:spPr>
                <a:xfrm>
                  <a:off x="251520" y="789578"/>
                  <a:ext cx="8640960" cy="131430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28"/>
                <p:cNvSpPr txBox="1"/>
                <p:nvPr/>
              </p:nvSpPr>
              <p:spPr>
                <a:xfrm>
                  <a:off x="8382111" y="78957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5" name="矩形 14"/>
            <p:cNvSpPr>
              <a:spLocks noChangeAspect="1"/>
            </p:cNvSpPr>
            <p:nvPr/>
          </p:nvSpPr>
          <p:spPr>
            <a:xfrm>
              <a:off x="508000" y="3100775"/>
              <a:ext cx="8128000" cy="1015663"/>
            </a:xfrm>
            <a:prstGeom prst="rect">
              <a:avLst/>
            </a:prstGeom>
          </p:spPr>
          <p:txBody>
            <a:bodyPr>
              <a:spAutoFit/>
            </a:bodyPr>
            <a:lstStyle/>
            <a:p>
              <a:pPr>
                <a:lnSpc>
                  <a:spcPct val="150000"/>
                </a:lnSpc>
              </a:pPr>
              <a:r>
                <a:rPr lang="zh-CN" altLang="zh-CN" sz="2000" dirty="0"/>
                <a:t>给这段文字断句</a:t>
              </a:r>
              <a:r>
                <a:rPr lang="en-US" altLang="zh-CN" sz="2000" dirty="0"/>
                <a:t>,</a:t>
              </a:r>
              <a:r>
                <a:rPr lang="zh-CN" altLang="zh-CN" sz="2000" dirty="0"/>
                <a:t>先要了解大意</a:t>
              </a:r>
              <a:r>
                <a:rPr lang="en-US" altLang="zh-CN" sz="2000" dirty="0"/>
                <a:t>,</a:t>
              </a:r>
              <a:r>
                <a:rPr lang="zh-CN" altLang="zh-CN" sz="2000" dirty="0"/>
                <a:t>这段文字主要写其政绩和百姓对郭进的热爱</a:t>
              </a:r>
              <a:r>
                <a:rPr lang="en-US" altLang="zh-CN" sz="2000" dirty="0"/>
                <a:t>,</a:t>
              </a:r>
              <a:r>
                <a:rPr lang="zh-CN" altLang="zh-CN" sz="2000" dirty="0"/>
                <a:t>然后根据名词和动词词组断句。</a:t>
              </a:r>
            </a:p>
          </p:txBody>
        </p:sp>
      </p:grpSp>
      <p:grpSp>
        <p:nvGrpSpPr>
          <p:cNvPr id="21" name="组合 20"/>
          <p:cNvGrpSpPr/>
          <p:nvPr/>
        </p:nvGrpSpPr>
        <p:grpSpPr>
          <a:xfrm>
            <a:off x="251520" y="5633844"/>
            <a:ext cx="8640960" cy="1035516"/>
            <a:chOff x="251520" y="4869160"/>
            <a:chExt cx="8640960" cy="1035516"/>
          </a:xfrm>
        </p:grpSpPr>
        <p:grpSp>
          <p:nvGrpSpPr>
            <p:cNvPr id="22" name="组合 21"/>
            <p:cNvGrpSpPr/>
            <p:nvPr/>
          </p:nvGrpSpPr>
          <p:grpSpPr>
            <a:xfrm>
              <a:off x="251520" y="4869160"/>
              <a:ext cx="8640960" cy="1035516"/>
              <a:chOff x="251520" y="3872081"/>
              <a:chExt cx="8640960" cy="1035516"/>
            </a:xfrm>
          </p:grpSpPr>
          <p:sp>
            <p:nvSpPr>
              <p:cNvPr id="24" name="五边形 2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5" name="五边形 2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6" name="燕尾形 2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3" name="矩形 22"/>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D</a:t>
              </a:r>
              <a:endParaRPr lang="zh-CN" altLang="en-US" sz="2000" dirty="0"/>
            </a:p>
          </p:txBody>
        </p:sp>
      </p:grpSp>
    </p:spTree>
    <p:extLst>
      <p:ext uri="{BB962C8B-B14F-4D97-AF65-F5344CB8AC3E}">
        <p14:creationId xmlns:p14="http://schemas.microsoft.com/office/powerpoint/2010/main" val="4205353846"/>
      </p:ext>
    </p:extLst>
  </p:cSld>
  <p:clrMapOvr>
    <a:masterClrMapping/>
  </p:clrMapOvr>
  <mc:AlternateContent xmlns:mc="http://schemas.openxmlformats.org/markup-compatibility/2006">
    <mc:Choice xmlns:p14="http://schemas.microsoft.com/office/powerpoint/2010/main" Requires="p14">
      <p:transition spd="slow" p14:dur="1400">
        <p:cut thruBlk="1"/>
      </p:transition>
    </mc:Choice>
    <mc:Fallback>
      <p:transition spd="slow">
        <p:cut thruBlk="1"/>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2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参考译文 郭进</a:t>
            </a:r>
            <a:r>
              <a:rPr lang="en-US"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深州博野人。后周广顺初年</a:t>
            </a:r>
            <a:r>
              <a:rPr lang="en-US"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郭进调任淄州刺史。广顺二年</a:t>
            </a:r>
            <a:r>
              <a:rPr lang="en-US"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淄州吏民到观察使处请求留下郭进。这年秋天</a:t>
            </a:r>
            <a:r>
              <a:rPr lang="en-US"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郭进改任登州刺史。恰逢群盗进攻抢劫居民</a:t>
            </a:r>
            <a:r>
              <a:rPr lang="en-US"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郭进率领镇兵铲平了他们</a:t>
            </a:r>
            <a:r>
              <a:rPr lang="en-US"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郭进辖区内清平宁静</a:t>
            </a:r>
            <a:r>
              <a:rPr lang="en-US"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百姓官吏一千多人到朝廷请求立《屏盗碑》</a:t>
            </a:r>
            <a:r>
              <a:rPr lang="en-US"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朝廷同意了。郭进改任洺州团练使</a:t>
            </a:r>
            <a:r>
              <a:rPr lang="en-US"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有善政</a:t>
            </a:r>
            <a:r>
              <a:rPr lang="en-US"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当地百姓又到朝廷请求为郭进立碑颂德</a:t>
            </a:r>
            <a:r>
              <a:rPr lang="en-US"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皇帝诏令左拾遗郑起撰碑文赏赐给他。郭进曾经在州城四周种植柳树</a:t>
            </a:r>
            <a:r>
              <a:rPr lang="en-US"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濠中种上荷花蒲艹乱</a:t>
            </a:r>
            <a:r>
              <a:rPr lang="en-US"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后来越来越繁茂。百姓见了</a:t>
            </a:r>
            <a:r>
              <a:rPr lang="en-US"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有的人流下了泪</a:t>
            </a:r>
            <a:r>
              <a:rPr lang="en-US"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说</a:t>
            </a:r>
            <a:r>
              <a:rPr lang="en-US"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这是郭公所种的啊</a:t>
            </a:r>
            <a:r>
              <a:rPr lang="en-US" altLang="zh-CN" sz="22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2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781897997"/>
      </p:ext>
    </p:extLst>
  </p:cSld>
  <p:clrMapOvr>
    <a:masterClrMapping/>
  </p:clrMapOvr>
  <mc:AlternateContent xmlns:mc="http://schemas.openxmlformats.org/markup-compatibility/2006">
    <mc:Choice xmlns:p14="http://schemas.microsoft.com/office/powerpoint/2010/main"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董晋字混成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河中虞乡人。擢明经。肃宗幸彭原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上书行在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拜秘书省校书郎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待制翰林。大历中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李涵持节送崇徽公主于回纥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署晋判官。回纥恃有功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见使者倨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岁市马而唐归我贿不足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涵惧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未及对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数目晋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我非无马而与尔为市为尔赐者不已多乎尔之马岁五至而边有司数皮偿赀天子不忘尔劳敕吏无得问尔反用是望我邪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诸戎以我之尔与也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莫敢确。尔父子宁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畜马蕃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非我则谁使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众皆南面拜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不敢有言。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节选自《新唐书》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4442024"/>
      </p:ext>
    </p:extLst>
  </p:cSld>
  <p:clrMapOvr>
    <a:masterClrMapping/>
  </p:clrMapOvr>
  <mc:AlternateContent xmlns:mc="http://schemas.openxmlformats.org/markup-compatibility/2006">
    <mc:Choice xmlns:p14="http://schemas.microsoft.com/office/powerpoint/2010/main"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我非无马而与尔为市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为尔赐者不已多乎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尔之马岁五至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而边有司数皮偿赀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天子不忘尔劳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敕吏无得问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尔反用是望我邪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我非无马而与尔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为市为尔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赐者不已多乎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尔之马岁五至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而边有司数皮偿赀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天子不忘尔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劳敕吏无得问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尔反用是望我邪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我非无马而与尔为市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为尔赐者不已多乎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尔之马岁五至而边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有司数皮偿赀天子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不忘尔劳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敕吏无得问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尔反用是望我邪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我非无马而与尔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为市为尔赐者不已多乎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尔之马岁五至而边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有司数皮偿赀天子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不忘尔劳敕吏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无得问尔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反用是望我邪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9" name="五边形 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5606442"/>
            <a:ext cx="8640960" cy="1062918"/>
            <a:chOff x="251520" y="3403169"/>
            <a:chExt cx="8640960" cy="1062918"/>
          </a:xfrm>
        </p:grpSpPr>
        <p:grpSp>
          <p:nvGrpSpPr>
            <p:cNvPr id="11" name="组合 10"/>
            <p:cNvGrpSpPr/>
            <p:nvPr/>
          </p:nvGrpSpPr>
          <p:grpSpPr>
            <a:xfrm>
              <a:off x="251520" y="3403169"/>
              <a:ext cx="8640960" cy="1062918"/>
              <a:chOff x="251520" y="1357970"/>
              <a:chExt cx="8640960" cy="1062918"/>
            </a:xfrm>
          </p:grpSpPr>
          <p:sp>
            <p:nvSpPr>
              <p:cNvPr id="13" name="五边形 1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1357970"/>
                <a:ext cx="8640960" cy="745911"/>
                <a:chOff x="251520" y="1357970"/>
                <a:chExt cx="8640960" cy="745911"/>
              </a:xfrm>
            </p:grpSpPr>
            <p:sp>
              <p:nvSpPr>
                <p:cNvPr id="16" name="矩形 15"/>
                <p:cNvSpPr/>
                <p:nvPr/>
              </p:nvSpPr>
              <p:spPr>
                <a:xfrm>
                  <a:off x="251520" y="1357970"/>
                  <a:ext cx="8640960" cy="74591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8"/>
                <p:cNvSpPr txBox="1"/>
                <p:nvPr/>
              </p:nvSpPr>
              <p:spPr>
                <a:xfrm>
                  <a:off x="8382111" y="139474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2" name="矩形 11"/>
            <p:cNvSpPr>
              <a:spLocks noChangeAspect="1"/>
            </p:cNvSpPr>
            <p:nvPr/>
          </p:nvSpPr>
          <p:spPr>
            <a:xfrm>
              <a:off x="508000" y="3705937"/>
              <a:ext cx="8128000" cy="400110"/>
            </a:xfrm>
            <a:prstGeom prst="rect">
              <a:avLst/>
            </a:prstGeom>
          </p:spPr>
          <p:txBody>
            <a:bodyPr>
              <a:spAutoFit/>
            </a:bodyPr>
            <a:lstStyle/>
            <a:p>
              <a:r>
                <a:rPr lang="zh-CN" altLang="zh-CN" sz="2000" dirty="0"/>
                <a:t>这段文字中有许多虚词</a:t>
              </a:r>
              <a:r>
                <a:rPr lang="en-US" altLang="zh-CN" sz="2000" dirty="0"/>
                <a:t>,</a:t>
              </a:r>
              <a:r>
                <a:rPr lang="zh-CN" altLang="zh-CN" sz="2000" dirty="0"/>
                <a:t>可在把握大意的前提下</a:t>
              </a:r>
              <a:r>
                <a:rPr lang="en-US" altLang="zh-CN" sz="2000" dirty="0"/>
                <a:t>,</a:t>
              </a:r>
              <a:r>
                <a:rPr lang="zh-CN" altLang="zh-CN" sz="2000" dirty="0"/>
                <a:t>借助虚词断开。</a:t>
              </a:r>
            </a:p>
          </p:txBody>
        </p:sp>
      </p:grpSp>
      <p:grpSp>
        <p:nvGrpSpPr>
          <p:cNvPr id="18" name="组合 17"/>
          <p:cNvGrpSpPr/>
          <p:nvPr/>
        </p:nvGrpSpPr>
        <p:grpSpPr>
          <a:xfrm>
            <a:off x="251520" y="5633844"/>
            <a:ext cx="8640960" cy="1035516"/>
            <a:chOff x="251520" y="4869160"/>
            <a:chExt cx="8640960" cy="1035516"/>
          </a:xfrm>
        </p:grpSpPr>
        <p:grpSp>
          <p:nvGrpSpPr>
            <p:cNvPr id="19" name="组合 18"/>
            <p:cNvGrpSpPr/>
            <p:nvPr/>
          </p:nvGrpSpPr>
          <p:grpSpPr>
            <a:xfrm>
              <a:off x="251520" y="4869160"/>
              <a:ext cx="8640960" cy="1035516"/>
              <a:chOff x="251520" y="3872081"/>
              <a:chExt cx="8640960" cy="1035516"/>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0" name="矩形 19"/>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A</a:t>
              </a:r>
              <a:endParaRPr lang="zh-CN" altLang="en-US" sz="2000" dirty="0"/>
            </a:p>
          </p:txBody>
        </p:sp>
      </p:grpSp>
    </p:spTree>
    <p:extLst>
      <p:ext uri="{BB962C8B-B14F-4D97-AF65-F5344CB8AC3E}">
        <p14:creationId xmlns:p14="http://schemas.microsoft.com/office/powerpoint/2010/main" val="1003880692"/>
      </p:ext>
    </p:extLst>
  </p:cSld>
  <p:clrMapOvr>
    <a:masterClrMapping/>
  </p:clrMapOvr>
  <mc:AlternateContent xmlns:mc="http://schemas.openxmlformats.org/markup-compatibility/2006">
    <mc:Choice xmlns:p14="http://schemas.microsoft.com/office/powerpoint/2010/main" Requires="p14">
      <p:transition spd="slow" p14:dur="1400">
        <p:split orient="vert"/>
      </p:transition>
    </mc:Choice>
    <mc:Fallback>
      <p:transition spd="slow">
        <p:split orient="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 name="矩形 2"/>
          <p:cNvSpPr>
            <a:spLocks noChangeAspect="1"/>
          </p:cNvSpPr>
          <p:nvPr/>
        </p:nvSpPr>
        <p:spPr>
          <a:xfrm>
            <a:off x="508000" y="1550122"/>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董晋字混成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河中虞乡人。明经科殿试及第。肃宗从灵武抵达彭原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董晋到那里上书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授官秘书省校书郎、翰林待制。大历年间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兵部侍郎李涵持节护送崇徽公主到回纥出嫁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委任董晋为判官。回纥依仗有功劳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见到使者很是傲慢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唐每年买马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可是给我们的财物却不足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李涵害怕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回答不上来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多次给董晋使眼色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大唐并非没有马才与你们做买卖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给你们的赏赐不是已经很多了吗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你们的马每年送来五次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而边地有关部门已按数偿还你们钱财。天子没有忘记你们的功劳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下令官吏不得过问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你们反而因此怨恨大唐吗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诸戎以为大唐与你们结交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不敢来与你们较量。你们父安子宁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马畜兴旺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不是大唐是谁让你们这样的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回纥众人都向他跪拜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不敢再有话说。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49339357"/>
      </p:ext>
    </p:extLst>
  </p:cSld>
  <p:clrMapOvr>
    <a:masterClrMapping/>
  </p:clrMapOvr>
  <mc:AlternateContent xmlns:mc="http://schemas.openxmlformats.org/markup-compatibility/2006">
    <mc:Choice xmlns:p14="http://schemas.microsoft.com/office/powerpoint/2010/main" Requires="p14">
      <p:transition spd="slow" p14:dur="1400">
        <p:split orient="vert"/>
      </p:transition>
    </mc:Choice>
    <mc:Fallback>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【考点考情】</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即古人所说的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。由于古代文言文没有标点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断句是古人阅读文言文的基本能力。今天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能否准确给文言文断句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成了高考检验阅读文言文能力的一个重要题型。近三年课标全国卷都对此做了考查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命题形式是从给出的四种断句方式中选出正确的一项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试题难度相对较低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但由于知识性和技巧性问题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仍是失分比较严重的题目。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0307183"/>
      </p:ext>
    </p:extLst>
  </p:cSld>
  <p:clrMapOvr>
    <a:masterClrMapping/>
  </p:clrMapOvr>
  <mc:AlternateContent xmlns:mc="http://schemas.openxmlformats.org/markup-compatibility/2006">
    <mc:Choice xmlns:p14="http://schemas.microsoft.com/office/powerpoint/2010/main" Requires="p14">
      <p:transition spd="slow" p14:dur="2000">
        <p:pull dir="u"/>
      </p:transition>
    </mc:Choice>
    <mc:Fallback>
      <p:transition spd="slow">
        <p:pull di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1940493917"/>
              </p:ext>
            </p:extLst>
          </p:nvPr>
        </p:nvGraphicFramePr>
        <p:xfrm>
          <a:off x="508000" y="1541655"/>
          <a:ext cx="8128000" cy="4028691"/>
        </p:xfrm>
        <a:graphic>
          <a:graphicData uri="http://schemas.openxmlformats.org/presentationml/2006/ole">
            <mc:AlternateContent xmlns:mc="http://schemas.openxmlformats.org/markup-compatibility/2006">
              <mc:Choice xmlns:v="urn:schemas-microsoft-com:vml" Requires="v">
                <p:oleObj spid="_x0000_s25604" name="文档" r:id="rId4" imgW="3837032" imgH="1902173" progId="Word.Document.12">
                  <p:embed/>
                </p:oleObj>
              </mc:Choice>
              <mc:Fallback>
                <p:oleObj name="文档" r:id="rId4" imgW="3837032" imgH="1902173" progId="Word.Document.12">
                  <p:embed/>
                  <p:pic>
                    <p:nvPicPr>
                      <p:cNvPr id="0" name=""/>
                      <p:cNvPicPr/>
                      <p:nvPr/>
                    </p:nvPicPr>
                    <p:blipFill>
                      <a:blip r:embed="rId5"/>
                      <a:stretch>
                        <a:fillRect/>
                      </a:stretch>
                    </p:blipFill>
                    <p:spPr>
                      <a:xfrm>
                        <a:off x="508000" y="1541655"/>
                        <a:ext cx="8128000" cy="4028691"/>
                      </a:xfrm>
                      <a:prstGeom prst="rect">
                        <a:avLst/>
                      </a:prstGeom>
                    </p:spPr>
                  </p:pic>
                </p:oleObj>
              </mc:Fallback>
            </mc:AlternateContent>
          </a:graphicData>
        </a:graphic>
      </p:graphicFrame>
    </p:spTree>
    <p:extLst>
      <p:ext uri="{BB962C8B-B14F-4D97-AF65-F5344CB8AC3E}">
        <p14:creationId xmlns:p14="http://schemas.microsoft.com/office/powerpoint/2010/main" val="1942524208"/>
      </p:ext>
    </p:extLst>
  </p:cSld>
  <p:clrMapOvr>
    <a:masterClrMapping/>
  </p:clrMapOvr>
  <p:transition>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招亡抚存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璋之职也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此辈初无叛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心盖为贼所胁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有不得已者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故招之复来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今欲杀之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是杀降也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苟利于众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璋死何憾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招亡抚存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璋之职也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此辈初无叛心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盖为贼所胁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有不得已者故招之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今欲杀之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是杀降也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苟利于众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璋死何憾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招亡抚存璋之职也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此辈初无叛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心盖为贼所胁有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不得已者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故招之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今欲杀之是杀降也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苟利于众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璋死何憾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招亡抚存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璋之职也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此辈初无叛心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盖为贼所胁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有不得已者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故招之复来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今欲杀之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是杀降也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苟利于众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璋死何憾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五边形 5"/>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7" name="五边形 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8" name="组合 7"/>
          <p:cNvGrpSpPr/>
          <p:nvPr/>
        </p:nvGrpSpPr>
        <p:grpSpPr>
          <a:xfrm>
            <a:off x="251520" y="4149080"/>
            <a:ext cx="8640960" cy="2520280"/>
            <a:chOff x="251520" y="1945807"/>
            <a:chExt cx="8640960" cy="2520280"/>
          </a:xfrm>
        </p:grpSpPr>
        <p:grpSp>
          <p:nvGrpSpPr>
            <p:cNvPr id="9" name="组合 8"/>
            <p:cNvGrpSpPr/>
            <p:nvPr/>
          </p:nvGrpSpPr>
          <p:grpSpPr>
            <a:xfrm>
              <a:off x="251520" y="1945807"/>
              <a:ext cx="8640960" cy="2520280"/>
              <a:chOff x="251520" y="-99392"/>
              <a:chExt cx="8640960" cy="2520280"/>
            </a:xfrm>
          </p:grpSpPr>
          <p:sp>
            <p:nvSpPr>
              <p:cNvPr id="11" name="五边形 1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2" name="燕尾形 1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 name="组合 12"/>
              <p:cNvGrpSpPr/>
              <p:nvPr/>
            </p:nvGrpSpPr>
            <p:grpSpPr>
              <a:xfrm>
                <a:off x="251520" y="-99392"/>
                <a:ext cx="8640960" cy="2203273"/>
                <a:chOff x="251520" y="-99392"/>
                <a:chExt cx="8640960" cy="2203273"/>
              </a:xfrm>
            </p:grpSpPr>
            <p:sp>
              <p:nvSpPr>
                <p:cNvPr id="14" name="矩形 13"/>
                <p:cNvSpPr/>
                <p:nvPr/>
              </p:nvSpPr>
              <p:spPr>
                <a:xfrm>
                  <a:off x="251520" y="-99392"/>
                  <a:ext cx="8640960" cy="22032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28"/>
                <p:cNvSpPr txBox="1"/>
                <p:nvPr/>
              </p:nvSpPr>
              <p:spPr>
                <a:xfrm>
                  <a:off x="8382111" y="-8837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0" name="矩形 9"/>
            <p:cNvSpPr>
              <a:spLocks noChangeAspect="1"/>
            </p:cNvSpPr>
            <p:nvPr/>
          </p:nvSpPr>
          <p:spPr>
            <a:xfrm>
              <a:off x="508000" y="2222822"/>
              <a:ext cx="8128000" cy="1938992"/>
            </a:xfrm>
            <a:prstGeom prst="rect">
              <a:avLst/>
            </a:prstGeom>
          </p:spPr>
          <p:txBody>
            <a:bodyPr>
              <a:spAutoFit/>
            </a:bodyPr>
            <a:lstStyle/>
            <a:p>
              <a:pPr>
                <a:lnSpc>
                  <a:spcPct val="150000"/>
                </a:lnSpc>
              </a:pPr>
              <a:r>
                <a:rPr lang="zh-CN" altLang="zh-CN" sz="2000" dirty="0"/>
                <a:t>此题考查文言文断句。这段文字是沈璋为七百潞军求情的话。沈璋先申明自己的职责</a:t>
              </a:r>
              <a:r>
                <a:rPr lang="en-US" altLang="zh-CN" sz="2000" dirty="0"/>
                <a:t>,</a:t>
              </a:r>
              <a:r>
                <a:rPr lang="zh-CN" altLang="zh-CN" sz="2000" dirty="0"/>
                <a:t>然后再说这些人本没有反叛之心</a:t>
              </a:r>
              <a:r>
                <a:rPr lang="en-US" altLang="zh-CN" sz="2000" dirty="0"/>
                <a:t>,</a:t>
              </a:r>
              <a:r>
                <a:rPr lang="zh-CN" altLang="zh-CN" sz="2000" dirty="0"/>
                <a:t>是被贼人胁迫</a:t>
              </a:r>
              <a:r>
                <a:rPr lang="en-US" altLang="zh-CN" sz="2000" dirty="0"/>
                <a:t>,</a:t>
              </a:r>
              <a:r>
                <a:rPr lang="zh-CN" altLang="zh-CN" sz="2000" dirty="0"/>
                <a:t>现在招抚他们</a:t>
              </a:r>
              <a:r>
                <a:rPr lang="en-US" altLang="zh-CN" sz="2000" dirty="0"/>
                <a:t>,</a:t>
              </a:r>
              <a:r>
                <a:rPr lang="zh-CN" altLang="zh-CN" sz="2000" dirty="0"/>
                <a:t>他们又来了</a:t>
              </a:r>
              <a:r>
                <a:rPr lang="en-US" altLang="zh-CN" sz="2000" dirty="0"/>
                <a:t>,</a:t>
              </a:r>
              <a:r>
                <a:rPr lang="zh-CN" altLang="zh-CN" sz="2000" dirty="0"/>
                <a:t>如果杀了他们</a:t>
              </a:r>
              <a:r>
                <a:rPr lang="en-US" altLang="zh-CN" sz="2000" dirty="0"/>
                <a:t>,</a:t>
              </a:r>
              <a:r>
                <a:rPr lang="zh-CN" altLang="zh-CN" sz="2000" dirty="0"/>
                <a:t>就是杀归降的人。并表明了自己甘愿为这些人而死的决心。根据文意</a:t>
              </a:r>
              <a:r>
                <a:rPr lang="en-US" altLang="zh-CN" sz="2000" dirty="0"/>
                <a:t>,</a:t>
              </a:r>
              <a:r>
                <a:rPr lang="zh-CN" altLang="zh-CN" sz="2000" dirty="0"/>
                <a:t>结合人名和虚词</a:t>
              </a:r>
              <a:r>
                <a:rPr lang="en-US" altLang="zh-CN" sz="2000" dirty="0"/>
                <a:t>,</a:t>
              </a:r>
              <a:r>
                <a:rPr lang="zh-CN" altLang="zh-CN" sz="2000" dirty="0"/>
                <a:t>可以选出答案。</a:t>
              </a:r>
            </a:p>
          </p:txBody>
        </p:sp>
      </p:grpSp>
      <p:grpSp>
        <p:nvGrpSpPr>
          <p:cNvPr id="16" name="组合 15"/>
          <p:cNvGrpSpPr/>
          <p:nvPr/>
        </p:nvGrpSpPr>
        <p:grpSpPr>
          <a:xfrm>
            <a:off x="251520" y="5633844"/>
            <a:ext cx="8640960" cy="1035516"/>
            <a:chOff x="251520" y="4869160"/>
            <a:chExt cx="8640960" cy="1035516"/>
          </a:xfrm>
        </p:grpSpPr>
        <p:grpSp>
          <p:nvGrpSpPr>
            <p:cNvPr id="17" name="组合 16"/>
            <p:cNvGrpSpPr/>
            <p:nvPr/>
          </p:nvGrpSpPr>
          <p:grpSpPr>
            <a:xfrm>
              <a:off x="251520" y="4869160"/>
              <a:ext cx="8640960" cy="1035516"/>
              <a:chOff x="251520" y="3872081"/>
              <a:chExt cx="8640960" cy="1035516"/>
            </a:xfrm>
          </p:grpSpPr>
          <p:sp>
            <p:nvSpPr>
              <p:cNvPr id="19" name="五边形 1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五边形 1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8" name="矩形 17"/>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D</a:t>
              </a:r>
              <a:endParaRPr lang="zh-CN" altLang="en-US" sz="2000" dirty="0"/>
            </a:p>
          </p:txBody>
        </p:sp>
      </p:grpSp>
    </p:spTree>
    <p:extLst>
      <p:ext uri="{BB962C8B-B14F-4D97-AF65-F5344CB8AC3E}">
        <p14:creationId xmlns:p14="http://schemas.microsoft.com/office/powerpoint/2010/main" val="2798244904"/>
      </p:ext>
    </p:extLst>
  </p:cSld>
  <p:clrMapOvr>
    <a:masterClrMapping/>
  </p:clrMapOvr>
  <p:transition>
    <p:strips dir="ld"/>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childTnLst>
                    </p:cTn>
                  </p:par>
                </p:childTnLst>
              </p:cTn>
              <p:nextCondLst>
                <p:cond evt="onClick" delay="0">
                  <p:tgtEl>
                    <p:spTgt spid="6"/>
                  </p:tgtEl>
                </p:cond>
              </p:nextCondLst>
            </p:seq>
            <p:seq concurrent="1" nextAc="seek">
              <p:cTn id="20" restart="whenNotActive" fill="hold" evtFilter="cancelBubble" nodeType="interactiveSeq">
                <p:stCondLst>
                  <p:cond evt="onClick" delay="0">
                    <p:tgtEl>
                      <p:spTgt spid="1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6"/>
                                        </p:tgtEl>
                                      </p:cBhvr>
                                    </p:animEffect>
                                    <p:set>
                                      <p:cBhvr>
                                        <p:cTn id="25"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5" name="矩形 4"/>
          <p:cNvSpPr>
            <a:spLocks noChangeAspect="1"/>
          </p:cNvSpPr>
          <p:nvPr/>
        </p:nvSpPr>
        <p:spPr>
          <a:xfrm>
            <a:off x="343202" y="971715"/>
            <a:ext cx="8456488" cy="5780044"/>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沈璋字之达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奉圣州永兴人。被授予太常少卿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升为鸿胪卿。跟随征伐宋。太行山的强盗攻下潞州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杀掉守将姚璠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官兵讨伐平定了他们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命令沈璋暂时主管知州事。沈璋到了那里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招回逃亡的人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赈济收养贫困饥饿的人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收葬野外横陈的死尸。不久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百姓过上安宁生活。当初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盗贼占据城池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潞州的军士应当受株连的有七百人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帅府命令沈璋把他们全杀掉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沈璋没有服从。帅府听说后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招沈璋斥责他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并且想杀沈璋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左右的人很害怕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沈璋脸色不变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从容回答说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招回流亡的人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安抚现存的百姓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是我沈璋的职责。这些人当初并没有叛心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是由于被贼兵胁迫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不得已而为之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所以招抚他们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他们又回来了。现在想杀了他们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这是杀害投降的人。如果对大家有好处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沈璋死了又有什么遗憾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帅府的怒气消失。于是召集潞州军士说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我当初下令杀你们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现在你们的长官保全了你们。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那些人都感激得流下了眼泪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而后离去。朝廷听说后嘉奖他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拜为左谏议大夫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知潞州事。百姓为他修建生祠。移知忻州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改任同知太原尹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加尚书礼部侍郎。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90159039"/>
      </p:ext>
    </p:extLst>
  </p:cSld>
  <p:clrMapOvr>
    <a:masterClrMapping/>
  </p:clrMapOvr>
  <p:transition>
    <p:cover dir="l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528623044"/>
              </p:ext>
            </p:extLst>
          </p:nvPr>
        </p:nvGraphicFramePr>
        <p:xfrm>
          <a:off x="508000" y="1331505"/>
          <a:ext cx="8128000" cy="4761791"/>
        </p:xfrm>
        <a:graphic>
          <a:graphicData uri="http://schemas.openxmlformats.org/presentationml/2006/ole">
            <mc:AlternateContent xmlns:mc="http://schemas.openxmlformats.org/markup-compatibility/2006">
              <mc:Choice xmlns:v="urn:schemas-microsoft-com:vml" Requires="v">
                <p:oleObj spid="_x0000_s26628" name="文档" r:id="rId3" imgW="3837032" imgH="2248121" progId="Word.Document.12">
                  <p:embed/>
                </p:oleObj>
              </mc:Choice>
              <mc:Fallback>
                <p:oleObj name="文档" r:id="rId3" imgW="3837032" imgH="2248121" progId="Word.Document.12">
                  <p:embed/>
                  <p:pic>
                    <p:nvPicPr>
                      <p:cNvPr id="0" name=""/>
                      <p:cNvPicPr/>
                      <p:nvPr/>
                    </p:nvPicPr>
                    <p:blipFill>
                      <a:blip r:embed="rId4"/>
                      <a:stretch>
                        <a:fillRect/>
                      </a:stretch>
                    </p:blipFill>
                    <p:spPr>
                      <a:xfrm>
                        <a:off x="508000" y="1331505"/>
                        <a:ext cx="8128000" cy="4761791"/>
                      </a:xfrm>
                      <a:prstGeom prst="rect">
                        <a:avLst/>
                      </a:prstGeom>
                    </p:spPr>
                  </p:pic>
                </p:oleObj>
              </mc:Fallback>
            </mc:AlternateContent>
          </a:graphicData>
        </a:graphic>
      </p:graphicFrame>
    </p:spTree>
    <p:extLst>
      <p:ext uri="{BB962C8B-B14F-4D97-AF65-F5344CB8AC3E}">
        <p14:creationId xmlns:p14="http://schemas.microsoft.com/office/powerpoint/2010/main" val="2677862538"/>
      </p:ext>
    </p:extLst>
  </p:cSld>
  <p:clrMapOvr>
    <a:masterClrMapping/>
  </p:clrMapOvr>
  <p:transition>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金人乃令萧庆授书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并以风闻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事责谊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谊诘其所自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金人以实告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乃还至南京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刘豫留之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以计得归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金人乃令萧庆授书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并以风闻事责谊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谊诘其所自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金人以实告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刘豫留之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以计得归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金人乃令萧庆授书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并以风闻事责谊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谊诘其所自金人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以实告乃还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刘豫留之以计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金人乃令萧庆授书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并以风闻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事责谊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谊诘其所自金人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以实告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乃还至南京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刘豫留之以计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五边形 4"/>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 name="五边形 5"/>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7" name="组合 6"/>
          <p:cNvGrpSpPr/>
          <p:nvPr/>
        </p:nvGrpSpPr>
        <p:grpSpPr>
          <a:xfrm>
            <a:off x="251520" y="3665806"/>
            <a:ext cx="8640960" cy="3003554"/>
            <a:chOff x="251520" y="1462533"/>
            <a:chExt cx="8640960" cy="3003554"/>
          </a:xfrm>
        </p:grpSpPr>
        <p:grpSp>
          <p:nvGrpSpPr>
            <p:cNvPr id="8" name="组合 7"/>
            <p:cNvGrpSpPr/>
            <p:nvPr/>
          </p:nvGrpSpPr>
          <p:grpSpPr>
            <a:xfrm>
              <a:off x="251520" y="1462533"/>
              <a:ext cx="8640960" cy="3003554"/>
              <a:chOff x="251520" y="-582666"/>
              <a:chExt cx="8640960" cy="3003554"/>
            </a:xfrm>
          </p:grpSpPr>
          <p:sp>
            <p:nvSpPr>
              <p:cNvPr id="10" name="五边形 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1" name="燕尾形 1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2" name="组合 11"/>
              <p:cNvGrpSpPr/>
              <p:nvPr/>
            </p:nvGrpSpPr>
            <p:grpSpPr>
              <a:xfrm>
                <a:off x="251520" y="-582666"/>
                <a:ext cx="8640960" cy="2686547"/>
                <a:chOff x="251520" y="-582666"/>
                <a:chExt cx="8640960" cy="2686547"/>
              </a:xfrm>
            </p:grpSpPr>
            <p:sp>
              <p:nvSpPr>
                <p:cNvPr id="13" name="矩形 12"/>
                <p:cNvSpPr/>
                <p:nvPr/>
              </p:nvSpPr>
              <p:spPr>
                <a:xfrm>
                  <a:off x="251520" y="-582666"/>
                  <a:ext cx="8640960" cy="268654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28"/>
                <p:cNvSpPr txBox="1"/>
                <p:nvPr/>
              </p:nvSpPr>
              <p:spPr>
                <a:xfrm>
                  <a:off x="8382111" y="-58266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9" name="矩形 8"/>
            <p:cNvSpPr>
              <a:spLocks noChangeAspect="1"/>
            </p:cNvSpPr>
            <p:nvPr/>
          </p:nvSpPr>
          <p:spPr>
            <a:xfrm>
              <a:off x="508000" y="1728531"/>
              <a:ext cx="8128000" cy="2400657"/>
            </a:xfrm>
            <a:prstGeom prst="rect">
              <a:avLst/>
            </a:prstGeom>
          </p:spPr>
          <p:txBody>
            <a:bodyPr>
              <a:spAutoFit/>
            </a:bodyPr>
            <a:lstStyle/>
            <a:p>
              <a:pPr>
                <a:lnSpc>
                  <a:spcPct val="150000"/>
                </a:lnSpc>
              </a:pPr>
              <a:r>
                <a:rPr lang="zh-CN" altLang="zh-CN" sz="2000" dirty="0"/>
                <a:t>解答此题</a:t>
              </a:r>
              <a:r>
                <a:rPr lang="en-US" altLang="zh-CN" sz="2000" dirty="0"/>
                <a:t>,</a:t>
              </a:r>
              <a:r>
                <a:rPr lang="zh-CN" altLang="zh-CN" sz="2000" dirty="0"/>
                <a:t>首先要把握文意</a:t>
              </a:r>
              <a:r>
                <a:rPr lang="en-US" altLang="zh-CN" sz="2000" dirty="0"/>
                <a:t>,</a:t>
              </a:r>
              <a:r>
                <a:rPr lang="zh-CN" altLang="zh-CN" sz="2000" dirty="0"/>
                <a:t>然后根据人名、地名和虚词断句。这段文字的大意是</a:t>
              </a:r>
              <a:r>
                <a:rPr lang="en-US" altLang="zh-CN" sz="2000" dirty="0"/>
                <a:t>:</a:t>
              </a:r>
              <a:r>
                <a:rPr lang="zh-CN" altLang="zh-CN" sz="2000" dirty="0"/>
                <a:t>在章谊要求金人一定要满足他出使的要求时</a:t>
              </a:r>
              <a:r>
                <a:rPr lang="en-US" altLang="zh-CN" sz="2000" dirty="0"/>
                <a:t>,</a:t>
              </a:r>
              <a:r>
                <a:rPr lang="zh-CN" altLang="zh-CN" sz="2000" dirty="0"/>
                <a:t>金人却拿传闻的事责备章谊</a:t>
              </a:r>
              <a:r>
                <a:rPr lang="en-US" altLang="zh-CN" sz="2000" dirty="0"/>
                <a:t>,</a:t>
              </a:r>
              <a:r>
                <a:rPr lang="zh-CN" altLang="zh-CN" sz="2000" dirty="0"/>
                <a:t>章谊问他们消息的来处</a:t>
              </a:r>
              <a:r>
                <a:rPr lang="en-US" altLang="zh-CN" sz="2000" dirty="0"/>
                <a:t>,</a:t>
              </a:r>
              <a:r>
                <a:rPr lang="zh-CN" altLang="zh-CN" sz="2000" dirty="0"/>
                <a:t>金人告诉他实情。章谊于是回来</a:t>
              </a:r>
              <a:r>
                <a:rPr lang="en-US" altLang="zh-CN" sz="2000" dirty="0"/>
                <a:t>,</a:t>
              </a:r>
              <a:r>
                <a:rPr lang="zh-CN" altLang="zh-CN" sz="2000" dirty="0"/>
                <a:t>到了南京</a:t>
              </a:r>
              <a:r>
                <a:rPr lang="en-US" altLang="zh-CN" sz="2000" dirty="0"/>
                <a:t>,</a:t>
              </a:r>
              <a:r>
                <a:rPr lang="zh-CN" altLang="zh-CN" sz="2000" dirty="0"/>
                <a:t>又被刘豫留下</a:t>
              </a:r>
              <a:r>
                <a:rPr lang="en-US" altLang="zh-CN" sz="2000" dirty="0"/>
                <a:t>,</a:t>
              </a:r>
              <a:r>
                <a:rPr lang="zh-CN" altLang="zh-CN" sz="2000" dirty="0"/>
                <a:t>后用计才得以脱身。在这段文字中</a:t>
              </a:r>
              <a:r>
                <a:rPr lang="en-US" altLang="zh-CN" sz="2000" dirty="0"/>
                <a:t>,</a:t>
              </a:r>
              <a:r>
                <a:rPr lang="zh-CN" altLang="zh-CN" sz="2000" dirty="0"/>
                <a:t>有人名、地名和能作为停顿标志的虚词</a:t>
              </a:r>
              <a:r>
                <a:rPr lang="en-US" altLang="zh-CN" sz="2000" dirty="0"/>
                <a:t>,</a:t>
              </a:r>
              <a:r>
                <a:rPr lang="zh-CN" altLang="zh-CN" sz="2000" dirty="0"/>
                <a:t>可辅助断开。</a:t>
              </a:r>
            </a:p>
          </p:txBody>
        </p:sp>
      </p:grpSp>
      <p:grpSp>
        <p:nvGrpSpPr>
          <p:cNvPr id="15" name="组合 14"/>
          <p:cNvGrpSpPr/>
          <p:nvPr/>
        </p:nvGrpSpPr>
        <p:grpSpPr>
          <a:xfrm>
            <a:off x="251520" y="5633844"/>
            <a:ext cx="8640960" cy="1035516"/>
            <a:chOff x="251520" y="4869160"/>
            <a:chExt cx="8640960" cy="1035516"/>
          </a:xfrm>
        </p:grpSpPr>
        <p:grpSp>
          <p:nvGrpSpPr>
            <p:cNvPr id="16" name="组合 15"/>
            <p:cNvGrpSpPr/>
            <p:nvPr/>
          </p:nvGrpSpPr>
          <p:grpSpPr>
            <a:xfrm>
              <a:off x="251520" y="4869160"/>
              <a:ext cx="8640960" cy="1035516"/>
              <a:chOff x="251520" y="3872081"/>
              <a:chExt cx="8640960" cy="1035516"/>
            </a:xfrm>
          </p:grpSpPr>
          <p:sp>
            <p:nvSpPr>
              <p:cNvPr id="18" name="五边形 1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9" name="五边形 1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0" name="燕尾形 1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7" name="矩形 16"/>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B</a:t>
              </a:r>
              <a:endParaRPr lang="zh-CN" altLang="en-US" sz="2000" dirty="0"/>
            </a:p>
          </p:txBody>
        </p:sp>
      </p:grpSp>
    </p:spTree>
    <p:extLst>
      <p:ext uri="{BB962C8B-B14F-4D97-AF65-F5344CB8AC3E}">
        <p14:creationId xmlns:p14="http://schemas.microsoft.com/office/powerpoint/2010/main" val="2557643932"/>
      </p:ext>
    </p:extLst>
  </p:cSld>
  <p:clrMapOvr>
    <a:masterClrMapping/>
  </p:clrMapOvr>
  <p:transition>
    <p:cover dir="r"/>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nextCondLst>
                <p:cond evt="onClick" delay="0">
                  <p:tgtEl>
                    <p:spTgt spid="6"/>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childTnLst>
              </p:cTn>
              <p:nextCondLst>
                <p:cond evt="onClick" delay="0">
                  <p:tgtEl>
                    <p:spTgt spid="5"/>
                  </p:tgtEl>
                </p:cond>
              </p:nextCondLst>
            </p:seq>
            <p:seq concurrent="1" nextAc="seek">
              <p:cTn id="20" restart="whenNotActive" fill="hold" evtFilter="cancelBubble" nodeType="interactiveSeq">
                <p:stCondLst>
                  <p:cond evt="onClick" delay="0">
                    <p:tgtEl>
                      <p:spTgt spid="1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96</TotalTime>
  <Words>3886</Words>
  <Application>Microsoft Office PowerPoint</Application>
  <PresentationFormat>全屏显示(4:3)</PresentationFormat>
  <Paragraphs>234</Paragraphs>
  <Slides>35</Slides>
  <Notes>9</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47" baseType="lpstr">
      <vt:lpstr>NEU-BZ-S92</vt:lpstr>
      <vt:lpstr>方正书宋_GBK</vt:lpstr>
      <vt:lpstr>仿宋</vt:lpstr>
      <vt:lpstr>黑体</vt:lpstr>
      <vt:lpstr>楷体</vt:lpstr>
      <vt:lpstr>宋体</vt:lpstr>
      <vt:lpstr>微软雅黑</vt:lpstr>
      <vt:lpstr>Arial</vt:lpstr>
      <vt:lpstr>Calibri</vt:lpstr>
      <vt:lpstr>Times New Roman</vt:lpstr>
      <vt:lpstr>高优14新制作模板</vt:lpstr>
      <vt:lpstr>Microsoft Word 文档</vt:lpstr>
      <vt:lpstr>题点二　文言文阅读</vt:lpstr>
      <vt:lpstr>PowerPoint 演示文稿</vt:lpstr>
      <vt:lpstr>题型3　断句题:        瞻前顾后,用好标志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题点一　一般论述类文章阅读</dc:title>
  <dc:creator>dbc</dc:creator>
  <cp:lastModifiedBy>dbc</cp:lastModifiedBy>
  <cp:revision>14</cp:revision>
  <dcterms:created xsi:type="dcterms:W3CDTF">2016-09-18T00:26:18Z</dcterms:created>
  <dcterms:modified xsi:type="dcterms:W3CDTF">2016-09-18T03:02:28Z</dcterms:modified>
</cp:coreProperties>
</file>