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326" r:id="rId3"/>
    <p:sldId id="308" r:id="rId4"/>
    <p:sldId id="297" r:id="rId5"/>
    <p:sldId id="310" r:id="rId6"/>
    <p:sldId id="309" r:id="rId7"/>
    <p:sldId id="305" r:id="rId8"/>
    <p:sldId id="298" r:id="rId9"/>
    <p:sldId id="299" r:id="rId10"/>
    <p:sldId id="300" r:id="rId11"/>
    <p:sldId id="303" r:id="rId12"/>
    <p:sldId id="304" r:id="rId13"/>
    <p:sldId id="314" r:id="rId14"/>
    <p:sldId id="313" r:id="rId15"/>
    <p:sldId id="312" r:id="rId16"/>
    <p:sldId id="294" r:id="rId17"/>
    <p:sldId id="319" r:id="rId18"/>
    <p:sldId id="318" r:id="rId19"/>
    <p:sldId id="317" r:id="rId20"/>
    <p:sldId id="316" r:id="rId21"/>
    <p:sldId id="322" r:id="rId22"/>
    <p:sldId id="321" r:id="rId23"/>
    <p:sldId id="320" r:id="rId24"/>
    <p:sldId id="315" r:id="rId25"/>
    <p:sldId id="323" r:id="rId26"/>
    <p:sldId id="293" r:id="rId27"/>
    <p:sldId id="292" r:id="rId28"/>
    <p:sldId id="324" r:id="rId29"/>
    <p:sldId id="325" r:id="rId30"/>
    <p:sldId id="286" r:id="rId3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GIF"/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hyperlink" Target="file:///C://WINDOWS/Temporary%20Internet%20Files/Content.IE5/GDA9CRCB/MTM_001.MID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1" Type="http://schemas.openxmlformats.org/officeDocument/2006/relationships/image" Target="../media/image1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1" Type="http://schemas.openxmlformats.org/officeDocument/2006/relationships/image" Target="../media/image1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1" Type="http://schemas.openxmlformats.org/officeDocument/2006/relationships/image" Target="../media/image2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1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>
            <a:spLocks noChangeArrowheads="1"/>
          </p:cNvSpPr>
          <p:nvPr/>
        </p:nvSpPr>
        <p:spPr bwMode="auto">
          <a:xfrm>
            <a:off x="4211960" y="980728"/>
            <a:ext cx="5622925" cy="1015663"/>
          </a:xfrm>
          <a:prstGeom prst="rect">
            <a:avLst/>
          </a:prstGeom>
          <a:noFill/>
          <a:ln w="9525" cap="flat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sz="6000" dirty="0"/>
              <a:t>  </a:t>
            </a:r>
            <a:r>
              <a:rPr lang="zh-CN" sz="4000" b="1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变色</a:t>
            </a:r>
            <a:r>
              <a:rPr lang="zh-CN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龙</a:t>
            </a:r>
            <a:endParaRPr lang="zh-CN" sz="4000" b="1" u="sng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1" name="AutoShape 3">
            <a:hlinkClick r:id="rId1" action="ppaction://hlinkfile"/>
          </p:cNvPr>
          <p:cNvSpPr>
            <a:spLocks noChangeArrowheads="1"/>
          </p:cNvSpPr>
          <p:nvPr/>
        </p:nvSpPr>
        <p:spPr bwMode="auto">
          <a:xfrm>
            <a:off x="1447800" y="4953000"/>
            <a:ext cx="182563" cy="457200"/>
          </a:xfrm>
          <a:prstGeom prst="actionButtonSound">
            <a:avLst/>
          </a:prstGeom>
          <a:solidFill>
            <a:srgbClr val="C0C0C0"/>
          </a:solidFill>
          <a:ln w="9525" cap="flat">
            <a:solidFill>
              <a:srgbClr val="C0C0C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wrap="none" anchor="ctr">
            <a:spAutoFit/>
          </a:bodyPr>
          <a:lstStyle/>
          <a:p>
            <a:pPr eaLnBrk="0" hangingPunct="0"/>
            <a:endParaRPr lang="zh-CN"/>
          </a:p>
        </p:txBody>
      </p:sp>
      <p:pic>
        <p:nvPicPr>
          <p:cNvPr id="2053" name="Picture 5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3527425"/>
            <a:ext cx="2122488" cy="2133600"/>
          </a:xfrm>
          <a:prstGeom prst="rect">
            <a:avLst/>
          </a:prstGeom>
          <a:noFill/>
          <a:ln w="9525" cap="flat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2054" name="Picture 6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6375" y="3860800"/>
            <a:ext cx="1871663" cy="1374775"/>
          </a:xfrm>
          <a:prstGeom prst="rect">
            <a:avLst/>
          </a:prstGeom>
          <a:noFill/>
          <a:ln w="9525" cap="flat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2055" name="Picture 7"/>
          <p:cNvPicPr preferRelativeResize="0"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3933825"/>
            <a:ext cx="2665413" cy="2243138"/>
          </a:xfrm>
          <a:prstGeom prst="rect">
            <a:avLst/>
          </a:prstGeom>
          <a:noFill/>
          <a:ln w="9525" cap="flat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2056" name="Rectangle 8"/>
          <p:cNvSpPr>
            <a:spLocks noGrp="1" noChangeArrowheads="1"/>
          </p:cNvSpPr>
          <p:nvPr>
            <p:ph type="subTitle" idx="4294967295"/>
          </p:nvPr>
        </p:nvSpPr>
        <p:spPr>
          <a:xfrm>
            <a:off x="3849688" y="3068638"/>
            <a:ext cx="4321175" cy="838200"/>
          </a:xfrm>
          <a:prstGeom prst="rect">
            <a:avLst/>
          </a:prstGeom>
          <a:noFill/>
          <a:ln algn="ctr"/>
        </p:spPr>
        <p:txBody>
          <a:bodyPr/>
          <a:lstStyle/>
          <a:p>
            <a:pPr marL="0" indent="0" algn="ctr" eaLnBrk="1" hangingPunct="1">
              <a:buFont typeface="Wingdings" charset="0"/>
              <a:buNone/>
            </a:pPr>
            <a:r>
              <a:rPr lang="zh-CN" sz="2800" b="1" dirty="0">
                <a:latin typeface="微软雅黑" pitchFamily="34" charset="-122"/>
                <a:ea typeface="微软雅黑" pitchFamily="34" charset="-122"/>
              </a:rPr>
              <a:t>——（俄）契诃夫</a:t>
            </a:r>
          </a:p>
        </p:txBody>
      </p:sp>
      <p:pic>
        <p:nvPicPr>
          <p:cNvPr id="2058" name="Picture 10"/>
          <p:cNvPicPr preferRelativeResize="0"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764704"/>
            <a:ext cx="2362200" cy="2808064"/>
          </a:xfrm>
          <a:prstGeom prst="rect">
            <a:avLst/>
          </a:prstGeom>
          <a:noFill/>
          <a:ln w="9525" cap="flat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9" name="矩形 8"/>
          <p:cNvSpPr/>
          <p:nvPr/>
        </p:nvSpPr>
        <p:spPr>
          <a:xfrm>
            <a:off x="899592" y="26064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九年级语文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6" grpId="0" animBg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脉络梳理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5" name="JG7.EPS" descr="id:2147499504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5536" y="1556792"/>
            <a:ext cx="8352928" cy="4392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9217" name="Picture 1" descr="C:\Users\Administrator\Desktop\课件图片\写做\QQ截图201609221539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8568952" cy="4608512"/>
          </a:xfrm>
          <a:prstGeom prst="rect">
            <a:avLst/>
          </a:prstGeom>
          <a:noFill/>
        </p:spPr>
      </p:pic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1259632" y="2348880"/>
            <a:ext cx="6232796" cy="3477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文章几次写到赫留金的手指头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想想这些细节描写表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现了什么。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赫留金“举起右手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把一个血淋淋的手指头伸给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人们看”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血淋淋的手指头”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表明赫留金作为一个受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害者的身份。把“手指头”比作“一面胜利的旗帜”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因为赫留金把它作为要求主持公道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甚至要求赔偿的证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据。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奥楚蔑洛夫听人群里有人说是将军家的狗时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对赫留金的手指头做了新的结论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手指头一定是给小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钉子弄破的”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想得到一笔“赔偿费”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这判断使赫留金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由受害人转眼成了敲诈者。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92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92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92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92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92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92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1745" name="Picture 1" descr="C:\Users\Administrator\Desktop\课件图片\花边\u=1960647474,3133247221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836712"/>
            <a:ext cx="8496944" cy="5040560"/>
          </a:xfrm>
          <a:prstGeom prst="rect">
            <a:avLst/>
          </a:prstGeom>
          <a:noFill/>
        </p:spPr>
      </p:pic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1259632" y="836712"/>
            <a:ext cx="6719727" cy="51706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(3)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在人群里又有人说“没错儿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将军家的”时候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奥楚蔑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洛夫训斥赫留金“你这混蛋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把手放下来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不用把你那蠢手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指头伸出来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怪你自己不好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!”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这时赫留金的手指头成了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“蠢”“不好”的冒犯名种狗的罪证。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奥楚蔑洛夫当着普洛诃尔的面赞美小狗“还不赖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怪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伶俐的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一口就咬破了这家伙的手指头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哈哈哈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……”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时赫留金的手指头成了活该被咬的对象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由于将军的权势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不但狗成了可爱的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连咬人都成了美德。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总之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手指头的细节描写写出赫留金的命运和遭遇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它从反面衬托出奥楚蔑洛夫见风使舵、媚上欺下的卑劣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品质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反映了沙皇统治社会的黑暗。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317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317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317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3174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467544" y="908720"/>
            <a:ext cx="8356775" cy="501675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本文作者在文中四次写到军大衣的脱、穿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请分析这件军大衣在文中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起到了什么样的作用。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交代身份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暗示背景。作者开篇即提到“警官奥楚蔑洛夫穿着新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的军大衣”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巧借这件“新”的军大衣交代了奥楚蔑洛夫的身份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也是他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装腔作势、用以吓人的工具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暗示了沙皇统治专制的时代背景。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揭示性格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丑态百出。文中第二次、第三次写军大衣都是因为狗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主人身份的变化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让奥楚蔑洛夫有些措手不及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他急忙借用脱、穿大衣的机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会来思考如何巧妙应变的策略。由此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把奥楚蔑洛夫媚上欺下的丑态暴露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无遗。最后一次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审判结束后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他威胁了一通赫留金后“裹紧大衣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穿过市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场的广场径自走了”。这里的裹大衣的动作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是掩饰其不光彩的表演的动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透着灰溜溜的尴尬。由此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作者借这四次写军大衣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淋漓尽致地勾画出奥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楚蔑洛夫变色过程中的丑态以及他卑劣的心理活动。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连缀情节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前后呼应。本文先以军大衣揭示人物身份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又以军大衣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的掩饰让主人公有思考的机会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从而引出下一次态度的转变。由此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一而再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再而三地生出许多枝节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使得故事的情节自然流畅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前后呼应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浑然天成。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" name="对角圆角矩形 5"/>
          <p:cNvSpPr/>
          <p:nvPr/>
        </p:nvSpPr>
        <p:spPr>
          <a:xfrm>
            <a:off x="395536" y="908720"/>
            <a:ext cx="8280920" cy="864096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对角圆角矩形 6"/>
          <p:cNvSpPr/>
          <p:nvPr/>
        </p:nvSpPr>
        <p:spPr>
          <a:xfrm>
            <a:off x="395536" y="1844824"/>
            <a:ext cx="8352928" cy="4248472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327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327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327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327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327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327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3276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3276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2000"/>
                                        <p:tgtEl>
                                          <p:spTgt spid="3276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3276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0" dur="2000"/>
                                        <p:tgtEl>
                                          <p:spTgt spid="3276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3" dur="2000"/>
                                        <p:tgtEl>
                                          <p:spTgt spid="3276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3793" name="Picture 1" descr="C:\Users\Administrator\Desktop\课件图片\边框\QQ截图2016091405264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12776"/>
            <a:ext cx="8784975" cy="4824536"/>
          </a:xfrm>
          <a:prstGeom prst="rect">
            <a:avLst/>
          </a:prstGeom>
          <a:noFill/>
        </p:spPr>
      </p:pic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1115616" y="2132856"/>
            <a:ext cx="7074373" cy="317009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本文作者用“变色龙”作为小说的题目有什么深刻含义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</a:t>
            </a:r>
            <a:r>
              <a:rPr kumimoji="0" lang="zh-CN" altLang="en-US" sz="20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因为本文的主人公奥楚蔑洛夫在断案的过程中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在短短的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几分钟内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经历了几次变化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善变是奥楚蔑洛夫的性格特征。作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者正是以善于适应周围物体的颜色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很快地改变肤色的“变色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龙”做比喻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起了画龙点睛的作用。如果狗主人是普通百姓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么他严惩小狗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株连狗主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中饱私囊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如果狗主人是将军或将军的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哥哥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那么他奉承拍马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邀功请赏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威吓百姓。他的谄媚权贵、欺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压百姓的本性是永远不变的。因此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当他不断地自我否定时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都那么自然而迅速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不知人间还有“羞耻”二字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变色龙”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奥楚蔑洛夫已经成为一个代名词。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33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337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337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" dur="2000"/>
                                        <p:tgtEl>
                                          <p:spTgt spid="337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6" dur="2000"/>
                                        <p:tgtEl>
                                          <p:spTgt spid="337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539552" y="876083"/>
            <a:ext cx="7064755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一、积累与运用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给下列加点字词注音。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蜥蜴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  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　醋栗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 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赫留金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               戳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    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根据下面的解释写出相应的词语。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形容不高兴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不振作。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     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形容想法离奇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不切实际。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形容没有任何缘故。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 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47664" y="1916832"/>
            <a:ext cx="546656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xīyì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lì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hè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                    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chuō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72000" y="3573016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无精打采　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异想天开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无缘无故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364088" y="249289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076056" y="306896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55576" y="306896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83568" y="256490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043608" y="256490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395536" y="980728"/>
            <a:ext cx="8396850" cy="50783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写出下列各句的描写方法。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它后边跟着追来一个人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穿着浆硬的花布衬衫和敞着怀的坎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肩。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     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他那半醉的脸上现出这样的神气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我要揭你的皮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坏蛋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!”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  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文学常识填空。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变色龙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选自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</a:t>
            </a:r>
            <a:endParaRPr kumimoji="0" lang="en-US" altLang="zh-CN" sz="24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国作家。 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小说是一种叙事性文学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是以什么为中心的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03648" y="2060848"/>
            <a:ext cx="1872629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外貌描写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神态描写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3608" y="4221088"/>
            <a:ext cx="74168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          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契诃夫小说选　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契诃夫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俄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683568" y="6093296"/>
            <a:ext cx="233910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人物形象塑造。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495479" y="1268760"/>
            <a:ext cx="8648521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二、阅读理解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 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苏比拉的礼物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一天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健康恢复中心的一群年轻人来到香巴拉野生动物保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护区考察旅行。香巴拉的创建人蒂皮</a:t>
            </a:r>
            <a:r>
              <a:rPr kumimoji="0" lang="en-US" altLang="zh-CN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·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赫德伦笑容满面地指着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围栏中的猎豹介绍说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它叫苏比拉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是只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岁的猎豹。”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苏比拉把头转向观众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凝视着他们。浓密的茶色皮毛上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密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密麻麻的黑色斑纹那么耀眼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观众们发出由衷的赞叹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啊啊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瞧啊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它真美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!”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6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6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6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8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8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368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8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8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368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8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68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368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8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8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368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68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8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68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755576" y="1124744"/>
            <a:ext cx="7835799" cy="50783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sz="2400" b="1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1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zh-CN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唯独后排一个十几岁的男孩不耐烦和不满意地嘟囔</a:t>
            </a:r>
            <a:endParaRPr kumimoji="0" lang="en-US" altLang="zh-CN" sz="24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着</a:t>
            </a:r>
            <a:r>
              <a:rPr kumimoji="0" lang="en-US" altLang="zh-CN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他是科里。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17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岁的科里一直梦想做一名职业棒球队球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员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没有人怀疑科里的能力。州里一位为名校物色棒球人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才的人也是如此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他招募了科里。然而这都是车祸以前的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事了。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科里在车祸中失去了一条腿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一同失去的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还有希望、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精神支柱。他苦恼万分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身心疲惫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万念俱灰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自暴自弃。他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不敢想未来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他拒绝别人的帮助。“别缠着我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科里曾对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康复中心主任说过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你帮不了我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没人能帮我。”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7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8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8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78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78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8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378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78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8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378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8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8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378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8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8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78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78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78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378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915816" y="0"/>
            <a:ext cx="4032448" cy="6206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395536" y="620688"/>
            <a:ext cx="8494633" cy="56323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导游介绍说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猎豹从不吃腐肉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而是吃鲜肉。虽然被关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在围栏里。”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腐肉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这个词似乎引起了那个男孩的兴趣。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那不讨人喜欢的年轻人大声问道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腐肉是什么意思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?”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“指的是解剖用的尸体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一般的尸体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遗体。”年轻的助手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“猎豹不吃被车撞死的人和动物。”那男孩嘿嘿地笑着说。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观众们议论起来。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苏比拉喜欢观众的反应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总是愿意展示一下它的本领。它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绕着围栏飞舞起来。参观的人群惊叹道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啊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它真是太美了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!”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8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89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9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89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9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9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389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9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9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389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9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9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389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89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89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389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89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89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89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9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9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389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89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89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389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字词知识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026" name="Picture 2" descr="C:\Users\Administrator\Desktop\课件图片\QQ截图201609111647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844824"/>
            <a:ext cx="7848871" cy="396044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763688" y="2316243"/>
            <a:ext cx="6518131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字音字形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契诃夫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筛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醋栗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逮住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赫留金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下贱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胚子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戳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洋溢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伶俐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15816" y="2996952"/>
            <a:ext cx="5629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hē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60032" y="2996952"/>
            <a:ext cx="8050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sh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ā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i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92280" y="2996952"/>
            <a:ext cx="3674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lì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27784" y="3501008"/>
            <a:ext cx="6591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ǎ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i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60032" y="3501008"/>
            <a:ext cx="5629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hè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020272" y="3501008"/>
            <a:ext cx="6607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pēi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23728" y="4077072"/>
            <a:ext cx="9428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chuō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88024" y="4005064"/>
            <a:ext cx="4523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yì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732240" y="4077072"/>
            <a:ext cx="9541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línglì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267744" y="342900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139952" y="342900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588224" y="342900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979712" y="393305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3995936" y="393305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588224" y="393305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1979712" y="450912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4427984" y="450912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6372200" y="450912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395536" y="116632"/>
            <a:ext cx="8978740" cy="618630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它只有三条腿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有人惊讶地叫道。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“真的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前排的一个姑娘叫喊说。其余的年轻人屏息睁大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眼睛看着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被眼前的景象惊呆了。没有人比科里更震惊。他迷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惑不解地看着那动物令人难以置信地全速奔跑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他提了一个所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有人都在想的问题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用三条腿它怎么能跑那么快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猎豹轻松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自然的动作使科里惊异不已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他低声说道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难以置信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真是难以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置信。”他凝视着那少了一条腿的漂亮动物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脸上露出笑容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眼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中闪烁着希望之光。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蒂皮站在人群后面解释说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你们大家全注意到了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苏比拉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是头独特的豹。没有人告诉过它不应该或者是不能像四条腿的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猎豹跑得一样快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它也不认为自己做不到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所以它才跑得这样快。”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09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409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409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9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9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409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9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409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9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9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409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9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9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409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09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9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409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096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096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4096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096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096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4096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251520" y="908720"/>
            <a:ext cx="8722260" cy="51706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那男孩沉默不语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饶有兴趣地听蒂皮继续往下说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我们是从俄勒冈州一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家动物园里得到苏比拉的。它还在娘胎的时候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脐带缠在腿上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腿肌肉萎缩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出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生没多久就失去了那条腿。只剩下三条腿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前途看来没有希望。动物园当时正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考虑让它安乐死。”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她接着说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我们听到苏比拉的事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收养了它。”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“它来后不久就表现出它的价值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具有爱和意志顽强的特殊天赋。过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去的几年里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苏比拉的天赋感动了来自世界各地的参观者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它无需言语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却成了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我们最有说服力的发言人。”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科里不再说风凉话了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温和地问道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我们能摸摸它吗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?”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参观旅行结束时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领队要找一名志愿者把滚轮式大活动门打开并顶住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让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面包车开出保护区牧场。出乎大家的意料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科里举起了手。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3491880" y="6165304"/>
            <a:ext cx="4071949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选自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读者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》2002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8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有删改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1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419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419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419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419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419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419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419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2000"/>
                                        <p:tgtEl>
                                          <p:spTgt spid="4198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4198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611560" y="764704"/>
            <a:ext cx="8244565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阅读全文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分析文中画线的“唯独后排一个十几岁的男孩不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耐烦和不满意地嘟囔着”一句中“男孩”为什么“不耐烦”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“不满意”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4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本文题目是“苏比拉的礼物”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但正文中没有出现“礼物”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一词。你认为“苏比拉的礼物”是什么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3568" y="2348880"/>
            <a:ext cx="806489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并不是参观不好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也不是猎豹不美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男孩不耐烦、不满意的原因是他没有希望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没有乐趣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对什么都烦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都不满意。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意思对即可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猎豹苏比拉热爱生命、热爱生活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以顽强的意志战胜困难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内心的软弱和外部的困难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的精神。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827584" y="1124744"/>
            <a:ext cx="7378943" cy="11350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你从这篇文章中受到了什么启示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请用简洁的语言说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说你的感想。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不超过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60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899592" y="2420888"/>
            <a:ext cx="7528023" cy="16890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生活中并非都是一帆风顺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有时会遇到挫折、失意、痛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苦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面对这一切时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应该坚强、乐观。这样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才能战胜那些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挫折、痛苦、失意。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9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9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39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561201" y="1196752"/>
            <a:ext cx="8582799" cy="50783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三、课堂小练笔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在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变色龙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变色龙”运用了比喻的修辞方法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将主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人公奥楚蔑洛夫比作了变色龙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生动形象地表现出人物的特征。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请运用同样的方法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写一段话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将一个人或一类人的特征表现出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来。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示例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教师像春蚕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吃的是桑叶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睡的是竹匾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献出的却是晶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亮闪光的丝。在短暂的生命中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他们一刻也不停息地朝着一个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目标努力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为了学生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直到吐完最后一段丝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才停止自己的奋斗。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4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40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0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40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40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40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440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40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40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440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0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0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440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440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440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440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b.jpg" descr="id:2147499682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771800" y="260648"/>
            <a:ext cx="4320480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95536" y="1412776"/>
          <a:ext cx="8496944" cy="4572000"/>
        </p:xfrm>
        <a:graphic>
          <a:graphicData uri="http://schemas.openxmlformats.org/drawingml/2006/table">
            <a:tbl>
              <a:tblPr/>
              <a:tblGrid>
                <a:gridCol w="755283"/>
                <a:gridCol w="7741661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考点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劝　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考点</a:t>
                      </a:r>
                      <a:endParaRPr lang="zh-CN" sz="2000" b="1" kern="10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归纳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劝说题是口语交际类试题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旨在考查考生在情境中巧妙落实语言文字的运用。它也是近些年中考的常见考题。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解题</a:t>
                      </a:r>
                      <a:endParaRPr lang="zh-CN" sz="2000" b="1" kern="10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技巧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解答劝说类试题时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首先要结合活动主题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指出劝说对象的错误之所在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这样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说的话才有针对性。其次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劝说时要站在对方的角度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设身处地为对方着想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让对方觉得自己能从中受益。最后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由于是同学关系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(</a:t>
                      </a: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或较亲近的关系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)</a:t>
                      </a: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。说的话一定要注意得体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切勿板着面孔说教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以免引起对方的反感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效果适得其反。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答题模式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:</a:t>
                      </a: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称呼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+</a:t>
                      </a: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表明态度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+</a:t>
                      </a: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说明理由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(</a:t>
                      </a: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措辞要委婉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戒反问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戒讽刺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戒文绉绉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;</a:t>
                      </a: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商量的口吻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如“好吗”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“可不可以”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)</a:t>
                      </a: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45.jpg" descr="id:2147499697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6300192" y="260648"/>
            <a:ext cx="2339752" cy="5486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" name="bt6b.jpg" descr="id:2147499682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19672" y="188640"/>
            <a:ext cx="4320480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539552" y="908720"/>
            <a:ext cx="8363187" cy="56323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(2016·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山东威海中考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初中毕业后的聚会上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满眼都是低头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玩手机的同学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你不由地想起了这样一句话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世界上最遥远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的距离就是我和你坐在一起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而你却在玩手机。”你如何劝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说他们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60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字以内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〔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〕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本题考查口语交际。做此题首先要明确说话的对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象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说话的内容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设计说话的方式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说话时要注意有称呼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并注意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字数要求。还要注意语气要委婉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能让对方诚恳地接受。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〔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答案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〕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同学们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聚会本是为了交流感情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增进友谊的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玩手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机不但对健康不利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更是不尊重别人的表现。让我们放下手机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用心沟通吧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1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61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61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614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45.jpg" descr="id:2147499697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6300192" y="260648"/>
            <a:ext cx="2339752" cy="5486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" name="bt6b.jpg" descr="id:2147499682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19672" y="188640"/>
            <a:ext cx="4320480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467544" y="980728"/>
            <a:ext cx="8356775" cy="51706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(2016·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湖北襄阳中考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月上旬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离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年全国高考不到一个月之际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个有关调整高考招生计划的消息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引发了部分高三学生家长的忧虑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他们误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以为今年湖北高考将减少省内招生名额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由此置疑高考公平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甚至有家长计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划去上访和游行。如果你是一名正紧张备考的高三学生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你会怎样劝阻打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算上访游行的妈妈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〔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解析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〕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本题考查口语交际。做此题首先要注意礼貌用语的使用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其次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是明确自己的观点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阻止妈妈上访游行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在劝说时注意说话的语气委婉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同时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做到讲清利弊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给我提供良好的备考氛围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并做到有理有据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这样才能有说服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力。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〔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答案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〕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妈妈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你不要一时冲动去上访游行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调整高考招生计划是为了更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好地维护高考公平。目前让我安心备考更重要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你说是吗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0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0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0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0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0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0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0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0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0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50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0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50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50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50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505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505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1" dur="500"/>
                                        <p:tgtEl>
                                          <p:spTgt spid="4505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4" dur="500"/>
                                        <p:tgtEl>
                                          <p:spTgt spid="4505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46.jpg" descr="id:2147499704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6084168" y="332656"/>
            <a:ext cx="2448272" cy="5040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" name="bt6b.jpg" descr="id:2147499682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03648" y="260648"/>
            <a:ext cx="4320480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383268" y="1196752"/>
            <a:ext cx="8760732" cy="27970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(2016·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黑龙江齐齐哈尔中考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根据所提供的情境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按要求表达。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你所在的学校要举行以“吸取国学精华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侍承中华文化”为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主题的经典诗词朗诵比赛。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在这次比赛中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你们班的小红同学由于紧张没有发挥好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感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到很难过。比赛结束后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你将如何劝说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9552" y="4005064"/>
            <a:ext cx="83529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示例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小红。请你不要难过。虽然这次比赛成绩不太理想。但你的勇气和实力已经得到大家的认可。同时这也是对国学的一次学习。相信以后你会取得更好的成绩。加油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!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60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60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60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460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460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46.jpg" descr="id:2147499704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6084168" y="332656"/>
            <a:ext cx="2448272" cy="5040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" name="bt6b.jpg" descr="id:2147499682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03648" y="260648"/>
            <a:ext cx="4320480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755576" y="1124744"/>
            <a:ext cx="7895110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(2016·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湖北鄂州中考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23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日“世界读书日”来临之际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为了进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一步激发同学们的阅读热情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学校准备开展以“我爱读书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营造书香校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园”为主题的活动。请你根据要求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完成下列任务。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现在的中学生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更喜欢方便快捷的网络阅读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较少能沉浸书中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去领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悟文字的魅力。如果你的好朋友小明平时也只喜欢在手机、电脑上阅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读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很少阅读纸质书籍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你将如何劝说他更多地阅读纸质书籍呢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899592" y="4005064"/>
            <a:ext cx="7952818" cy="221599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示例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在手机、电脑上阅读虽然更快捷、更方便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但长期采用这种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阅读方式会使我们的心态浮躁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对我们的眼睛伤害也很大。阅读纸质书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籍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能使我们沉浸于优美的文字之中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放飞想象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陶冶情操。我们何不更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多地阅读纸质书籍呢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" dur="2000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6" dur="2000"/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字词知识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6385" name="Picture 1" descr="C:\Users\Administrator\Desktop\课件图片\QQ截图2016091116513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628800"/>
            <a:ext cx="7776864" cy="4104456"/>
          </a:xfrm>
          <a:prstGeom prst="rect">
            <a:avLst/>
          </a:prstGeom>
          <a:noFill/>
        </p:spPr>
      </p:pic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1691680" y="2172970"/>
            <a:ext cx="2232248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多音字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11760" y="2852936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en-US" altLang="zh-CN" sz="2800" b="1" dirty="0" err="1" smtClean="0">
                <a:latin typeface="+mn-ea"/>
                <a:ea typeface="+mn-ea"/>
              </a:rPr>
              <a:t>ǎ</a:t>
            </a:r>
            <a:r>
              <a:rPr lang="en-US" altLang="zh-CN" sz="2800" b="1" dirty="0" err="1" smtClean="0">
                <a:latin typeface="微软雅黑" pitchFamily="34" charset="-122"/>
                <a:ea typeface="微软雅黑" pitchFamily="34" charset="-122"/>
              </a:rPr>
              <a:t>i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逮住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en-US" altLang="zh-CN" sz="2800" b="1" dirty="0" err="1" smtClean="0">
                <a:latin typeface="+mn-ea"/>
                <a:ea typeface="+mn-ea"/>
              </a:rPr>
              <a:t>à</a:t>
            </a:r>
            <a:r>
              <a:rPr lang="en-US" altLang="zh-CN" sz="2800" b="1" dirty="0" err="1" smtClean="0">
                <a:latin typeface="微软雅黑" pitchFamily="34" charset="-122"/>
                <a:ea typeface="微软雅黑" pitchFamily="34" charset="-122"/>
              </a:rPr>
              <a:t>i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逮捕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64088" y="2852936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latin typeface="微软雅黑" pitchFamily="34" charset="-122"/>
                <a:ea typeface="微软雅黑" pitchFamily="34" charset="-122"/>
              </a:rPr>
              <a:t>hè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恐吓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latin typeface="微软雅黑" pitchFamily="34" charset="-122"/>
                <a:ea typeface="微软雅黑" pitchFamily="34" charset="-122"/>
              </a:rPr>
              <a:t>xi</a:t>
            </a:r>
            <a:r>
              <a:rPr lang="en-US" altLang="zh-CN" sz="2800" b="1" dirty="0" err="1" smtClean="0">
                <a:latin typeface="+mn-ea"/>
                <a:ea typeface="+mn-ea"/>
              </a:rPr>
              <a:t>à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吓人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72000" y="328498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吓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91680" y="335699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逮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2267744" y="3140968"/>
            <a:ext cx="216024" cy="864096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左大括号 14"/>
          <p:cNvSpPr/>
          <p:nvPr/>
        </p:nvSpPr>
        <p:spPr>
          <a:xfrm>
            <a:off x="5148064" y="3140968"/>
            <a:ext cx="216024" cy="864096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字词知识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29698" name="Picture 2" descr="C:\Users\Administrator\Desktop\课件图片\QQ截图2016091116462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988840"/>
            <a:ext cx="8280919" cy="4176464"/>
          </a:xfrm>
          <a:prstGeom prst="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1691680" y="2636912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惹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rě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招惹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诺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nuò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诺言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嗽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sòu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咳嗽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漱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shù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漱口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簌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sù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簌簌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04048" y="256490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戳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chuō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戳穿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戮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lù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杀戮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　</a:t>
            </a:r>
            <a:endParaRPr lang="zh-CN" altLang="en-US" sz="2400" dirty="0"/>
          </a:p>
        </p:txBody>
      </p:sp>
      <p:sp>
        <p:nvSpPr>
          <p:cNvPr id="12" name="矩形 11"/>
          <p:cNvSpPr/>
          <p:nvPr/>
        </p:nvSpPr>
        <p:spPr>
          <a:xfrm>
            <a:off x="5076056" y="3789040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赫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hè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赫然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郝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h</a:t>
            </a:r>
            <a:r>
              <a:rPr lang="en-US" altLang="zh-CN" sz="2400" b="1" dirty="0" err="1" smtClean="0">
                <a:latin typeface="+mn-ea"/>
                <a:ea typeface="+mn-ea"/>
              </a:rPr>
              <a:t>ǎ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o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姓郝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 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赦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shè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赦免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5004048" y="4077072"/>
            <a:ext cx="72008" cy="1224136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左大括号 13"/>
          <p:cNvSpPr/>
          <p:nvPr/>
        </p:nvSpPr>
        <p:spPr>
          <a:xfrm>
            <a:off x="1619672" y="4005064"/>
            <a:ext cx="72008" cy="1296144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左大括号 14"/>
          <p:cNvSpPr/>
          <p:nvPr/>
        </p:nvSpPr>
        <p:spPr>
          <a:xfrm>
            <a:off x="4860032" y="2780928"/>
            <a:ext cx="144016" cy="864096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左大括号 15"/>
          <p:cNvSpPr/>
          <p:nvPr/>
        </p:nvSpPr>
        <p:spPr>
          <a:xfrm>
            <a:off x="1547664" y="2852936"/>
            <a:ext cx="144016" cy="792088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3923928" y="1340768"/>
            <a:ext cx="141577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形近字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字词知识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251520" y="1556792"/>
          <a:ext cx="8712968" cy="4301739"/>
        </p:xfrm>
        <a:graphic>
          <a:graphicData uri="http://schemas.openxmlformats.org/drawingml/2006/table">
            <a:tbl>
              <a:tblPr/>
              <a:tblGrid>
                <a:gridCol w="792088"/>
                <a:gridCol w="7920880"/>
              </a:tblGrid>
              <a:tr h="369431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异想天开　 想入非非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  <a:tr h="36943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求同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这两个成语都有“想得异乎寻常”的意思。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7877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辨异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　　“异想天开”形容想法非常奇特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有时还有“解放思想”的意思。“异想天开”既指不能实现的想法或不能达到的企图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也可指可以做到或已经做到的事情。“异想天开”偏重在“奇特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不一般”。例句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: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但有的却拿着锄头、扁担、镰刀。而有的更异想天开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把一把菜刀绑在竹竿头上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雄赳赳气昂昂地拿着。</a:t>
                      </a:r>
                      <a:endParaRPr lang="zh-CN" sz="1800" b="1" kern="1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“想入非非”偏重在“虚幻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不现实”。“想入非非”多指不可能实现的想法或不可能达到的目的、企图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而不能指是既成事实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;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“解放思想”的意思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“想入非非”则没有。“想入非非”是贬义的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“异想天开”是中性的。例句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: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总之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她在想入非非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她在难挨地度过自认为时间很久实际上并没多久的时刻。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3635896" y="980728"/>
            <a:ext cx="172354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成语辨析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字词知识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827584" y="1236123"/>
            <a:ext cx="2308645" cy="50783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重要词语释义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无精打采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无缘无故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魁梧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异想天开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洋溢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恐吓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径自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伶俐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1619672" y="1196752"/>
            <a:ext cx="6760184" cy="50783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形容情绪低落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精神萎靡。文中指生意萧条。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没有任何原因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毫无理由。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身体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强壮高大。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形容想法离奇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完全脱离实际。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情绪、气氛等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充分地显示、流露出来。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以要挟的话或手段威胁人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吓唬。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表示未经允许自己就直接行动。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聪明灵活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讨人喜欢。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" name="对角圆角矩形 9"/>
          <p:cNvSpPr/>
          <p:nvPr/>
        </p:nvSpPr>
        <p:spPr>
          <a:xfrm>
            <a:off x="539552" y="1340768"/>
            <a:ext cx="7992888" cy="4896544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5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153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153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500"/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1" dur="500"/>
                                        <p:tgtEl>
                                          <p:spTgt spid="153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6" dur="500"/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153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6" dur="500"/>
                                        <p:tgtEl>
                                          <p:spTgt spid="153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1" dur="500"/>
                                        <p:tgtEl>
                                          <p:spTgt spid="153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6" dur="500"/>
                                        <p:tgtEl>
                                          <p:spTgt spid="153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作者作品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4337" name="Picture 1" descr="C:\Users\Administrator\Desktop\课件图片\写做\u=2861458297,1281283186&amp;fm=21&amp;gp=0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772816"/>
            <a:ext cx="8568952" cy="4032448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827584" y="2060848"/>
            <a:ext cx="324036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契诃夫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(1860-1904),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19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世纪末具有世界声誉的俄国短篇小说大师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杰出的批判现实主义作家。他一生创作了七八百篇短篇小说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还写了一些中篇小说和剧本。作品大多数取材于中等阶层的小人物的平凡生活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揭露了反动统治阶级的残暴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抨击了沙皇的专制制度。代表作有短篇小说《变色龙》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76056" y="2060848"/>
            <a:ext cx="32403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《万卡》《装在套子里的人》《第六病室》《小公务员之死》等。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契诃夫.jpg" descr="id:2147499339;FounderCES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652120" y="3212976"/>
            <a:ext cx="2413288" cy="1944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理解文题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971600" y="1772816"/>
            <a:ext cx="7439857" cy="27970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变色龙”原是一种蜥蜴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它皮肤的颜色会随着四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周物体颜色的变化而变化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变色为保护色。小说主人公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奥楚蔑洛夫警官在处理狗咬人事件中反复无常的态度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和变色龙极为相似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用“变色龙”做小说的题目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含蓄形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象地揭露了这个人物的丑恶面目。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" name="对角圆角矩形 5"/>
          <p:cNvSpPr/>
          <p:nvPr/>
        </p:nvSpPr>
        <p:spPr>
          <a:xfrm>
            <a:off x="683568" y="1700808"/>
            <a:ext cx="7920880" cy="3384376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2" descr="C:\Users\Administrator\Desktop\QQ截图201606251410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4293096"/>
            <a:ext cx="1872208" cy="11129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3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创作背景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899592" y="1628800"/>
            <a:ext cx="7747634" cy="39050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变色龙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写于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1884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是契诃夫早期创作的一篇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讽刺小说。当时的俄国沙皇亚历山大三世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为了强化反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动统治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豢养了一批欺下媚上的走狗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为其镇压人民服务。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他也制定了一些掩人耳目的法令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给残暴的专制主义蒙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上了一层面纱。沙皇专制警察往往打着遵守法令的官腔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而干的却是趋炎附势、欺下媚上的勾当。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变色龙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的奥楚蔑洛夫正是其中的典型代表。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" name="对角圆角矩形 5"/>
          <p:cNvSpPr/>
          <p:nvPr/>
        </p:nvSpPr>
        <p:spPr>
          <a:xfrm>
            <a:off x="539552" y="1628800"/>
            <a:ext cx="8280920" cy="4104456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7"/>
          <p:cNvPicPr preferRelativeResize="0">
            <a:picLocks noChangeArrowheads="1"/>
          </p:cNvPicPr>
          <p:nvPr/>
        </p:nvPicPr>
        <p:blipFill>
          <a:blip r:embed="rId2" cstate="print"/>
          <a:srcRect l="14201" t="6667" r="25444" b="61626"/>
          <a:stretch>
            <a:fillRect/>
          </a:stretch>
        </p:blipFill>
        <p:spPr bwMode="auto">
          <a:xfrm>
            <a:off x="6516216" y="5085184"/>
            <a:ext cx="2088232" cy="864468"/>
          </a:xfrm>
          <a:prstGeom prst="rect">
            <a:avLst/>
          </a:prstGeom>
          <a:noFill/>
          <a:ln w="9525" cap="flat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2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2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2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2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2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2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2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2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2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2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2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2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6178</Words>
  <Application>Kingsoft Office WPP</Application>
  <PresentationFormat>全屏显示(4:3)</PresentationFormat>
  <Paragraphs>365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2015-11-21T07:20:00Z</dcterms:created>
  <dcterms:modified xsi:type="dcterms:W3CDTF">2017-02-07T07:28:31Z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  <property fmtid="{64440492-4C8B-11D1-8B70-080036B11A03}" pid="4">
    <vt:lpwstr>语文备课大师【全免费】</vt:lpwstr>
  </property>
</Properties>
</file>