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18"/>
  </p:notesMasterIdLst>
  <p:handoutMasterIdLst>
    <p:handoutMasterId r:id="rId19"/>
  </p:handoutMasterIdLst>
  <p:sldIdLst>
    <p:sldId id="3288" r:id="rId2"/>
    <p:sldId id="3367" r:id="rId3"/>
    <p:sldId id="3389" r:id="rId4"/>
    <p:sldId id="3386" r:id="rId5"/>
    <p:sldId id="3398" r:id="rId6"/>
    <p:sldId id="3383" r:id="rId7"/>
    <p:sldId id="3375" r:id="rId8"/>
    <p:sldId id="3374" r:id="rId9"/>
    <p:sldId id="3394" r:id="rId10"/>
    <p:sldId id="3373" r:id="rId11"/>
    <p:sldId id="3395" r:id="rId12"/>
    <p:sldId id="3372" r:id="rId13"/>
    <p:sldId id="3371" r:id="rId14"/>
    <p:sldId id="3396" r:id="rId15"/>
    <p:sldId id="3370" r:id="rId16"/>
    <p:sldId id="3397" r:id="rId17"/>
  </p:sldIdLst>
  <p:sldSz cx="6859588" cy="5145088"/>
  <p:notesSz cx="6761163" cy="99425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5426" autoAdjust="0"/>
  </p:normalViewPr>
  <p:slideViewPr>
    <p:cSldViewPr>
      <p:cViewPr varScale="1">
        <p:scale>
          <a:sx n="133" d="100"/>
          <a:sy n="133" d="100"/>
        </p:scale>
        <p:origin x="-816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3207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11805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896938" y="746125"/>
            <a:ext cx="4967287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4484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16656" y="1943796"/>
            <a:ext cx="6742162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25 </a:t>
            </a:r>
            <a:r>
              <a:rPr lang="zh-CN" altLang="en-US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鉴赏规范答题（一）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261442" y="988368"/>
            <a:ext cx="6490766" cy="2952328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(2)“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总为浮云能蔽日”一句用了何种修辞手法？尾联表达了诗人什么样的思想感情？（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zh-CN" altLang="en-US" sz="1600" b="1" i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修辞：象征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感情：①表达了诗人报国无门、壮志难酬的无奈。②对小人蒙蔽君王的无限担忧。</a:t>
            </a:r>
            <a:endParaRPr lang="zh-CN" altLang="en-US" sz="1600" b="1" i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修辞，比喻，将君王比喻成“日”。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感情：作者空有一身才华，却报国无门，表达作者对仕途不顺的苦恼。</a:t>
            </a: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2349674" y="80425"/>
            <a:ext cx="2160240" cy="739824"/>
          </a:xfrm>
          <a:prstGeom prst="cloudCallout">
            <a:avLst>
              <a:gd name="adj1" fmla="val -42134"/>
              <a:gd name="adj2" fmla="val 167319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</a:rPr>
              <a:t>基础知识错误不明手法</a:t>
            </a:r>
          </a:p>
          <a:p>
            <a:pPr algn="ctr"/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1053530" y="4067978"/>
            <a:ext cx="1905676" cy="576064"/>
          </a:xfrm>
          <a:prstGeom prst="cloudCallout">
            <a:avLst>
              <a:gd name="adj1" fmla="val 74875"/>
              <a:gd name="adj2" fmla="val -124014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要点不全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65961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7426" y="547911"/>
            <a:ext cx="6513001" cy="237626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）比喻。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①为君王被奸邪蒙蔽而“愁”；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②为奸邪为非作歹而“愁”；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②为贤者包括自己不得任用而“愁”。</a:t>
            </a:r>
          </a:p>
        </p:txBody>
      </p:sp>
      <p:sp>
        <p:nvSpPr>
          <p:cNvPr id="3" name="AutoShape 12"/>
          <p:cNvSpPr>
            <a:spLocks/>
          </p:cNvSpPr>
          <p:nvPr/>
        </p:nvSpPr>
        <p:spPr bwMode="auto">
          <a:xfrm>
            <a:off x="4077866" y="1701807"/>
            <a:ext cx="287338" cy="576263"/>
          </a:xfrm>
          <a:prstGeom prst="rightBrace">
            <a:avLst>
              <a:gd name="adj1" fmla="val 16713"/>
              <a:gd name="adj2" fmla="val 52616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" name="AutoShape 13"/>
          <p:cNvSpPr>
            <a:spLocks/>
          </p:cNvSpPr>
          <p:nvPr/>
        </p:nvSpPr>
        <p:spPr bwMode="auto">
          <a:xfrm>
            <a:off x="4941962" y="1564432"/>
            <a:ext cx="288925" cy="1223962"/>
          </a:xfrm>
          <a:prstGeom prst="rightBrace">
            <a:avLst>
              <a:gd name="adj1" fmla="val 35302"/>
              <a:gd name="adj2" fmla="val 51231"/>
            </a:avLst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480353" y="1795413"/>
            <a:ext cx="136683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639369" y="974043"/>
            <a:ext cx="10810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A3AD1BC-4108-4ED5-8E27-E3DAF5B2A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281" y="2889939"/>
            <a:ext cx="4457143" cy="1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5658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89434" y="556320"/>
            <a:ext cx="6670154" cy="417646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典例三：阅读下面这首宋诗，然后回答问题（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marL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江间作四首（其三）    潘大临①</a:t>
            </a:r>
          </a:p>
          <a:p>
            <a:pPr marL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西山通虎穴②，赤壁隐龙宫。形胜三分图，波流万世功。</a:t>
            </a:r>
          </a:p>
          <a:p>
            <a:pPr marL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沙明拳宿鹭③，天阔退飞鸿。最羡渔竿客，归船雨打篷。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] 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潘大临（约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1057—1106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）：字邠老，黄州（今湖北黄冈）人，善诗文。曾随苏轼同游赤壁。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②西山：在湖北鄂州西，山幽僻深邃。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③拳宿鹭：指白鹭睡眠时一腿蜷缩的样子。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）第三联两句中各有一个字用得十分传神，请找出来，并说说这样写的好处（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）从全诗看，作者向往一种什么样的生活？请简要分析。（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xmlns="" val="3410695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2208" y="1572412"/>
            <a:ext cx="6619073" cy="280831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8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8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第三联两句中各有一个字用得十分传神，请找出来，并说说这样写的好处。（</a:t>
            </a:r>
            <a:r>
              <a:rPr lang="en-US" altLang="zh-CN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8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8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拳、退。好处：拳，名词活用为动词；退是指飞鸿退回来，表明天空开阔。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拳、退。好处：这两个字形象生动地描绘了白鹭睡眠的样子和大雁飞翔的样子。</a:t>
            </a:r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 flipH="1">
            <a:off x="1917626" y="143652"/>
            <a:ext cx="1728195" cy="576064"/>
          </a:xfrm>
          <a:prstGeom prst="cloudCallout">
            <a:avLst>
              <a:gd name="adj1" fmla="val 31532"/>
              <a:gd name="adj2" fmla="val 228338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不遵范式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077866" y="2860576"/>
            <a:ext cx="10801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078177" y="3732155"/>
            <a:ext cx="10801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488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7426" y="484312"/>
            <a:ext cx="4248472" cy="281662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拳：蜷缩，形象的描绘出了白鹭蜷缩在沙滩上休息时的状态；退：后退，生动地写出了鸿鸟飞翔的状态和天空的广阔。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这两个字一静一动，形象地描绘了一幅闲适祥和美景，流露了作者的陶醉之情。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917626" y="3796680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421682" y="2191544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AD49920-4504-4968-AD60-459971B32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914" y="772344"/>
            <a:ext cx="2232248" cy="351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6371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81422" y="994548"/>
            <a:ext cx="6552728" cy="122413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）从全诗看，作者向往一种什么样的生活？请简要分析。（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zh-CN" altLang="en-US" sz="1600" b="1" i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8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作者向往像渔人一样无拘无束，远离黑暗官场自由自在的田园生活。</a:t>
            </a:r>
            <a:endParaRPr lang="en-US" altLang="zh-CN" sz="1800" b="1" i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2709714" y="168824"/>
            <a:ext cx="1872208" cy="792088"/>
          </a:xfrm>
          <a:prstGeom prst="cloudCallout">
            <a:avLst>
              <a:gd name="adj1" fmla="val -50977"/>
              <a:gd name="adj2" fmla="val 190495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审题不严</a:t>
            </a:r>
          </a:p>
          <a:p>
            <a:pPr algn="ctr" eaLnBrk="1" hangingPunct="1"/>
            <a:r>
              <a:rPr lang="zh-CN" altLang="en-US" sz="1600" dirty="0">
                <a:latin typeface="Arial" panose="020B0604020202020204" pitchFamily="34" charset="0"/>
                <a:ea typeface="宋体" panose="02010600030101010101" pitchFamily="2" charset="-122"/>
              </a:rPr>
              <a:t>缺少分析 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17426" y="3364632"/>
            <a:ext cx="6480721" cy="93610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i="1" dirty="0"/>
              <a:t>   </a:t>
            </a: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8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sz="18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从“最羡渔竿客，归船雨打篷。”可以看出作者向往“闲来垂钓碧溪上”的渔家生活。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1845618" y="2429668"/>
            <a:ext cx="2301149" cy="774952"/>
          </a:xfrm>
          <a:prstGeom prst="cloudCallout">
            <a:avLst>
              <a:gd name="adj1" fmla="val 25472"/>
              <a:gd name="adj2" fmla="val 88449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400" dirty="0">
                <a:latin typeface="Arial" panose="020B0604020202020204" pitchFamily="34" charset="0"/>
                <a:ea typeface="宋体" panose="02010600030101010101" pitchFamily="2" charset="-122"/>
              </a:rPr>
              <a:t>分析停留在表面，未揭示本质 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81922" y="3846970"/>
            <a:ext cx="14763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0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933850" y="1725860"/>
            <a:ext cx="1727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9074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8100" y="382216"/>
            <a:ext cx="3744416" cy="288032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1" dirty="0">
                <a:solidFill>
                  <a:srgbClr val="FF0000"/>
                </a:solidFill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</a:rPr>
              <a:t>参考答案</a:t>
            </a:r>
            <a:r>
              <a:rPr lang="en-US" altLang="zh-CN" sz="2000" b="1" dirty="0">
                <a:solidFill>
                  <a:srgbClr val="FF0000"/>
                </a:solidFill>
              </a:rPr>
              <a:t>】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向往隐逸生活。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前两联由眼前之景联想到赤壁英豪，慨叹功名如浮云，都随江水流去；第三联由宿鹭、飞鸿的闲适可以看出作者对清净生活的向往；最后一联作者直言不讳，想过一种像渔人一样闲适的生活。</a:t>
            </a: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402930" y="700336"/>
            <a:ext cx="1295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2187030" y="4156720"/>
            <a:ext cx="15113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9B37815-FB43-4222-9FAA-1B56AB502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967" y="1186829"/>
            <a:ext cx="2550187" cy="2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83072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955C428-4A1E-400A-81C3-7E7197F9C930}"/>
              </a:ext>
            </a:extLst>
          </p:cNvPr>
          <p:cNvSpPr/>
          <p:nvPr/>
        </p:nvSpPr>
        <p:spPr>
          <a:xfrm>
            <a:off x="117426" y="556320"/>
            <a:ext cx="5400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典例一：阅读下面这首诗，然后回答问题。（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2039ED5-4C9D-4BC5-BACC-31EAAAC28240}"/>
              </a:ext>
            </a:extLst>
          </p:cNvPr>
          <p:cNvSpPr/>
          <p:nvPr/>
        </p:nvSpPr>
        <p:spPr>
          <a:xfrm>
            <a:off x="621482" y="1060376"/>
            <a:ext cx="5688632" cy="2151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武夷山中</a:t>
            </a:r>
            <a:r>
              <a:rPr lang="zh-CN" altLang="en-US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（宋）谢枋得</a:t>
            </a: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十年</a:t>
            </a:r>
            <a:r>
              <a:rPr lang="en-US" altLang="zh-CN" sz="1200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无梦得还家，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独立青峰野水涯。</a:t>
            </a: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天地寂寥山雨歇，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几生修得到梅花？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686B4E8-0D7E-4E1A-BBF3-94618B98FFB7}"/>
              </a:ext>
            </a:extLst>
          </p:cNvPr>
          <p:cNvSpPr/>
          <p:nvPr/>
        </p:nvSpPr>
        <p:spPr>
          <a:xfrm>
            <a:off x="202729" y="3148608"/>
            <a:ext cx="6526138" cy="1506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［注］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谢枋得：宋末信州（今属江西）人，曾力抗元军，兵几后隐居福建。后被胁迫至燕京，绝食而死。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十年：宋德佑元年（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1275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），诗人抗元失败，弃家入山。次年妻儿被俘，家破人亡，至作此诗时将近十年。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5602"/>
          <p:cNvSpPr txBox="1">
            <a:spLocks noChangeArrowheads="1"/>
          </p:cNvSpPr>
          <p:nvPr/>
        </p:nvSpPr>
        <p:spPr>
          <a:xfrm>
            <a:off x="66697" y="1262720"/>
            <a:ext cx="6726194" cy="337039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）诗人通过写山中景物，明指自己与妻儿分别已久的思念之情，暗写祖国山河沦陷，自己隐居山中的悲愤之情，表达了作者有家不能回的愤慨。</a:t>
            </a:r>
          </a:p>
          <a:p>
            <a:pPr marL="0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）体现抗元失败，妻儿被捕后的孤独、寂寞之心，感慨国家落败，但自己仍如梅花一样高洁的。</a:t>
            </a:r>
          </a:p>
          <a:p>
            <a:pPr marL="0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）体现了诗人身处乱世而英雄不得志的思想感情。    </a:t>
            </a:r>
          </a:p>
          <a:p>
            <a:pPr marL="0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）体现了作者壮志难酬，悲愤交加的复杂心情，感叹自己有余心而力不足，也表达了作者思念亲人的浓厚情感。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53530" y="1986279"/>
            <a:ext cx="15843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分）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96566" y="2713039"/>
            <a:ext cx="151288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分）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56620" y="3123425"/>
            <a:ext cx="17287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  <a:latin typeface="Arial" panose="020B0604020202020204" pitchFamily="34" charset="0"/>
              </a:rPr>
              <a:t>0</a:t>
            </a:r>
            <a:r>
              <a:rPr lang="zh-CN" altLang="en-US" sz="2000" dirty="0">
                <a:solidFill>
                  <a:srgbClr val="FF3300"/>
                </a:solidFill>
                <a:latin typeface="Arial" panose="020B0604020202020204" pitchFamily="34" charset="0"/>
              </a:rPr>
              <a:t>分）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73810" y="3894175"/>
            <a:ext cx="1728788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8" name="矩形 7"/>
          <p:cNvSpPr/>
          <p:nvPr/>
        </p:nvSpPr>
        <p:spPr>
          <a:xfrm>
            <a:off x="155516" y="516096"/>
            <a:ext cx="6229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、这首诗体现了诗人什么样的思想感情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？（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1001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EF754A4-D1B8-4484-BC68-1777DAC6191A}"/>
              </a:ext>
            </a:extLst>
          </p:cNvPr>
          <p:cNvSpPr/>
          <p:nvPr/>
        </p:nvSpPr>
        <p:spPr>
          <a:xfrm>
            <a:off x="83568" y="757667"/>
            <a:ext cx="65865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）诗人通过写山中景物，明指自己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与妻儿分别已久的思念之情，       暗写祖国山河沦陷 ， 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自己隐居山中的悲愤之情，表达了作者有家不能回的愤慨。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体现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抗元失败，妻儿被捕后        的孤独、寂寞之心 ，       感慨国家落败，但自己仍如梅花一样高洁的心 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体现了诗人身处乱世而英雄不得志的思想感情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体现了作者壮志难酬，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悲愤交加的复杂心情，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感叹自己有余心而力不足，也表达了作者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思念亲人  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的浓厚情感。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0F7206F-B4DA-496F-8FE6-62EEBF00E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73" y="1158978"/>
            <a:ext cx="2462997" cy="3657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284C4EF-F0B1-4C82-AF66-ABAF61664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229386" y="1601701"/>
            <a:ext cx="2525978" cy="4571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5D86E14-1504-4CFE-B6D5-1C719D3689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210059" y="2816530"/>
            <a:ext cx="4076630" cy="4571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EFDABE2-23EF-405D-A634-8C31F3C36E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9513" y="4008976"/>
            <a:ext cx="1383912" cy="3657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2978" y="411663"/>
            <a:ext cx="6229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、这首诗体现了诗人什么样的思想感情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？（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矩形 32771"/>
          <p:cNvSpPr>
            <a:spLocks noChangeArrowheads="1"/>
          </p:cNvSpPr>
          <p:nvPr/>
        </p:nvSpPr>
        <p:spPr bwMode="auto">
          <a:xfrm>
            <a:off x="394759" y="1261168"/>
            <a:ext cx="12251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006600"/>
                </a:solidFill>
              </a:rPr>
              <a:t>（</a:t>
            </a:r>
            <a:r>
              <a:rPr lang="en-US" altLang="zh-CN" sz="2000" dirty="0">
                <a:solidFill>
                  <a:srgbClr val="006600"/>
                </a:solidFill>
              </a:rPr>
              <a:t>1</a:t>
            </a:r>
            <a:r>
              <a:rPr lang="zh-CN" altLang="en-US" sz="2000" dirty="0">
                <a:solidFill>
                  <a:srgbClr val="006600"/>
                </a:solidFill>
              </a:rPr>
              <a:t>分）</a:t>
            </a:r>
          </a:p>
        </p:txBody>
      </p:sp>
      <p:sp>
        <p:nvSpPr>
          <p:cNvPr id="11" name="直接连接符 32781"/>
          <p:cNvSpPr>
            <a:spLocks noChangeShapeType="1"/>
          </p:cNvSpPr>
          <p:nvPr/>
        </p:nvSpPr>
        <p:spPr bwMode="auto">
          <a:xfrm flipV="1">
            <a:off x="200029" y="1617251"/>
            <a:ext cx="410858" cy="1291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32772"/>
          <p:cNvSpPr>
            <a:spLocks noChangeArrowheads="1"/>
          </p:cNvSpPr>
          <p:nvPr/>
        </p:nvSpPr>
        <p:spPr bwMode="auto">
          <a:xfrm>
            <a:off x="3387698" y="1253262"/>
            <a:ext cx="1257886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006600"/>
                </a:solidFill>
              </a:rPr>
              <a:t>（</a:t>
            </a:r>
            <a:r>
              <a:rPr lang="en-US" altLang="zh-CN" sz="1800" dirty="0">
                <a:solidFill>
                  <a:srgbClr val="006600"/>
                </a:solidFill>
              </a:rPr>
              <a:t>1</a:t>
            </a:r>
            <a:r>
              <a:rPr lang="zh-CN" altLang="en-US" sz="1800" dirty="0">
                <a:solidFill>
                  <a:srgbClr val="006600"/>
                </a:solidFill>
              </a:rPr>
              <a:t>分）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100183" y="2111388"/>
            <a:ext cx="10515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 flipV="1">
            <a:off x="1233339" y="2448509"/>
            <a:ext cx="2019238" cy="9166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4236063" y="2442744"/>
            <a:ext cx="1562381" cy="1443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808014" y="2111388"/>
            <a:ext cx="10515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597914" y="2554693"/>
            <a:ext cx="10515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 flipV="1">
            <a:off x="3152133" y="3622194"/>
            <a:ext cx="2019238" cy="9166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093425" y="3235056"/>
            <a:ext cx="10515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645584" y="3660697"/>
            <a:ext cx="1051574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xmlns="" val="47245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/>
      <p:bldP spid="18" grpId="0"/>
      <p:bldP spid="19" grpId="0" animBg="1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9EEA2F8-7B1E-40F3-AA50-AB21C02CCEA4}"/>
              </a:ext>
            </a:extLst>
          </p:cNvPr>
          <p:cNvSpPr/>
          <p:nvPr/>
        </p:nvSpPr>
        <p:spPr>
          <a:xfrm>
            <a:off x="189434" y="293074"/>
            <a:ext cx="6480720" cy="4558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、“天地寂寥山雨歇”一句对表情达意有什么作用？请简要分析。（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endParaRPr lang="zh-CN" altLang="en-US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）运用了借景抒情的手法，以山雨停天地一片寂寥的景色向读者传递了诗人内心的悲愁，达到了情景交融的效果。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）“天地寂寥”，写出诗人十年独留山中，只有山雨陪伴的寂寥，突出诗人思乡。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）表达了作者一人在异地对家乡的思念，“山雨歇”又为下文做了铺垫，就连山雨都停了，我什么时候才能回到家乡，所以此句表情达意主要起了承上启下的作用。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）此句写出了自己隐居在深山中，独自一人，有天地为伴，无限的寂寥，山雨停歇之后，又显得更加寂静，此句充分表达了诗人孤独、寂寞、悲伤的感情。</a:t>
            </a:r>
          </a:p>
        </p:txBody>
      </p:sp>
      <p:sp>
        <p:nvSpPr>
          <p:cNvPr id="3" name="矩形 10246"/>
          <p:cNvSpPr>
            <a:spLocks noChangeArrowheads="1"/>
          </p:cNvSpPr>
          <p:nvPr/>
        </p:nvSpPr>
        <p:spPr bwMode="auto">
          <a:xfrm>
            <a:off x="4437906" y="1492424"/>
            <a:ext cx="16557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3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4" name="矩形 10246"/>
          <p:cNvSpPr>
            <a:spLocks noChangeArrowheads="1"/>
          </p:cNvSpPr>
          <p:nvPr/>
        </p:nvSpPr>
        <p:spPr bwMode="auto">
          <a:xfrm>
            <a:off x="1413570" y="2173279"/>
            <a:ext cx="16557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1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5" name="矩形 10246"/>
          <p:cNvSpPr>
            <a:spLocks noChangeArrowheads="1"/>
          </p:cNvSpPr>
          <p:nvPr/>
        </p:nvSpPr>
        <p:spPr bwMode="auto">
          <a:xfrm>
            <a:off x="2526110" y="3332465"/>
            <a:ext cx="16557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0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  <p:sp>
        <p:nvSpPr>
          <p:cNvPr id="6" name="矩形 10246"/>
          <p:cNvSpPr>
            <a:spLocks noChangeArrowheads="1"/>
          </p:cNvSpPr>
          <p:nvPr/>
        </p:nvSpPr>
        <p:spPr bwMode="auto">
          <a:xfrm>
            <a:off x="1774032" y="4489121"/>
            <a:ext cx="1655762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rgbClr val="FF3300"/>
                </a:solidFill>
              </a:rPr>
              <a:t>（</a:t>
            </a:r>
            <a:r>
              <a:rPr lang="en-US" altLang="zh-CN" sz="2000" dirty="0">
                <a:solidFill>
                  <a:srgbClr val="FF3300"/>
                </a:solidFill>
              </a:rPr>
              <a:t>2</a:t>
            </a:r>
            <a:r>
              <a:rPr lang="zh-CN" altLang="en-US" sz="2000" dirty="0">
                <a:solidFill>
                  <a:srgbClr val="FF3300"/>
                </a:solidFill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xmlns="" val="3062498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ED76ED0-3535-47E4-B855-F9735545555D}"/>
              </a:ext>
            </a:extLst>
          </p:cNvPr>
          <p:cNvSpPr/>
          <p:nvPr/>
        </p:nvSpPr>
        <p:spPr>
          <a:xfrm>
            <a:off x="0" y="412304"/>
            <a:ext cx="65527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）运用了借景抒情的手法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，以山雨停天地一片寂寥的景色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向读者传递了诗人内心的悲愁（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，达到了情景交融的效果。（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）“天地寂寥”，写出诗人十年独留山中，只有山雨陪伴的寂寥，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突出诗人思乡。</a:t>
            </a:r>
            <a:endParaRPr lang="en-US" altLang="zh-CN" sz="16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）表达了作者一人在异地对家乡的思念，“山雨歇”又为下文做了铺垫，就连山雨都停了，我什么时候才能回到家乡，所以此句表情达意主要起了承上启下的作用。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0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）此句写出了自己隐居在深山中，独自一人，有天地为伴，无限的寂寥，（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山雨停歇之后，又显得更加寂静 ，此句充分表达了诗人孤独、寂寞、悲伤的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感情 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07180CE-8784-4F9C-9407-1C6F86A21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562" y="844352"/>
            <a:ext cx="1463167" cy="3657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D9077F4-E670-4093-BE0A-FDEA0D8ED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22" y="4444752"/>
            <a:ext cx="1828769" cy="4571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2DEB40B-3642-4C22-BB36-910E53FA5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0992" y="844353"/>
            <a:ext cx="989825" cy="4908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61A16C2-C5D5-4147-A600-A934BD7BE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093" y="1204392"/>
            <a:ext cx="737680" cy="365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61A16C2-C5D5-4147-A600-A934BD7BE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034" y="1924472"/>
            <a:ext cx="737680" cy="365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61A16C2-C5D5-4147-A600-A934BD7BE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26" y="4084712"/>
            <a:ext cx="737680" cy="36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7820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89434" y="412304"/>
            <a:ext cx="638763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典例二：阅读下面这首唐诗，然后回答问题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(8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登金陵凤凰台      李  白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凤凰台上凤凰游，凤去台空江自流。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吴宫花草埋幽径，晋代衣冠成古丘。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三山半落青天外，一水中分白鹭洲。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总为浮云能蔽日，长安不见使人愁。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一水：亦作“二水”。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分别概括这首诗颔联和颈联的内容，并说说其中寄寓了诗人什么样的感慨。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(4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(2)“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总为浮云能蔽日”一句用了何种修辞手法？尾联表达了诗人什么样的思想感情？ 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(4</a:t>
            </a:r>
            <a:r>
              <a:rPr lang="zh-CN" altLang="en-US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</a:t>
            </a:r>
            <a:r>
              <a:rPr lang="en-US" altLang="zh-CN" sz="16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 </a:t>
            </a:r>
          </a:p>
          <a:p>
            <a:endParaRPr lang="en-US" altLang="zh-CN" sz="16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9374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7426" y="412304"/>
            <a:ext cx="6490766" cy="2664296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分别概括这首诗颔联和颈联的内容，并说说其中寄寓了诗人什么样的感慨。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(4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endParaRPr lang="en-US" altLang="zh-CN" sz="1600" b="1" i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16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16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学生答案：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颔联，吴宫的幽深的小径已经被野草埋没，晋代的人已经被埋入坟墓。表达了作者对历史的感慨与悲叹。</a:t>
            </a:r>
          </a:p>
          <a:p>
            <a:pPr mar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颈联：三山有一半露在青天外，长江从中间分开了白鹭洲。寄寓了作者对美好自然风光的赞美。</a:t>
            </a:r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auto">
          <a:xfrm>
            <a:off x="1197547" y="1924472"/>
            <a:ext cx="5112568" cy="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17"/>
          <p:cNvSpPr>
            <a:spLocks/>
          </p:cNvSpPr>
          <p:nvPr/>
        </p:nvSpPr>
        <p:spPr bwMode="auto">
          <a:xfrm>
            <a:off x="621482" y="2212504"/>
            <a:ext cx="2808312" cy="165100"/>
          </a:xfrm>
          <a:custGeom>
            <a:avLst/>
            <a:gdLst>
              <a:gd name="T0" fmla="*/ 0 w 2861"/>
              <a:gd name="T1" fmla="*/ 41 h 119"/>
              <a:gd name="T2" fmla="*/ 137 w 2861"/>
              <a:gd name="T3" fmla="*/ 50 h 119"/>
              <a:gd name="T4" fmla="*/ 228 w 2861"/>
              <a:gd name="T5" fmla="*/ 4 h 119"/>
              <a:gd name="T6" fmla="*/ 320 w 2861"/>
              <a:gd name="T7" fmla="*/ 59 h 119"/>
              <a:gd name="T8" fmla="*/ 347 w 2861"/>
              <a:gd name="T9" fmla="*/ 68 h 119"/>
              <a:gd name="T10" fmla="*/ 374 w 2861"/>
              <a:gd name="T11" fmla="*/ 77 h 119"/>
              <a:gd name="T12" fmla="*/ 502 w 2861"/>
              <a:gd name="T13" fmla="*/ 32 h 119"/>
              <a:gd name="T14" fmla="*/ 557 w 2861"/>
              <a:gd name="T15" fmla="*/ 50 h 119"/>
              <a:gd name="T16" fmla="*/ 585 w 2861"/>
              <a:gd name="T17" fmla="*/ 59 h 119"/>
              <a:gd name="T18" fmla="*/ 777 w 2861"/>
              <a:gd name="T19" fmla="*/ 59 h 119"/>
              <a:gd name="T20" fmla="*/ 886 w 2861"/>
              <a:gd name="T21" fmla="*/ 50 h 119"/>
              <a:gd name="T22" fmla="*/ 914 w 2861"/>
              <a:gd name="T23" fmla="*/ 59 h 119"/>
              <a:gd name="T24" fmla="*/ 941 w 2861"/>
              <a:gd name="T25" fmla="*/ 68 h 119"/>
              <a:gd name="T26" fmla="*/ 1051 w 2861"/>
              <a:gd name="T27" fmla="*/ 32 h 119"/>
              <a:gd name="T28" fmla="*/ 1142 w 2861"/>
              <a:gd name="T29" fmla="*/ 68 h 119"/>
              <a:gd name="T30" fmla="*/ 1344 w 2861"/>
              <a:gd name="T31" fmla="*/ 32 h 119"/>
              <a:gd name="T32" fmla="*/ 1536 w 2861"/>
              <a:gd name="T33" fmla="*/ 50 h 119"/>
              <a:gd name="T34" fmla="*/ 1590 w 2861"/>
              <a:gd name="T35" fmla="*/ 23 h 119"/>
              <a:gd name="T36" fmla="*/ 1673 w 2861"/>
              <a:gd name="T37" fmla="*/ 41 h 119"/>
              <a:gd name="T38" fmla="*/ 1947 w 2861"/>
              <a:gd name="T39" fmla="*/ 59 h 119"/>
              <a:gd name="T40" fmla="*/ 1965 w 2861"/>
              <a:gd name="T41" fmla="*/ 87 h 119"/>
              <a:gd name="T42" fmla="*/ 1974 w 2861"/>
              <a:gd name="T43" fmla="*/ 114 h 119"/>
              <a:gd name="T44" fmla="*/ 2038 w 2861"/>
              <a:gd name="T45" fmla="*/ 105 h 119"/>
              <a:gd name="T46" fmla="*/ 2130 w 2861"/>
              <a:gd name="T47" fmla="*/ 96 h 119"/>
              <a:gd name="T48" fmla="*/ 2203 w 2861"/>
              <a:gd name="T49" fmla="*/ 50 h 119"/>
              <a:gd name="T50" fmla="*/ 2386 w 2861"/>
              <a:gd name="T51" fmla="*/ 59 h 119"/>
              <a:gd name="T52" fmla="*/ 2413 w 2861"/>
              <a:gd name="T53" fmla="*/ 50 h 119"/>
              <a:gd name="T54" fmla="*/ 2432 w 2861"/>
              <a:gd name="T55" fmla="*/ 32 h 119"/>
              <a:gd name="T56" fmla="*/ 2486 w 2861"/>
              <a:gd name="T57" fmla="*/ 59 h 119"/>
              <a:gd name="T58" fmla="*/ 2569 w 2861"/>
              <a:gd name="T59" fmla="*/ 50 h 119"/>
              <a:gd name="T60" fmla="*/ 2596 w 2861"/>
              <a:gd name="T61" fmla="*/ 41 h 119"/>
              <a:gd name="T62" fmla="*/ 2678 w 2861"/>
              <a:gd name="T63" fmla="*/ 59 h 119"/>
              <a:gd name="T64" fmla="*/ 2816 w 2861"/>
              <a:gd name="T65" fmla="*/ 77 h 119"/>
              <a:gd name="T66" fmla="*/ 2861 w 2861"/>
              <a:gd name="T67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61" h="119">
                <a:moveTo>
                  <a:pt x="0" y="41"/>
                </a:moveTo>
                <a:cubicBezTo>
                  <a:pt x="58" y="80"/>
                  <a:pt x="69" y="61"/>
                  <a:pt x="137" y="50"/>
                </a:cubicBezTo>
                <a:cubicBezTo>
                  <a:pt x="170" y="33"/>
                  <a:pt x="203" y="31"/>
                  <a:pt x="228" y="4"/>
                </a:cubicBezTo>
                <a:cubicBezTo>
                  <a:pt x="261" y="39"/>
                  <a:pt x="268" y="42"/>
                  <a:pt x="320" y="59"/>
                </a:cubicBezTo>
                <a:cubicBezTo>
                  <a:pt x="329" y="62"/>
                  <a:pt x="338" y="65"/>
                  <a:pt x="347" y="68"/>
                </a:cubicBezTo>
                <a:cubicBezTo>
                  <a:pt x="356" y="71"/>
                  <a:pt x="374" y="77"/>
                  <a:pt x="374" y="77"/>
                </a:cubicBezTo>
                <a:cubicBezTo>
                  <a:pt x="440" y="69"/>
                  <a:pt x="459" y="75"/>
                  <a:pt x="502" y="32"/>
                </a:cubicBezTo>
                <a:cubicBezTo>
                  <a:pt x="520" y="38"/>
                  <a:pt x="539" y="44"/>
                  <a:pt x="557" y="50"/>
                </a:cubicBezTo>
                <a:cubicBezTo>
                  <a:pt x="566" y="53"/>
                  <a:pt x="585" y="59"/>
                  <a:pt x="585" y="59"/>
                </a:cubicBezTo>
                <a:cubicBezTo>
                  <a:pt x="644" y="98"/>
                  <a:pt x="712" y="75"/>
                  <a:pt x="777" y="59"/>
                </a:cubicBezTo>
                <a:cubicBezTo>
                  <a:pt x="824" y="28"/>
                  <a:pt x="828" y="31"/>
                  <a:pt x="886" y="50"/>
                </a:cubicBezTo>
                <a:cubicBezTo>
                  <a:pt x="895" y="53"/>
                  <a:pt x="905" y="56"/>
                  <a:pt x="914" y="59"/>
                </a:cubicBezTo>
                <a:cubicBezTo>
                  <a:pt x="923" y="62"/>
                  <a:pt x="941" y="68"/>
                  <a:pt x="941" y="68"/>
                </a:cubicBezTo>
                <a:cubicBezTo>
                  <a:pt x="988" y="60"/>
                  <a:pt x="1013" y="58"/>
                  <a:pt x="1051" y="32"/>
                </a:cubicBezTo>
                <a:cubicBezTo>
                  <a:pt x="1086" y="40"/>
                  <a:pt x="1109" y="57"/>
                  <a:pt x="1142" y="68"/>
                </a:cubicBezTo>
                <a:cubicBezTo>
                  <a:pt x="1224" y="63"/>
                  <a:pt x="1280" y="73"/>
                  <a:pt x="1344" y="32"/>
                </a:cubicBezTo>
                <a:cubicBezTo>
                  <a:pt x="1468" y="57"/>
                  <a:pt x="1333" y="64"/>
                  <a:pt x="1536" y="50"/>
                </a:cubicBezTo>
                <a:cubicBezTo>
                  <a:pt x="1555" y="44"/>
                  <a:pt x="1570" y="25"/>
                  <a:pt x="1590" y="23"/>
                </a:cubicBezTo>
                <a:cubicBezTo>
                  <a:pt x="1614" y="20"/>
                  <a:pt x="1649" y="33"/>
                  <a:pt x="1673" y="41"/>
                </a:cubicBezTo>
                <a:cubicBezTo>
                  <a:pt x="1808" y="35"/>
                  <a:pt x="1858" y="0"/>
                  <a:pt x="1947" y="59"/>
                </a:cubicBezTo>
                <a:cubicBezTo>
                  <a:pt x="1953" y="68"/>
                  <a:pt x="1960" y="77"/>
                  <a:pt x="1965" y="87"/>
                </a:cubicBezTo>
                <a:cubicBezTo>
                  <a:pt x="1969" y="96"/>
                  <a:pt x="1965" y="112"/>
                  <a:pt x="1974" y="114"/>
                </a:cubicBezTo>
                <a:cubicBezTo>
                  <a:pt x="1995" y="119"/>
                  <a:pt x="2017" y="107"/>
                  <a:pt x="2038" y="105"/>
                </a:cubicBezTo>
                <a:cubicBezTo>
                  <a:pt x="2069" y="101"/>
                  <a:pt x="2099" y="99"/>
                  <a:pt x="2130" y="96"/>
                </a:cubicBezTo>
                <a:cubicBezTo>
                  <a:pt x="2157" y="77"/>
                  <a:pt x="2172" y="60"/>
                  <a:pt x="2203" y="50"/>
                </a:cubicBezTo>
                <a:cubicBezTo>
                  <a:pt x="2299" y="81"/>
                  <a:pt x="2239" y="69"/>
                  <a:pt x="2386" y="59"/>
                </a:cubicBezTo>
                <a:cubicBezTo>
                  <a:pt x="2395" y="56"/>
                  <a:pt x="2405" y="55"/>
                  <a:pt x="2413" y="50"/>
                </a:cubicBezTo>
                <a:cubicBezTo>
                  <a:pt x="2421" y="46"/>
                  <a:pt x="2423" y="34"/>
                  <a:pt x="2432" y="32"/>
                </a:cubicBezTo>
                <a:cubicBezTo>
                  <a:pt x="2446" y="29"/>
                  <a:pt x="2477" y="53"/>
                  <a:pt x="2486" y="59"/>
                </a:cubicBezTo>
                <a:cubicBezTo>
                  <a:pt x="2514" y="56"/>
                  <a:pt x="2542" y="54"/>
                  <a:pt x="2569" y="50"/>
                </a:cubicBezTo>
                <a:cubicBezTo>
                  <a:pt x="2578" y="48"/>
                  <a:pt x="2587" y="41"/>
                  <a:pt x="2596" y="41"/>
                </a:cubicBezTo>
                <a:cubicBezTo>
                  <a:pt x="2624" y="41"/>
                  <a:pt x="2651" y="54"/>
                  <a:pt x="2678" y="59"/>
                </a:cubicBezTo>
                <a:cubicBezTo>
                  <a:pt x="2793" y="46"/>
                  <a:pt x="2735" y="51"/>
                  <a:pt x="2816" y="77"/>
                </a:cubicBezTo>
                <a:cubicBezTo>
                  <a:pt x="2855" y="67"/>
                  <a:pt x="2840" y="68"/>
                  <a:pt x="2861" y="68"/>
                </a:cubicBezTo>
              </a:path>
            </a:pathLst>
          </a:custGeom>
          <a:noFill/>
          <a:ln w="50800" cmpd="sng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1125538" y="2644551"/>
            <a:ext cx="4536504" cy="21083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20"/>
          <p:cNvSpPr>
            <a:spLocks/>
          </p:cNvSpPr>
          <p:nvPr/>
        </p:nvSpPr>
        <p:spPr bwMode="auto">
          <a:xfrm>
            <a:off x="261443" y="2932581"/>
            <a:ext cx="2520280" cy="255045"/>
          </a:xfrm>
          <a:custGeom>
            <a:avLst/>
            <a:gdLst>
              <a:gd name="T0" fmla="*/ 0 w 2861"/>
              <a:gd name="T1" fmla="*/ 41 h 119"/>
              <a:gd name="T2" fmla="*/ 137 w 2861"/>
              <a:gd name="T3" fmla="*/ 50 h 119"/>
              <a:gd name="T4" fmla="*/ 228 w 2861"/>
              <a:gd name="T5" fmla="*/ 4 h 119"/>
              <a:gd name="T6" fmla="*/ 320 w 2861"/>
              <a:gd name="T7" fmla="*/ 59 h 119"/>
              <a:gd name="T8" fmla="*/ 347 w 2861"/>
              <a:gd name="T9" fmla="*/ 68 h 119"/>
              <a:gd name="T10" fmla="*/ 374 w 2861"/>
              <a:gd name="T11" fmla="*/ 77 h 119"/>
              <a:gd name="T12" fmla="*/ 502 w 2861"/>
              <a:gd name="T13" fmla="*/ 32 h 119"/>
              <a:gd name="T14" fmla="*/ 557 w 2861"/>
              <a:gd name="T15" fmla="*/ 50 h 119"/>
              <a:gd name="T16" fmla="*/ 585 w 2861"/>
              <a:gd name="T17" fmla="*/ 59 h 119"/>
              <a:gd name="T18" fmla="*/ 777 w 2861"/>
              <a:gd name="T19" fmla="*/ 59 h 119"/>
              <a:gd name="T20" fmla="*/ 886 w 2861"/>
              <a:gd name="T21" fmla="*/ 50 h 119"/>
              <a:gd name="T22" fmla="*/ 914 w 2861"/>
              <a:gd name="T23" fmla="*/ 59 h 119"/>
              <a:gd name="T24" fmla="*/ 941 w 2861"/>
              <a:gd name="T25" fmla="*/ 68 h 119"/>
              <a:gd name="T26" fmla="*/ 1051 w 2861"/>
              <a:gd name="T27" fmla="*/ 32 h 119"/>
              <a:gd name="T28" fmla="*/ 1142 w 2861"/>
              <a:gd name="T29" fmla="*/ 68 h 119"/>
              <a:gd name="T30" fmla="*/ 1344 w 2861"/>
              <a:gd name="T31" fmla="*/ 32 h 119"/>
              <a:gd name="T32" fmla="*/ 1536 w 2861"/>
              <a:gd name="T33" fmla="*/ 50 h 119"/>
              <a:gd name="T34" fmla="*/ 1590 w 2861"/>
              <a:gd name="T35" fmla="*/ 23 h 119"/>
              <a:gd name="T36" fmla="*/ 1673 w 2861"/>
              <a:gd name="T37" fmla="*/ 41 h 119"/>
              <a:gd name="T38" fmla="*/ 1947 w 2861"/>
              <a:gd name="T39" fmla="*/ 59 h 119"/>
              <a:gd name="T40" fmla="*/ 1965 w 2861"/>
              <a:gd name="T41" fmla="*/ 87 h 119"/>
              <a:gd name="T42" fmla="*/ 1974 w 2861"/>
              <a:gd name="T43" fmla="*/ 114 h 119"/>
              <a:gd name="T44" fmla="*/ 2038 w 2861"/>
              <a:gd name="T45" fmla="*/ 105 h 119"/>
              <a:gd name="T46" fmla="*/ 2130 w 2861"/>
              <a:gd name="T47" fmla="*/ 96 h 119"/>
              <a:gd name="T48" fmla="*/ 2203 w 2861"/>
              <a:gd name="T49" fmla="*/ 50 h 119"/>
              <a:gd name="T50" fmla="*/ 2386 w 2861"/>
              <a:gd name="T51" fmla="*/ 59 h 119"/>
              <a:gd name="T52" fmla="*/ 2413 w 2861"/>
              <a:gd name="T53" fmla="*/ 50 h 119"/>
              <a:gd name="T54" fmla="*/ 2432 w 2861"/>
              <a:gd name="T55" fmla="*/ 32 h 119"/>
              <a:gd name="T56" fmla="*/ 2486 w 2861"/>
              <a:gd name="T57" fmla="*/ 59 h 119"/>
              <a:gd name="T58" fmla="*/ 2569 w 2861"/>
              <a:gd name="T59" fmla="*/ 50 h 119"/>
              <a:gd name="T60" fmla="*/ 2596 w 2861"/>
              <a:gd name="T61" fmla="*/ 41 h 119"/>
              <a:gd name="T62" fmla="*/ 2678 w 2861"/>
              <a:gd name="T63" fmla="*/ 59 h 119"/>
              <a:gd name="T64" fmla="*/ 2816 w 2861"/>
              <a:gd name="T65" fmla="*/ 77 h 119"/>
              <a:gd name="T66" fmla="*/ 2861 w 2861"/>
              <a:gd name="T67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61" h="119">
                <a:moveTo>
                  <a:pt x="0" y="41"/>
                </a:moveTo>
                <a:cubicBezTo>
                  <a:pt x="58" y="80"/>
                  <a:pt x="69" y="61"/>
                  <a:pt x="137" y="50"/>
                </a:cubicBezTo>
                <a:cubicBezTo>
                  <a:pt x="170" y="33"/>
                  <a:pt x="203" y="31"/>
                  <a:pt x="228" y="4"/>
                </a:cubicBezTo>
                <a:cubicBezTo>
                  <a:pt x="261" y="39"/>
                  <a:pt x="268" y="42"/>
                  <a:pt x="320" y="59"/>
                </a:cubicBezTo>
                <a:cubicBezTo>
                  <a:pt x="329" y="62"/>
                  <a:pt x="338" y="65"/>
                  <a:pt x="347" y="68"/>
                </a:cubicBezTo>
                <a:cubicBezTo>
                  <a:pt x="356" y="71"/>
                  <a:pt x="374" y="77"/>
                  <a:pt x="374" y="77"/>
                </a:cubicBezTo>
                <a:cubicBezTo>
                  <a:pt x="440" y="69"/>
                  <a:pt x="459" y="75"/>
                  <a:pt x="502" y="32"/>
                </a:cubicBezTo>
                <a:cubicBezTo>
                  <a:pt x="520" y="38"/>
                  <a:pt x="539" y="44"/>
                  <a:pt x="557" y="50"/>
                </a:cubicBezTo>
                <a:cubicBezTo>
                  <a:pt x="566" y="53"/>
                  <a:pt x="585" y="59"/>
                  <a:pt x="585" y="59"/>
                </a:cubicBezTo>
                <a:cubicBezTo>
                  <a:pt x="644" y="98"/>
                  <a:pt x="712" y="75"/>
                  <a:pt x="777" y="59"/>
                </a:cubicBezTo>
                <a:cubicBezTo>
                  <a:pt x="824" y="28"/>
                  <a:pt x="828" y="31"/>
                  <a:pt x="886" y="50"/>
                </a:cubicBezTo>
                <a:cubicBezTo>
                  <a:pt x="895" y="53"/>
                  <a:pt x="905" y="56"/>
                  <a:pt x="914" y="59"/>
                </a:cubicBezTo>
                <a:cubicBezTo>
                  <a:pt x="923" y="62"/>
                  <a:pt x="941" y="68"/>
                  <a:pt x="941" y="68"/>
                </a:cubicBezTo>
                <a:cubicBezTo>
                  <a:pt x="988" y="60"/>
                  <a:pt x="1013" y="58"/>
                  <a:pt x="1051" y="32"/>
                </a:cubicBezTo>
                <a:cubicBezTo>
                  <a:pt x="1086" y="40"/>
                  <a:pt x="1109" y="57"/>
                  <a:pt x="1142" y="68"/>
                </a:cubicBezTo>
                <a:cubicBezTo>
                  <a:pt x="1224" y="63"/>
                  <a:pt x="1280" y="73"/>
                  <a:pt x="1344" y="32"/>
                </a:cubicBezTo>
                <a:cubicBezTo>
                  <a:pt x="1468" y="57"/>
                  <a:pt x="1333" y="64"/>
                  <a:pt x="1536" y="50"/>
                </a:cubicBezTo>
                <a:cubicBezTo>
                  <a:pt x="1555" y="44"/>
                  <a:pt x="1570" y="25"/>
                  <a:pt x="1590" y="23"/>
                </a:cubicBezTo>
                <a:cubicBezTo>
                  <a:pt x="1614" y="20"/>
                  <a:pt x="1649" y="33"/>
                  <a:pt x="1673" y="41"/>
                </a:cubicBezTo>
                <a:cubicBezTo>
                  <a:pt x="1808" y="35"/>
                  <a:pt x="1858" y="0"/>
                  <a:pt x="1947" y="59"/>
                </a:cubicBezTo>
                <a:cubicBezTo>
                  <a:pt x="1953" y="68"/>
                  <a:pt x="1960" y="77"/>
                  <a:pt x="1965" y="87"/>
                </a:cubicBezTo>
                <a:cubicBezTo>
                  <a:pt x="1969" y="96"/>
                  <a:pt x="1965" y="112"/>
                  <a:pt x="1974" y="114"/>
                </a:cubicBezTo>
                <a:cubicBezTo>
                  <a:pt x="1995" y="119"/>
                  <a:pt x="2017" y="107"/>
                  <a:pt x="2038" y="105"/>
                </a:cubicBezTo>
                <a:cubicBezTo>
                  <a:pt x="2069" y="101"/>
                  <a:pt x="2099" y="99"/>
                  <a:pt x="2130" y="96"/>
                </a:cubicBezTo>
                <a:cubicBezTo>
                  <a:pt x="2157" y="77"/>
                  <a:pt x="2172" y="60"/>
                  <a:pt x="2203" y="50"/>
                </a:cubicBezTo>
                <a:cubicBezTo>
                  <a:pt x="2299" y="81"/>
                  <a:pt x="2239" y="69"/>
                  <a:pt x="2386" y="59"/>
                </a:cubicBezTo>
                <a:cubicBezTo>
                  <a:pt x="2395" y="56"/>
                  <a:pt x="2405" y="55"/>
                  <a:pt x="2413" y="50"/>
                </a:cubicBezTo>
                <a:cubicBezTo>
                  <a:pt x="2421" y="46"/>
                  <a:pt x="2423" y="34"/>
                  <a:pt x="2432" y="32"/>
                </a:cubicBezTo>
                <a:cubicBezTo>
                  <a:pt x="2446" y="29"/>
                  <a:pt x="2477" y="53"/>
                  <a:pt x="2486" y="59"/>
                </a:cubicBezTo>
                <a:cubicBezTo>
                  <a:pt x="2514" y="56"/>
                  <a:pt x="2542" y="54"/>
                  <a:pt x="2569" y="50"/>
                </a:cubicBezTo>
                <a:cubicBezTo>
                  <a:pt x="2578" y="48"/>
                  <a:pt x="2587" y="41"/>
                  <a:pt x="2596" y="41"/>
                </a:cubicBezTo>
                <a:cubicBezTo>
                  <a:pt x="2624" y="41"/>
                  <a:pt x="2651" y="54"/>
                  <a:pt x="2678" y="59"/>
                </a:cubicBezTo>
                <a:cubicBezTo>
                  <a:pt x="2793" y="46"/>
                  <a:pt x="2735" y="51"/>
                  <a:pt x="2816" y="77"/>
                </a:cubicBezTo>
                <a:cubicBezTo>
                  <a:pt x="2855" y="67"/>
                  <a:pt x="2840" y="68"/>
                  <a:pt x="2861" y="68"/>
                </a:cubicBezTo>
              </a:path>
            </a:pathLst>
          </a:custGeom>
          <a:noFill/>
          <a:ln w="50800" cmpd="sng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3645818" y="3700858"/>
            <a:ext cx="10810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0</a:t>
            </a:r>
            <a:r>
              <a:rPr lang="zh-CN" altLang="en-US" sz="36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auto">
          <a:xfrm>
            <a:off x="3209184" y="1069358"/>
            <a:ext cx="1488500" cy="421121"/>
          </a:xfrm>
          <a:prstGeom prst="wedgeRectCallout">
            <a:avLst>
              <a:gd name="adj1" fmla="val -58968"/>
              <a:gd name="adj2" fmla="val 197319"/>
            </a:avLst>
          </a:prstGeom>
          <a:solidFill>
            <a:schemeClr val="bg1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答案不具体</a:t>
            </a:r>
          </a:p>
        </p:txBody>
      </p:sp>
      <p:sp>
        <p:nvSpPr>
          <p:cNvPr id="10" name="AutoShape 26"/>
          <p:cNvSpPr>
            <a:spLocks noChangeArrowheads="1"/>
          </p:cNvSpPr>
          <p:nvPr/>
        </p:nvSpPr>
        <p:spPr bwMode="auto">
          <a:xfrm>
            <a:off x="1509335" y="3552454"/>
            <a:ext cx="1223925" cy="396427"/>
          </a:xfrm>
          <a:prstGeom prst="wedgeRectCallout">
            <a:avLst>
              <a:gd name="adj1" fmla="val -102829"/>
              <a:gd name="adj2" fmla="val -99370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孤立分析</a:t>
            </a: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3182789" y="2957662"/>
            <a:ext cx="2767285" cy="385886"/>
          </a:xfrm>
          <a:prstGeom prst="wedgeRectCallout">
            <a:avLst>
              <a:gd name="adj1" fmla="val -39907"/>
              <a:gd name="adj2" fmla="val -101889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algn="ctr" eaLnBrk="1" hangingPunct="1"/>
            <a:r>
              <a:rPr lang="zh-CN" altLang="en-US" sz="1800" dirty="0">
                <a:latin typeface="Tahoma" panose="020B0604030504040204" pitchFamily="34" charset="0"/>
                <a:ea typeface="宋体" panose="02010600030101010101" pitchFamily="2" charset="-122"/>
              </a:rPr>
              <a:t>审题不清，以翻译代概括</a:t>
            </a:r>
          </a:p>
        </p:txBody>
      </p:sp>
    </p:spTree>
    <p:extLst>
      <p:ext uri="{BB962C8B-B14F-4D97-AF65-F5344CB8AC3E}">
        <p14:creationId xmlns:p14="http://schemas.microsoft.com/office/powerpoint/2010/main" xmlns="" val="948927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6424" y="988368"/>
            <a:ext cx="3497386" cy="287972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）颔联写六朝古都的历史的变迁，颈联写金陵美丽的自然风物。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寄寓人事沧桑，繁华终将落尽，只有自然永恒的感慨。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812541" y="2191544"/>
            <a:ext cx="18002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981522" y="3775720"/>
            <a:ext cx="18002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2E2B03C-51EE-44D0-8A6A-319C5C42E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3810" y="1276400"/>
            <a:ext cx="2981765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454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1710</Words>
  <Application>Microsoft Office PowerPoint</Application>
  <PresentationFormat>自定义</PresentationFormat>
  <Paragraphs>114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2019-01-24T03:16:10Z</dcterms:created>
  <dcterms:modified xsi:type="dcterms:W3CDTF">2019-02-20T07:34:09Z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