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6"/>
  </p:notesMasterIdLst>
  <p:handoutMasterIdLst>
    <p:handoutMasterId r:id="rId27"/>
  </p:handoutMasterIdLst>
  <p:sldIdLst>
    <p:sldId id="3288" r:id="rId3"/>
    <p:sldId id="3395" r:id="rId4"/>
    <p:sldId id="3396" r:id="rId5"/>
    <p:sldId id="3397" r:id="rId6"/>
    <p:sldId id="3398" r:id="rId7"/>
    <p:sldId id="3399" r:id="rId8"/>
    <p:sldId id="3400" r:id="rId9"/>
    <p:sldId id="3401" r:id="rId10"/>
    <p:sldId id="3413" r:id="rId11"/>
    <p:sldId id="3402" r:id="rId12"/>
    <p:sldId id="3403" r:id="rId13"/>
    <p:sldId id="3404" r:id="rId14"/>
    <p:sldId id="3405" r:id="rId15"/>
    <p:sldId id="3414" r:id="rId16"/>
    <p:sldId id="3406" r:id="rId17"/>
    <p:sldId id="3407" r:id="rId18"/>
    <p:sldId id="3408" r:id="rId19"/>
    <p:sldId id="3415" r:id="rId20"/>
    <p:sldId id="3409" r:id="rId21"/>
    <p:sldId id="3412" r:id="rId22"/>
    <p:sldId id="3410" r:id="rId23"/>
    <p:sldId id="3416" r:id="rId24"/>
    <p:sldId id="3366" r:id="rId25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AE1233"/>
    <a:srgbClr val="9F7B63"/>
    <a:srgbClr val="F48E77"/>
    <a:srgbClr val="A1BD70"/>
    <a:srgbClr val="889EB6"/>
    <a:srgbClr val="004236"/>
    <a:srgbClr val="169274"/>
    <a:srgbClr val="60AEA9"/>
    <a:srgbClr val="840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572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2682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770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727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33450" y="1904088"/>
            <a:ext cx="5770054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诗歌表达技巧考点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表现手法（二）</a:t>
            </a:r>
            <a:endParaRPr lang="zh-CN" altLang="en-US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EB221CB-A820-4CA4-B033-8130D1F9D87E}"/>
              </a:ext>
            </a:extLst>
          </p:cNvPr>
          <p:cNvSpPr/>
          <p:nvPr/>
        </p:nvSpPr>
        <p:spPr>
          <a:xfrm>
            <a:off x="261442" y="412304"/>
            <a:ext cx="2509020" cy="419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“虚”与“实”的关系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5DFB5C0-918C-49CF-86D7-862192F72B1E}"/>
              </a:ext>
            </a:extLst>
          </p:cNvPr>
          <p:cNvSpPr/>
          <p:nvPr/>
        </p:nvSpPr>
        <p:spPr>
          <a:xfrm>
            <a:off x="225438" y="834059"/>
            <a:ext cx="6408712" cy="1189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虚景和实景的关系，有时是相反相成形成强烈的对比，从而突出中心的。</a:t>
            </a:r>
          </a:p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如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扬州慢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梦游天姥吟留别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念奴娇赤壁怀古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74BDB06-ACF6-4B84-BFEC-D80B405A6DE2}"/>
              </a:ext>
            </a:extLst>
          </p:cNvPr>
          <p:cNvSpPr/>
          <p:nvPr/>
        </p:nvSpPr>
        <p:spPr>
          <a:xfrm>
            <a:off x="405458" y="2023295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姜夔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扬州慢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中的虚景是指“春风十里”，写往日扬州城十里长街的繁荣景象；实景是“尽荠麦青青”，写词人今日所见的凄凉情形。由这一虚一实两幅对比鲜明的图景，寄寓着词人昔盛今衰的感慨。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7572CD9-301D-4A3A-AC61-59EC5DA02E9B}"/>
              </a:ext>
            </a:extLst>
          </p:cNvPr>
          <p:cNvSpPr/>
          <p:nvPr/>
        </p:nvSpPr>
        <p:spPr>
          <a:xfrm>
            <a:off x="422306" y="3574429"/>
            <a:ext cx="6321250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梦游天姥吟留别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仙境的美好与现实的黑暗构成了对比。从而突出了作者追求自由蔑视权贵的精神。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47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BE6A821-E27A-46EC-BDFB-8730D309CBD5}"/>
              </a:ext>
            </a:extLst>
          </p:cNvPr>
          <p:cNvSpPr/>
          <p:nvPr/>
        </p:nvSpPr>
        <p:spPr>
          <a:xfrm>
            <a:off x="354993" y="484312"/>
            <a:ext cx="648072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虚景和实景的关系，有时则是相辅相成形成渲染烘托，从而突出的中心的。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如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雨霖铃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月夜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踏莎行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57A672F-7C6B-4DDC-AEC9-707EB148244A}"/>
              </a:ext>
            </a:extLst>
          </p:cNvPr>
          <p:cNvSpPr/>
          <p:nvPr/>
        </p:nvSpPr>
        <p:spPr>
          <a:xfrm>
            <a:off x="239000" y="1823140"/>
            <a:ext cx="648072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“候馆梅残，溪桥柳细，草薰风暖摇征辔。离愁渐远渐无穷，迢迢不断如春水。     寸寸柔肠，盈盈粉泪，楼高莫近危阑倚。平芜尽处是春山，行人更在春山外。”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5E856F5-5C01-4BCE-9EB5-F92B66E7FE9F}"/>
              </a:ext>
            </a:extLst>
          </p:cNvPr>
          <p:cNvSpPr/>
          <p:nvPr/>
        </p:nvSpPr>
        <p:spPr>
          <a:xfrm>
            <a:off x="221055" y="3209417"/>
            <a:ext cx="6408712" cy="170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上阕写实，通过初春景象反衬“行人”的离愁别绪。下阕写虚。通过设想妻子凭栏远望，思念“行人”的愁苦之象，来写愁思。妻思夫，夫想妻。虚实相生，从而将离愁别绪抒发得淋漓尽致。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67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4B1FA28-1FBB-424F-812A-A8F7391064B4}"/>
              </a:ext>
            </a:extLst>
          </p:cNvPr>
          <p:cNvSpPr/>
          <p:nvPr/>
        </p:nvSpPr>
        <p:spPr>
          <a:xfrm>
            <a:off x="261442" y="55632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动静结合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07A7592-478A-45D0-A8C1-82FAA025B103}"/>
              </a:ext>
            </a:extLst>
          </p:cNvPr>
          <p:cNvSpPr/>
          <p:nvPr/>
        </p:nvSpPr>
        <p:spPr>
          <a:xfrm>
            <a:off x="261442" y="951102"/>
            <a:ext cx="439248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艺术创作中离不开动态描写和静态描写，或以动衬静，或以静衬动，或一动一静，相辅相成。前者属于烘托手法。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特别是在一些山水诗中，往往有静景，如山、月等；动景，如水流、风摇等等。据侧重点的不同，作者有时只写动景或静景，有时动静景兼写，有时为写静景而以写动景来衬托，有时为写动景而以写静景来衬托。 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3B08C4F-D46B-49A9-8834-49552E204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797946" y="740986"/>
            <a:ext cx="1978102" cy="190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83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58D12D5-0220-4DF3-8752-7AC99F1F0179}"/>
              </a:ext>
            </a:extLst>
          </p:cNvPr>
          <p:cNvSpPr/>
          <p:nvPr/>
        </p:nvSpPr>
        <p:spPr>
          <a:xfrm>
            <a:off x="189434" y="556320"/>
            <a:ext cx="2629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以动衬静     动静结合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D3B1CE1-9FC7-48A2-B542-6FBE86ADF6AA}"/>
              </a:ext>
            </a:extLst>
          </p:cNvPr>
          <p:cNvSpPr/>
          <p:nvPr/>
        </p:nvSpPr>
        <p:spPr>
          <a:xfrm>
            <a:off x="189434" y="988368"/>
            <a:ext cx="6408712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《山居秋暝》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空山新雨后，天气晚来秋。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明月松间照，清泉石上流。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竹喧归浣女，莲动下渔舟。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随意春芳歇，王孙自可留。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以“竹喧”“莲动”来衬“空山”之静，抒发一种闲情逸致。</a:t>
            </a:r>
          </a:p>
        </p:txBody>
      </p:sp>
    </p:spTree>
    <p:extLst>
      <p:ext uri="{BB962C8B-B14F-4D97-AF65-F5344CB8AC3E}">
        <p14:creationId xmlns:p14="http://schemas.microsoft.com/office/powerpoint/2010/main" val="277744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EE00335-2F6B-4B8A-90CB-C5B407154D7C}"/>
              </a:ext>
            </a:extLst>
          </p:cNvPr>
          <p:cNvSpPr/>
          <p:nvPr/>
        </p:nvSpPr>
        <p:spPr>
          <a:xfrm>
            <a:off x="405458" y="700336"/>
            <a:ext cx="6048672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淮中晚泊犊头     宋·苏舜钦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春阴垂野草青青，时有幽花一树明。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晚泊孤舟古祠下，满川风雨看潮生。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C37FBF5-2E0A-42BC-AE74-540E61BF2C1C}"/>
              </a:ext>
            </a:extLst>
          </p:cNvPr>
          <p:cNvSpPr/>
          <p:nvPr/>
        </p:nvSpPr>
        <p:spPr>
          <a:xfrm>
            <a:off x="297446" y="2212504"/>
            <a:ext cx="6264696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日间船行水上，人在动态之中，岸边的野草幽花是静止的；夜里船泊犊头，人是静止的，风雨潮水却是动荡不息的。这种动中观静，静中观动的艺术构思，使诗人与外界景物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始终保持相当的距离，从而显示了一种悠闲、从容、超然物外的心境和风度。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68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83DFA77-6788-4CD6-A2F0-383B29E99C1C}"/>
              </a:ext>
            </a:extLst>
          </p:cNvPr>
          <p:cNvSpPr/>
          <p:nvPr/>
        </p:nvSpPr>
        <p:spPr>
          <a:xfrm>
            <a:off x="261442" y="962295"/>
            <a:ext cx="273630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鹿柴  王维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空山不见人，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但闻人语响。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返影入深林，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复照青苔上。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A7AD380-B0B9-43EE-808A-8EF39BB95FD2}"/>
              </a:ext>
            </a:extLst>
          </p:cNvPr>
          <p:cNvSpPr/>
          <p:nvPr/>
        </p:nvSpPr>
        <p:spPr>
          <a:xfrm>
            <a:off x="3285778" y="556320"/>
            <a:ext cx="3429000" cy="35548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这是一首隐逸诗，作者写出了空山的宁静、幽深。作者在渲染空山的静时采用了以闹衬静的方法外，还用了</a:t>
            </a:r>
            <a:r>
              <a:rPr lang="zh-CN" altLang="zh-CN" b="1" dirty="0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以动景衬静景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的方法：返影（斜阳返照）宁静详和，静静地照在深林里的青苔上，更显深林的幽与静——以“返影”衬空山的幽静。</a:t>
            </a:r>
            <a:r>
              <a:rPr lang="zh-CN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13E832B-7050-40C2-A559-A2F2FA538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642" y="1492424"/>
            <a:ext cx="67061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20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70C1BEB-C36A-42F1-8BC8-79BC32037498}"/>
              </a:ext>
            </a:extLst>
          </p:cNvPr>
          <p:cNvSpPr/>
          <p:nvPr/>
        </p:nvSpPr>
        <p:spPr>
          <a:xfrm>
            <a:off x="261442" y="772344"/>
            <a:ext cx="249289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村行  王禹偁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马穿山径菊初黄，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信马悠悠野兴长。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万壑有声含晚籁，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数峰无语立斜阳。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0248DA4-7F31-4163-9D46-E3E51EBF686C}"/>
              </a:ext>
            </a:extLst>
          </p:cNvPr>
          <p:cNvSpPr/>
          <p:nvPr/>
        </p:nvSpPr>
        <p:spPr>
          <a:xfrm>
            <a:off x="3213770" y="700336"/>
            <a:ext cx="3429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“万壑有声含晚籁”，实质指万壑涵盖所有的声音，突出了晚籁之静; “数峰无语立斜阳”，数峰本无语，这里经过强调，反而暗示数峰欲言又止， 同样写出了一个静字。</a:t>
            </a:r>
            <a:r>
              <a:rPr lang="zh-CN" altLang="zh-CN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DD86594-72DB-4DF7-8AFB-583A737D8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422" y="1691881"/>
            <a:ext cx="67061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69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8236" y="484312"/>
            <a:ext cx="6742162" cy="4343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声与色的结合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zh-CN" sz="1800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古诗写景常涉及到声音与颜色，这是诗人利用感官多角度写景，让读者如临其境，收到了很高的艺术效果。    </a:t>
            </a:r>
            <a:endParaRPr lang="en-US" altLang="zh-CN" sz="1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杜甫《绝句》</a:t>
            </a:r>
            <a:endParaRPr lang="en-US" altLang="zh-CN" sz="1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两个黄鹂鸣翠柳，一行白鹭上青天。</a:t>
            </a:r>
            <a:endParaRPr lang="en-US" altLang="zh-CN" sz="1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窗含西岭千秋雪，门泊东吴万里船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联是一组对仗句。草堂周围多柳，新绿的柳枝上有成对黄鹂在欢唱，一派愉悦景象，有声有色，构成了新鲜而优美的意境。“翠”是新绿，“翠柳”是初春物候，柳枝刚抽嫩芽。“两个黄鹂鸣翠柳”，鸟儿成双成对，呈现一片生机，具有喜庆的意味。次句写蓝天上的白鹭在自由飞翔。</a:t>
            </a:r>
          </a:p>
        </p:txBody>
      </p:sp>
    </p:spTree>
    <p:extLst>
      <p:ext uri="{BB962C8B-B14F-4D97-AF65-F5344CB8AC3E}">
        <p14:creationId xmlns:p14="http://schemas.microsoft.com/office/powerpoint/2010/main" val="404923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7426" y="530355"/>
            <a:ext cx="6408712" cy="445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这种长腿鸟飞起来姿态优美，自然成行。晴空万里，一碧如洗，白鹭在“青天”映衬下，色彩极其鲜明。两句中一连用了“黄”、“翠”、“白”、“青”四种鲜明的颜色，织成一幅绚丽的图景；首句还有声音的描写，传达出无比欢快的感情。</a:t>
            </a:r>
            <a:endParaRPr lang="en-US" altLang="zh-CN" sz="1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正与侧结合  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景物描写可以从正面入手，直接描写景物的特点，使人一目了然 ；也可以不从正面景物入手，而是从与其有关的侧面景物写起，来揭示该事物的特点，同时还能提供给读者丰富的想象空间。两种方法结合运用，可以使景物的特点，更加鲜明更加突出。 </a:t>
            </a:r>
            <a:endParaRPr lang="zh-CN" altLang="zh-CN" sz="1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587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5418" y="484312"/>
            <a:ext cx="6480720" cy="252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白居易《杨柳枝词》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一树春风千万枝，嫩于黄金软于丝。</a:t>
            </a:r>
            <a:endParaRPr lang="en-US" altLang="zh-CN" sz="1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永丰西角荒园里，尽日无人属阿谁？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第一、二句运用正面描写的手法，描写了春天柳树的娇美形态。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802568A-31B4-4D2E-8BFD-67CFA5ABBD72}"/>
              </a:ext>
            </a:extLst>
          </p:cNvPr>
          <p:cNvSpPr/>
          <p:nvPr/>
        </p:nvSpPr>
        <p:spPr>
          <a:xfrm>
            <a:off x="1269554" y="3076600"/>
            <a:ext cx="403244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刘禹锡《石头城》</a:t>
            </a:r>
            <a:endParaRPr lang="en-US" altLang="zh-CN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山围故国周遭在，潮打空城寂寞回。淮水东边旧时月，夜深还过女墙来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9D03B02-F0EA-4A74-AAF0-51BC4BB6FC3D}"/>
              </a:ext>
            </a:extLst>
          </p:cNvPr>
          <p:cNvSpPr/>
          <p:nvPr/>
        </p:nvSpPr>
        <p:spPr>
          <a:xfrm>
            <a:off x="243856" y="53688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以乐写乐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D4D83E2-95E2-4967-8811-5DF4F6DF26B4}"/>
              </a:ext>
            </a:extLst>
          </p:cNvPr>
          <p:cNvSpPr/>
          <p:nvPr/>
        </p:nvSpPr>
        <p:spPr>
          <a:xfrm>
            <a:off x="477466" y="844352"/>
            <a:ext cx="5386662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钱塘湖春行 白居易   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孤山寺北贾亭西，水面初平云脚低。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几处早莺争暖树，谁家新燕啄春泥。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乱花渐欲迷人眼，浅草才能没马蹄。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最爱湖东行不足，绿杨荫里白沙堤。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25E9859-42D8-4117-A3C2-42FE33687A72}"/>
              </a:ext>
            </a:extLst>
          </p:cNvPr>
          <p:cNvSpPr/>
          <p:nvPr/>
        </p:nvSpPr>
        <p:spPr>
          <a:xfrm>
            <a:off x="237878" y="3031205"/>
            <a:ext cx="6383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即使诗中没有“最爱”二字，那刚刚披上春天外衣的西湖，生意昂然的西湖，在作者的字里行间已充满了爱意。“莺争”“燕啄”“绿杨”“白沙”，从动态到色彩，无处不体现诗人对西湖的独有钟情——乐景。 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528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5418" y="556320"/>
            <a:ext cx="6598146" cy="362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题为“石头城”，明显是写“石头城”，但诗歌不从石头城入手，却从石头城周围景物——山、潮水、月——入手，写出了石头城这一“故国”的没落与荒凉。 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王昌龄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从军行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大漠风尘日色昏，红旗半卷出辕门。</a:t>
            </a:r>
            <a:endParaRPr lang="en-US" altLang="zh-CN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前军夜战洮河北，已报生擒吐谷浑。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第二句侧面描写战况，一方面诗风势很大，卷起红旗便于急行军，卷起红旗便于急行军来写战争的惨烈；另一方面势高度戒备，不事张扬，把战事的紧张状态突现出来。 </a:t>
            </a:r>
            <a:endParaRPr lang="zh-CN" altLang="zh-CN" sz="1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10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89434" y="484312"/>
            <a:ext cx="6598146" cy="206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点与面的结合</a:t>
            </a:r>
            <a:r>
              <a:rPr lang="zh-CN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万事万物都是彼此相互联系的，不是孤立存在的，描写的景物也一样，它们总是和周围的景物有着千丝万缕的联系。因此，诗人在写景状物时，不是孤立地静止地写主体物，还写主体物周围的联系物，点面结合，烘云托月，使主体形象更丰满，更有特色。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5418" y="2716560"/>
            <a:ext cx="352839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柳宗元《江雪》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千山鸟飞绝，万径人踪灭。</a:t>
            </a:r>
            <a:endParaRPr lang="en-US" altLang="zh-CN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孤舟蓑笠翁，独钓寒江雪</a:t>
            </a: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4C25215-6F63-4242-8317-FE951A20C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819" y="2788568"/>
            <a:ext cx="2580584" cy="182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22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484312"/>
            <a:ext cx="4869954" cy="373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“蓑笠翁”在画面上显得比较小，但处在非常显眼的位置，是诗的中心，“孤舟蓑笠翁”属于点的描绘；前两句“千山鸟飞绝，万径人踪灭”属于面的铺陈，诗句从“鸟飞绝”、到“人踪灭”写尽了人物处境的苦寒与孤寂，并在“山”“径”前冠之以数量词“千”“万”，对突出人物坚忍不拔、卓然而立的品格起。可以称之为点面结合。指出一点，隐括全面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8E9094A-07B9-426E-A151-99B30D09F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038" y="1204392"/>
            <a:ext cx="1792490" cy="312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6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A3C97E2-791C-4969-A091-E76228BF48EE}"/>
              </a:ext>
            </a:extLst>
          </p:cNvPr>
          <p:cNvSpPr/>
          <p:nvPr/>
        </p:nvSpPr>
        <p:spPr>
          <a:xfrm>
            <a:off x="189434" y="62832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以哀写哀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A0CED65-7593-43EF-A1E9-77CC99667CCC}"/>
              </a:ext>
            </a:extLst>
          </p:cNvPr>
          <p:cNvSpPr/>
          <p:nvPr/>
        </p:nvSpPr>
        <p:spPr>
          <a:xfrm>
            <a:off x="210050" y="812994"/>
            <a:ext cx="648072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《小重山》（ 陈亮）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碧幕霞绡一缕红。槐枝啼宿鸟，冷烟浓。小楼愁倚画阑东。黄昏月，一笛碧云风。   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往事已成空。梦魂飞不到，楚王宫。翠绡和泪暗偷封。江南阔，无处觅征鸿。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D5A3DBE-ECD6-4BCA-B4F8-8D96CDEF9F1D}"/>
              </a:ext>
            </a:extLst>
          </p:cNvPr>
          <p:cNvSpPr/>
          <p:nvPr/>
        </p:nvSpPr>
        <p:spPr>
          <a:xfrm>
            <a:off x="117426" y="3076600"/>
            <a:ext cx="642932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这首词的上片写景，一缕红、啼鸟、冷烟、黄昏月、一笛风，创造出浓重的凄冷的气氛，烘托出自己的心情，与下片曲折抒发的悲愤相呼应，构成了全词的悲切婉转的情调——哀情。 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87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51DD1FA-64E2-46F7-AA45-1006168832E9}"/>
              </a:ext>
            </a:extLst>
          </p:cNvPr>
          <p:cNvSpPr/>
          <p:nvPr/>
        </p:nvSpPr>
        <p:spPr>
          <a:xfrm>
            <a:off x="405458" y="402719"/>
            <a:ext cx="604867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0563C1"/>
              </a:buClr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登高（唐·杜甫）</a:t>
            </a:r>
          </a:p>
          <a:p>
            <a:pPr algn="ctr">
              <a:lnSpc>
                <a:spcPct val="150000"/>
              </a:lnSpc>
              <a:buClr>
                <a:srgbClr val="0563C1"/>
              </a:buClr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风急天高猿啸哀，渚清沙白鸟飞回。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buClr>
                <a:srgbClr val="0563C1"/>
              </a:buClr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无边落木萧萧下，不尽长江滚滚来。</a:t>
            </a:r>
          </a:p>
          <a:p>
            <a:pPr algn="ctr">
              <a:lnSpc>
                <a:spcPct val="150000"/>
              </a:lnSpc>
              <a:buClr>
                <a:srgbClr val="0563C1"/>
              </a:buClr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万里悲秋常作客，百年多病独登台。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buClr>
                <a:srgbClr val="0563C1"/>
              </a:buClr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艰难苦恨繁霜鬓，潦倒新停浊酒杯。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26263C2-CEFF-416E-A494-5410EA72554A}"/>
              </a:ext>
            </a:extLst>
          </p:cNvPr>
          <p:cNvSpPr/>
          <p:nvPr/>
        </p:nvSpPr>
        <p:spPr>
          <a:xfrm>
            <a:off x="189434" y="2572544"/>
            <a:ext cx="64807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的前四句描绘了一幅苍凉的秋景——哀景：急风震撼高天发出怒号的声音，猿猴哀鸣，渚清沙白，飞鸟之影映入寒渚，木叶纷纷凋落，江水奔腾涌流，一片深秋的凄清之色。为下文四句渲染了浓浓的愁意，水到渠成地抒情作了很好的铺垫。下文四句叙事抒情——哀情：交织着对国运艰难的关注，对沦落他乡不胜的感伤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16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E400952-6A19-4797-A79F-2A37B37BC90E}"/>
              </a:ext>
            </a:extLst>
          </p:cNvPr>
          <p:cNvSpPr/>
          <p:nvPr/>
        </p:nvSpPr>
        <p:spPr>
          <a:xfrm>
            <a:off x="117426" y="47661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以乐写哀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712C241-EE76-4E15-9826-BB39D3DDFB18}"/>
              </a:ext>
            </a:extLst>
          </p:cNvPr>
          <p:cNvSpPr/>
          <p:nvPr/>
        </p:nvSpPr>
        <p:spPr>
          <a:xfrm>
            <a:off x="323690" y="783299"/>
            <a:ext cx="6386400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“情乐则景乐，情哀则景哀”，诗人的高妙之处就是把情融入景中，通过景传达自己的喜怒哀乐，以乐景写哀，则更见其哀。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0CF9C85-F87D-4BF1-AFD7-1326E6B6445C}"/>
              </a:ext>
            </a:extLst>
          </p:cNvPr>
          <p:cNvSpPr/>
          <p:nvPr/>
        </p:nvSpPr>
        <p:spPr>
          <a:xfrm>
            <a:off x="162100" y="1556588"/>
            <a:ext cx="655272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绝句（杜甫）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江碧鸟逾白，山青花欲燃。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今春看又过，何日是归年？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F75FD26-3426-4110-BECA-729DB412B114}"/>
              </a:ext>
            </a:extLst>
          </p:cNvPr>
          <p:cNvSpPr/>
          <p:nvPr/>
        </p:nvSpPr>
        <p:spPr>
          <a:xfrm>
            <a:off x="117426" y="2806105"/>
            <a:ext cx="6552728" cy="1896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诗人客寓成都，亟思东归，因战乱道阻，未能成行，所以有后两句的叹息。但诗的前两句却勾画了一幅幅浓丽的春日画面，极言春光融洽。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如此美景，何以思归？原来这是以乐景写哀情。如此谋诗，才能写出诗人归心殷切：它并没有让思归的感伤从景象中直接透露出来，而是以客观景物与主观感受的不同来反衬诗人乡思之深厚，别具韵致。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66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A4A231-3135-40B3-8B32-7C8DDEECF922}"/>
              </a:ext>
            </a:extLst>
          </p:cNvPr>
          <p:cNvSpPr/>
          <p:nvPr/>
        </p:nvSpPr>
        <p:spPr>
          <a:xfrm>
            <a:off x="333450" y="62832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以哀写乐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F72B79F-4978-4F87-9E47-7E5BD3D658FF}"/>
              </a:ext>
            </a:extLst>
          </p:cNvPr>
          <p:cNvSpPr/>
          <p:nvPr/>
        </p:nvSpPr>
        <p:spPr>
          <a:xfrm>
            <a:off x="1557586" y="812994"/>
            <a:ext cx="3429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塞下曲 李白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五月天山雪，无花只有寒。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笛中闻折柳，春色未曾看。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晓战随金鼓，宵眠抱玉鞍。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愿将腰下剑，直为斩楼兰。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FF19959-2D3D-47BD-BAA1-1466C50E5172}"/>
              </a:ext>
            </a:extLst>
          </p:cNvPr>
          <p:cNvSpPr/>
          <p:nvPr/>
        </p:nvSpPr>
        <p:spPr>
          <a:xfrm>
            <a:off x="189434" y="2982819"/>
            <a:ext cx="6408712" cy="152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前三联写塞下艰苦的环境条件和紧张的战斗生活，尾联却转到写将士奋勇杀敌的豪情，我们感受到的，是不畏艰苦、有着钢铁般意志的将士形象。这里的“哀”景，全然用来反衬豪情，于是不觉其悲哀。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24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80ABA14-6569-4D8B-84FF-17E366AA8B26}"/>
              </a:ext>
            </a:extLst>
          </p:cNvPr>
          <p:cNvSpPr/>
          <p:nvPr/>
        </p:nvSpPr>
        <p:spPr>
          <a:xfrm>
            <a:off x="1092547" y="412304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虚实结合（虚实相生）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59BBFFF-EAC9-4805-AE79-7F9F6A1785E3}"/>
              </a:ext>
            </a:extLst>
          </p:cNvPr>
          <p:cNvSpPr/>
          <p:nvPr/>
        </p:nvSpPr>
        <p:spPr>
          <a:xfrm>
            <a:off x="233562" y="948953"/>
            <a:ext cx="499643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在中国画的传统技法中，虚，是指图画中笔画稀疏的部分或空白的部分。它给人以想象的空间，让人回味无穷。诗画同理，诗歌借鉴了中国画的这种方法。诗歌的“虚”，是指直觉中看不见摸不着，却又能从字里行间体味出那些虚象和空灵的境界。在中国画中，实是指图画中笔画细致丰富的地方。而在诗歌中，“实”是指客观世界中存在的实象、实事、实境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EFB2D08-EC65-41EB-BCD6-F34EB8D4D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970" y="891159"/>
            <a:ext cx="1801881" cy="290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8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0" y="408162"/>
            <a:ext cx="6670154" cy="210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、神仙鬼怪世界和梦境。诗人往往借助这类虚无的境界来反衬现实。这就叫以虚象显实境。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lang="zh-CN" altLang="en-US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梦游天姥吟留别</a:t>
            </a:r>
            <a:r>
              <a:rPr lang="en-US" altLang="zh-CN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仙境就是一个虚象。诗云：“日月照耀金银台”、“霓为衣兮风为马”、“虎鼓瑟兮鸾回车”、“仙之人兮列如麻”。</a:t>
            </a:r>
            <a:endParaRPr lang="en-US" altLang="zh-CN" sz="18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-25846" y="2618115"/>
            <a:ext cx="6670154" cy="202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、已逝之景之境。这类虚景是作者曾经经历过或历史上曾经发生过的景象，但是现时却不在眼前。</a:t>
            </a: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念奴娇赤壁怀古</a:t>
            </a: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轼中云：“谈笑间，樯橹灰飞烟灭”再现了火烧赤壁这一史实。显然不是发生在眼前，故也是虚景。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4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21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0" y="408162"/>
            <a:ext cx="6670154" cy="36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35496" y="590680"/>
            <a:ext cx="6670154" cy="3351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、设想的或者未来之境。这类虚境是还没有发生的，它表现的情将一直延伸到未来而不断绝。故写愁，将倍增其愁；写乐将倍增其乐。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杜甫     </a:t>
            </a: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月夜</a:t>
            </a: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今夜鄜州月，闺中只独看，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遥怜小儿女，未解忆长安。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香雾云鬟湿，清辉玉臂寒。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何时倚虚幌，双照泪痕干。</a:t>
            </a:r>
          </a:p>
        </p:txBody>
      </p:sp>
    </p:spTree>
    <p:extLst>
      <p:ext uri="{BB962C8B-B14F-4D97-AF65-F5344CB8AC3E}">
        <p14:creationId xmlns:p14="http://schemas.microsoft.com/office/powerpoint/2010/main" val="404544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2583</Words>
  <Application>Microsoft Office PowerPoint</Application>
  <PresentationFormat>自定义</PresentationFormat>
  <Paragraphs>110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2019-01-15T08:17:09Z</dcterms:created>
  <dcterms:modified xsi:type="dcterms:W3CDTF">2019-02-12T09:26:15Z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