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99" r:id="rId3"/>
    <p:sldId id="372" r:id="rId4"/>
    <p:sldId id="257" r:id="rId5"/>
    <p:sldId id="258" r:id="rId7"/>
    <p:sldId id="475" r:id="rId8"/>
    <p:sldId id="268" r:id="rId9"/>
    <p:sldId id="445" r:id="rId10"/>
    <p:sldId id="270" r:id="rId11"/>
    <p:sldId id="484" r:id="rId12"/>
    <p:sldId id="485" r:id="rId13"/>
    <p:sldId id="275" r:id="rId14"/>
    <p:sldId id="276" r:id="rId15"/>
    <p:sldId id="486" r:id="rId16"/>
    <p:sldId id="437" r:id="rId17"/>
    <p:sldId id="479" r:id="rId18"/>
    <p:sldId id="454" r:id="rId19"/>
    <p:sldId id="432" r:id="rId20"/>
    <p:sldId id="487" r:id="rId21"/>
    <p:sldId id="488" r:id="rId22"/>
    <p:sldId id="489" r:id="rId23"/>
    <p:sldId id="431" r:id="rId24"/>
    <p:sldId id="262" r:id="rId25"/>
    <p:sldId id="411" r:id="rId26"/>
    <p:sldId id="399" r:id="rId27"/>
    <p:sldId id="490" r:id="rId28"/>
    <p:sldId id="471" r:id="rId29"/>
    <p:sldId id="480" r:id="rId30"/>
    <p:sldId id="481" r:id="rId31"/>
    <p:sldId id="290" r:id="rId32"/>
    <p:sldId id="492" r:id="rId33"/>
    <p:sldId id="493" r:id="rId34"/>
    <p:sldId id="494" r:id="rId35"/>
    <p:sldId id="495" r:id="rId36"/>
    <p:sldId id="496" r:id="rId37"/>
    <p:sldId id="467" r:id="rId38"/>
    <p:sldId id="292" r:id="rId39"/>
    <p:sldId id="491" r:id="rId40"/>
    <p:sldId id="300" r:id="rId41"/>
  </p:sldIdLst>
  <p:sldSz cx="12190095" cy="6858000"/>
  <p:notesSz cx="6858000" cy="9144000"/>
  <p:embeddedFontLst>
    <p:embeddedFont>
      <p:font typeface="华文细黑" panose="02010600040101010101" pitchFamily="2" charset="-122"/>
      <p:regular r:id="rId45"/>
    </p:embeddedFont>
    <p:embeddedFont>
      <p:font typeface="微软雅黑" panose="020B0503020204020204" pitchFamily="34" charset="-122"/>
      <p:regular r:id="rId46"/>
    </p:embeddedFont>
    <p:embeddedFont>
      <p:font typeface="华文细黑" panose="02010600040101010101"/>
      <p:regular r:id="rId47"/>
    </p:embeddedFont>
    <p:embeddedFont>
      <p:font typeface="华文新魏" panose="02010800040101010101" pitchFamily="2" charset="-122"/>
      <p:regular r:id="rId48"/>
    </p:embeddedFont>
    <p:embeddedFont>
      <p:font typeface="MS Gothic" panose="020B0609070205080204" charset="-128"/>
      <p:regular r:id="rId49"/>
    </p:embeddedFont>
    <p:embeddedFont>
      <p:font typeface="黑体" panose="02010609060101010101" pitchFamily="49" charset="-122"/>
      <p:regular r:id="rId50"/>
    </p:embeddedFont>
    <p:embeddedFont>
      <p:font typeface="Calibri" panose="020F0502020204030204" charset="0"/>
      <p:regular r:id="rId51"/>
      <p:bold r:id="rId52"/>
      <p:italic r:id="rId53"/>
      <p:boldItalic r:id="rId54"/>
    </p:embeddedFont>
    <p:embeddedFont>
      <p:font typeface="Broadway" panose="04040905080B02020502" pitchFamily="82" charset="0"/>
      <p:regular r:id="rId5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22" autoAdjust="0"/>
    <p:restoredTop sz="94718" autoAdjust="0"/>
  </p:normalViewPr>
  <p:slideViewPr>
    <p:cSldViewPr>
      <p:cViewPr>
        <p:scale>
          <a:sx n="75" d="100"/>
          <a:sy n="75" d="100"/>
        </p:scale>
        <p:origin x="-288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5" Type="http://schemas.openxmlformats.org/officeDocument/2006/relationships/font" Target="fonts/font11.fntdata"/><Relationship Id="rId54" Type="http://schemas.openxmlformats.org/officeDocument/2006/relationships/font" Target="fonts/font10.fntdata"/><Relationship Id="rId53" Type="http://schemas.openxmlformats.org/officeDocument/2006/relationships/font" Target="fonts/font9.fntdata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3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0165" y="285728"/>
            <a:ext cx="11501519" cy="6072230"/>
          </a:xfrm>
          <a:prstGeom prst="rect">
            <a:avLst/>
          </a:prstGeom>
        </p:spPr>
        <p:txBody>
          <a:bodyPr/>
          <a:lstStyle>
            <a:lvl1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1pPr>
            <a:lvl2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2pPr>
            <a:lvl3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3pPr>
            <a:lvl4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4pPr>
            <a:lvl5pPr marL="0" indent="0" eaLnBrk="1" hangingPunct="0">
              <a:lnSpc>
                <a:spcPts val="5000"/>
              </a:lnSpc>
              <a:buFontTx/>
              <a:buNone/>
              <a:defRPr sz="280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9.xml"/><Relationship Id="rId3" Type="http://schemas.openxmlformats.org/officeDocument/2006/relationships/slide" Target="slide22.xml"/><Relationship Id="rId2" Type="http://schemas.openxmlformats.org/officeDocument/2006/relationships/slide" Target="slide8.xml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.xml"/><Relationship Id="rId1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16267" y="256490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　文无</a:t>
            </a:r>
            <a:r>
              <a:rPr lang="zh-CN" altLang="en-US" sz="1600" i="1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定格     贵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在鲜活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6267" y="3189974"/>
            <a:ext cx="66071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27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项脊轩志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2" descr="F:\下图\创新粤教唐诗宋词元散曲\第24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003" y="-7243"/>
            <a:ext cx="3637410" cy="253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9687" y="260648"/>
            <a:ext cx="11425866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背景简介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项脊轩，归有光家的一间小屋。轩，小的房屋。归有光的远祖曾居住在江苏太仓的项脊泾。作者把小屋命名为项脊轩，有纪念意义。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志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即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记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，是古代记叙事物、抒发感情的一种文体。借记物、事来表达作者的感情。撷取日常琐事，通过细节描写，来抒情言志。他的风格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不事雕琢而自有风味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，借日常生活和家庭琐事来表现母子、夫妻、兄弟之间的感情。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此文是归有光抒情散文的代表作。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590" y="1340768"/>
            <a:ext cx="31014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字音识记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栏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楯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修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扃牖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笏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620688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预习作业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620688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61910" y="1988840"/>
            <a:ext cx="3101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先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妣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渗漉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异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爨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 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呱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呱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8142" y="2093372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shǔn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7716" y="2698760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qì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2054" y="3367152"/>
            <a:ext cx="1550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jiōnɡ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yǒu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6171" y="40253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hù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03626" y="212016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bǐ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59782" y="2750448"/>
            <a:ext cx="1210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shèn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lù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59782" y="3369196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cuàn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03798" y="40367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ɡū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991" y="474177"/>
            <a:ext cx="11068815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古今异义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室仅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方丈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，可容一人居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往往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5007" y="18651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一丈见方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5007" y="24737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寺院住持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5007" y="37675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到处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5007" y="439558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时常，经常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8999" y="548612"/>
            <a:ext cx="11068815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已为墙，凡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再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变矣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后五年，吾妻来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归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古义：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今义：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5937" y="12687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两次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5937" y="192699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又一次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5937" y="319265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女子出嫁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5937" y="38703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回来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606" y="371366"/>
            <a:ext cx="7581516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通假字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以当南日：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而母立于兹：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以手阖门：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24722" y="118685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当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挡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1226" y="188573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而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尔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，你</a:t>
            </a:r>
            <a:endParaRPr lang="zh-CN" altLang="en-US" dirty="0">
              <a:solidFill>
                <a:srgbClr val="3333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2537" y="259565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阖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合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，关闭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890" y="188640"/>
            <a:ext cx="123340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文言句式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令人长号不自禁。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此吾祖太常公宣德间执此以朝。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杂植兰桂竹木于庭。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5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一词多义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实词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归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吾妻来归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吾妻归宁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			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0633" y="961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宾语前置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6126" y="159832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3489" y="224754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6911" y="480731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女子出嫁，动词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8782" y="5435064"/>
            <a:ext cx="772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归，返回，动词。归宁，出嫁的女儿回娘家探望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947" y="124298"/>
            <a:ext cx="1140990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每移案，顾视无可置者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妪每谓余曰：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某所，而母立于兹。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每字有二十余印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日过午已昏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大母过余曰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从轩前过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0187" y="9087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每逢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7494" y="15477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常常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9267" y="22048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每个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9033" y="34606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偏过，动词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2838" y="410959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看，动词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8833" y="47251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经过，动词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83" y="252512"/>
            <a:ext cx="94330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虚词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始为篱，已为墙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轩东故尝为厨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庭中通南北为一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吾从板外相为应答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7571" y="16816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是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06097" y="22992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70329" y="29249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成为，动词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1270" y="3436377"/>
            <a:ext cx="1620957" cy="661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对，介词</a:t>
            </a:r>
            <a:endParaRPr lang="zh-CN" altLang="zh-CN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8987" y="336839"/>
            <a:ext cx="96406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儿之成，则可待乎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顷之，持一象笏至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先妣抚之甚厚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吾妻死之年所手植也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他日汝当用之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3438" y="1115740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主谓之间，取消句子独立性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70193" y="173128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音节助词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73358" y="23814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代词，她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60160" y="300915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结构助词，的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7785" y="366738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代词，它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8987" y="336839"/>
            <a:ext cx="899260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以当南日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以手阖门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能以足音辨人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执此以朝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　　　　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31001" y="11157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用来，连词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31001" y="17516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用，介词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3983" y="236920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凭借、根据，介词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3504" y="30132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去，连词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80750" y="760181"/>
            <a:ext cx="10427325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本文借项脊轩的兴废，写与之有关的家庭琐事，表达人亡物在、三世变迁的感慨，也表达作者怀念祖母、母亲和妻子的感情。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1398413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5" y="408847"/>
            <a:ext cx="87129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词类活用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名词用作动词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客逾庖而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宴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执此以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吾家读书久不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效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垣墙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周庭：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雨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泽下注：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6854" y="17829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吃饭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6974" y="24310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上朝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4926" y="302519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得到效果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12201" y="37080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砌上垣墙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6654" y="43447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下雨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3848" y="476672"/>
            <a:ext cx="1152400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名词用作状语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雨泽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下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注　使不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上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漏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____________________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又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北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向：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东犬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西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吠：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前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辟四窗：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吾妻死之年所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手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植也：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____________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形容词用作名词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可喜，亦多可悲：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271670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67014" y="112474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下，朝下；上，从上面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15944" y="182566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朝北，指方向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8822" y="245814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朝西，行为方向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66814" y="31409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在前方，行为方向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3784" y="376386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亲自，亲手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36072" y="50131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许多事</a:t>
            </a:r>
            <a:endParaRPr lang="zh-CN" altLang="en-US" sz="2800" kern="100" dirty="0">
              <a:solidFill>
                <a:srgbClr val="3333FF"/>
              </a:solidFill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0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050" name="Picture 2" descr="Y33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4" y="1488859"/>
            <a:ext cx="8194378" cy="510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1015" y="1002173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结构图示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2272" y="540768"/>
            <a:ext cx="2147038" cy="1200329"/>
            <a:chOff x="8628686" y="5243102"/>
            <a:chExt cx="2659562" cy="1640185"/>
          </a:xfrm>
        </p:grpSpPr>
        <p:sp>
          <p:nvSpPr>
            <p:cNvPr id="17" name="TextBox 16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1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4219" y="506029"/>
            <a:ext cx="16365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26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2" y="44624"/>
            <a:ext cx="2147038" cy="1200329"/>
            <a:chOff x="8628686" y="5243102"/>
            <a:chExt cx="2659562" cy="1640185"/>
          </a:xfrm>
        </p:grpSpPr>
        <p:sp>
          <p:nvSpPr>
            <p:cNvPr id="12" name="TextBox 11"/>
            <p:cNvSpPr txBox="1"/>
            <p:nvPr/>
          </p:nvSpPr>
          <p:spPr>
            <a:xfrm>
              <a:off x="8628686" y="5243102"/>
              <a:ext cx="407810" cy="1640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i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DFPYeaSong-B5" pitchFamily="18" charset="-120"/>
                </a:rPr>
                <a:t>2</a:t>
              </a:r>
              <a:endParaRPr lang="zh-CN" altLang="en-US" sz="72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DFPYeaSong-B5" pitchFamily="18" charset="-12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969120" y="6620631"/>
              <a:ext cx="2319128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337593" y="1108284"/>
            <a:ext cx="11518253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一、第二段中作者是如何用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悲</a:t>
            </a:r>
            <a:r>
              <a:rPr lang="en-US" altLang="zh-CN" sz="26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贯穿来叙写项脊轩的变迁以及回忆母亲和祖母的往事的</a:t>
            </a:r>
            <a:r>
              <a:rPr lang="zh-CN" altLang="zh-CN" sz="26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en-US" altLang="zh-CN" sz="26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 smtClean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先回忆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诸父异爨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引起庭院的变化，反映家庭的败落，笔墨中无不浸透着作者无限的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悲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情；通过老妪忆母，再现了慈母的音容笑貌，使作者禁不住潸然泪下</a:t>
            </a: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余泣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en-US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；忆及幼年读书时，祖母来轩中看自己，那真挚感人的情景，那谆谆的嘱咐，那沉甸甸的期望，更让自己忍不住要大哭一场。</a:t>
            </a:r>
            <a:endParaRPr lang="zh-CN" altLang="zh-CN" sz="2600" kern="100" dirty="0" smtClean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这一段，作者情感由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悲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到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泣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，再到忍不住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大哭一场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，无不紧扣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亦多可悲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来写，回忆中隐含着作者对家庭变迁的悲叹，对亲人的深切怀念，对自己怀才不遇、有负祖母期望的深深感慨。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6610" y="292974"/>
            <a:ext cx="11867268" cy="6157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二、本文在选材上有什么</a:t>
            </a:r>
            <a:r>
              <a:rPr lang="zh-CN" altLang="zh-CN" sz="2600" kern="10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特点</a:t>
            </a:r>
            <a:r>
              <a:rPr lang="zh-CN" altLang="zh-CN" sz="2600" kern="10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zh-CN" altLang="zh-CN" sz="26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1398413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886" y="61051"/>
            <a:ext cx="11985941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者善于从生活中捕捉平淡的琐事，用典型的细节和场面，寥寥数笔，给人以深刻的印象，使人在情感上易于与之共鸣。在文章中作者借项脊轩来写事，这些琐事、琐谈虽是一鳞半爪，但它们是人生活之树上采撷的最有光彩的枝叶，是生命长流中最动人的浪花，是作者用心灵感受过的且感受最深的、历久不忘的，所以这些我们平常熟视但只有感觉而不怎么认识的事，一经作者真切再现，便具有很强的艺术魅力，便能以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小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琐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事令读者产生巨大的震撼。例如写对母亲的怀念一事，作者早年丧母，对母亲的慈爱不可能有太深的记忆，于是由老妪说出，极为自然。作者没有让老妪说出有关母亲的什么动人的大事，只写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娘以指叩门扉曰：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‘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儿寒乎？欲食乎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’”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可谓平淡之极，但对于一个幼年丧母的人来说，是多么的亲切，多么的温暖，又多么的让人怀念！所以，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语未毕，余泣，妪亦泣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，读者读之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亦泣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，正如王锡爵所说的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无意于感人，而欢愉惨恻之思溢于言语之外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683" y="332656"/>
            <a:ext cx="1117950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三、本文的线索是什么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" action="ppaction://hlinksldjump"/>
          </p:cNvPr>
          <p:cNvSpPr/>
          <p:nvPr/>
        </p:nvSpPr>
        <p:spPr>
          <a:xfrm>
            <a:off x="10199750" y="6660575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6799" y="188640"/>
            <a:ext cx="11749770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/>
              </a:rPr>
              <a:t>提示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本文有两条线索，一条是项脊轩的兴废变迁，一条是作者的思想感情变化。第一小节先写项脊轩的小、老、破、漏和昏暗，既而写经过修葺后的项脊轩的优美、宁静和恬适，表现的是作者对项脊轩的喜爱之情和高尚的志趣、恬淡的心境。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然余居于此，多可喜，亦多可悲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一句，在文中起承上启下的作用，引起了对家庭生活琐事的回忆，而这些事又都与项脊轩有关，都表现了作者的悲哀之情：一是写了大家庭的分崩离析和破落，表现作者对家庭衰败的哀痛；二是写了母亲对子女的无微不至的关怀，表现了作者对母亲的怀念；三是写了祖母对作者的牵挂、赞许和期盼，含蓄地表达了怀才不遇、功名未成、辜负亲人的抚育和期望的无限沉痛的心情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；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>
          <a:xfrm>
            <a:off x="11402933" y="665365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238" y="332656"/>
            <a:ext cx="11633436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四是写了亡妻生前在轩中的生活片段和轩以后的变化，表达了作者对妻子的真挚情意。作者正是这样把经过选择的零散的材料集中到一定的空间中来，尽管这些材料看来互不关联，可它们都发生在项脊轩，作者用这一小屋的历史把物境、人事、所见、所闻、所感等等，有序地贯穿起来，用自己的思想感情把它们统摄起来，使这些本来互不关联的东西产生内部联系，在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形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神</a:t>
            </a:r>
            <a:r>
              <a:rPr lang="en-US" altLang="zh-CN" sz="28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上都得到和谐的统一。</a:t>
            </a:r>
            <a:endParaRPr lang="zh-CN" altLang="zh-CN" sz="105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　　　　　　　　　　　　　　　　　　　　　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水月在手，弄花香满衣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222" y="1285020"/>
            <a:ext cx="11923086" cy="38584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一、阅读延伸</a:t>
            </a:r>
            <a:endParaRPr lang="zh-CN" altLang="zh-CN" sz="2600" b="1" dirty="0" smtClean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hangingPunct="0">
              <a:lnSpc>
                <a:spcPts val="5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				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项脊轩志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的个性化特征探微</a:t>
            </a:r>
            <a:endParaRPr lang="zh-CN" altLang="en-US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文学的个性来自创新，凝聚着作家个人化生命气息，表现作家对生命的独特体验。有无个性成为名作与庸作的界碑和分水岭。明代作家归有光广为传诵的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项脊轩志</a:t>
            </a:r>
            <a:r>
              <a:rPr lang="en-US" altLang="zh-CN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便是一篇独具个性的作品。</a:t>
            </a:r>
            <a:endParaRPr lang="zh-CN" altLang="en-US" sz="2800" dirty="0" smtClean="0"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  <a:p>
            <a:pPr hangingPunct="0">
              <a:lnSpc>
                <a:spcPts val="5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  <a:cs typeface="Times New Roman" panose="02020603050405020304" pitchFamily="18" charset="0"/>
              </a:rPr>
              <a:t>        一、以家庭琐事入文，叙述深婉动人</a:t>
            </a:r>
            <a:endParaRPr lang="en-US" altLang="zh-CN" sz="2600" kern="100" dirty="0">
              <a:solidFill>
                <a:prstClr val="black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声茅店月，人迹板桥霜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观而约取，厚积而薄发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>
            <a:hlinkClick r:id="rId3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4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水月在手，弄花香满衣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        文章写了与轩有关的四件事。一是</a:t>
            </a:r>
            <a:r>
              <a:rPr lang="en-US" dirty="0" smtClean="0"/>
              <a:t>“</a:t>
            </a:r>
            <a:r>
              <a:rPr lang="zh-CN" altLang="en-US" dirty="0" smtClean="0"/>
              <a:t>诸父分爨</a:t>
            </a:r>
            <a:r>
              <a:rPr lang="en-US" dirty="0" smtClean="0"/>
              <a:t>”</a:t>
            </a:r>
            <a:r>
              <a:rPr lang="zh-CN" altLang="en-US" dirty="0" smtClean="0"/>
              <a:t>，反映封建大家庭的衰落之悲；二是</a:t>
            </a:r>
            <a:r>
              <a:rPr lang="en-US" dirty="0" smtClean="0"/>
              <a:t>“</a:t>
            </a:r>
            <a:r>
              <a:rPr lang="zh-CN" altLang="en-US" dirty="0" smtClean="0"/>
              <a:t>母问儿寒</a:t>
            </a:r>
            <a:r>
              <a:rPr lang="en-US" dirty="0" smtClean="0"/>
              <a:t>”</a:t>
            </a:r>
            <a:r>
              <a:rPr lang="zh-CN" altLang="en-US" dirty="0" smtClean="0"/>
              <a:t>，反映作者幼年失怙的身世之悲；三是“祖母望孙”，表现作者痛感光阴流逝，希望难成的愧怍之悲；四是“妻子学书”，表现物在人亡的爱情之悲。四件事一脉相承，互相关联，都围绕着“家庭琐事”展开。亲情隔膜固然令人遗憾，亲情的真挚深厚则尤令人眷恋难忘。项脊轩牵系着一个家族几代人的悲欢离合，寄托着作者思念、梦想和追求。用写轩之法写对亲人的热爱和怀念，写彻骨的、悲凉琐碎的家常，所取得的效果出人意料的凄恻和伤感。王锡爵评价这篇文章说“无意于感人，而欢愉惨恻之思溢于言表”，确是一语中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        二、以乐景写哀情，手法别具一格</a:t>
            </a:r>
            <a:endParaRPr lang="zh-CN" altLang="en-US" dirty="0" smtClean="0"/>
          </a:p>
          <a:p>
            <a:r>
              <a:rPr lang="en-US" altLang="zh-CN" dirty="0" smtClean="0"/>
              <a:t>        《</a:t>
            </a:r>
            <a:r>
              <a:rPr lang="zh-CN" altLang="en-US" dirty="0" smtClean="0"/>
              <a:t>项脊轩志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景物描写非常出色，使人过目难忘。百年老屋，久历风雨，虽破败不堪，但“余稍为修葺”，“室始洞然”，又“杂植兰桂竹木于庭”，“而庭阶寂寂，小鸟时来啄食，人至不去”。经修葺的项脊轩焕然一新，室内窗明几净，室外幽雅安静。一年四季，但见幽兰吐蕊，丹桂飘香，翠竹亭亭，佳木葱茏。每当月望之日，明月在天，桂影斑驳，微风过处，月华似水，如诗如画，美不胜收。在这样佳美的环境中读书学习，怎能不使人感到心旷神怡？然而，“予居于此，多可喜，亦多可悲”，此乃全篇文眼。古人言“立篇言以居要，乃一篇之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策”。为什么而喜？为什么而悲？作者所喜无非是这里环境清幽宜人，可见喜的内容十分有限；而作者所悲的原因则较为深广，内容包罗万象。所以一喜一悲的感情并不对称。读者只要认真体味就会明白：作者写美景其实是为了抒情，手法却与众不同。这是“以乐景写哀情”的手法。把这种手法运用得如此纯熟恰当殊非易事。作者运用这种手法大约出于三个方面的考虑。一是因为全篇所写是家庭悲剧，为了使读者不至于压抑，作者通过生动传神的景物描写，能给作品增加一些雅适。二是因为作者此时虽然偃蹇落拓，但始终保持着“穷且益坚，不坠青云之志”的文人情怀。项脊轩优雅宜人的景物环境恰好体现出了作者这种含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蓄深沉的隐秘思想。三是因为项脊轩承载着三代亲人的深情厚意：祖母的期望情，慈母的关爱情，妻子的恩爱情。项脊轩周围有高洁的兰，坚韧的竹，馨香的桂，象征了亲人的美德，睹物思人，愈觉真情可贵。可见，作者采用反衬手法抒情言志，既显深意，又别具一格。</a:t>
            </a:r>
            <a:endParaRPr lang="zh-CN" altLang="en-US" dirty="0" smtClean="0"/>
          </a:p>
          <a:p>
            <a:r>
              <a:rPr lang="zh-CN" altLang="en-US" dirty="0" smtClean="0"/>
              <a:t>        三、出人意料处结尾，抒情含蓄蕴藉</a:t>
            </a:r>
            <a:endParaRPr lang="zh-CN" altLang="en-US" dirty="0" smtClean="0"/>
          </a:p>
          <a:p>
            <a:r>
              <a:rPr lang="zh-CN" altLang="en-US" dirty="0" smtClean="0"/>
              <a:t>        文章开头交代项脊轩的外貌，引出人事，中间写慈母爱、祖孙情，结尾之处，表达夫妻之情，既出人意料，又令人痛惜扼腕。“其后六年，吾妻死，室坏不修。其后三年，余久病无聊，乃使人复葺阁子，其致稍异于前。然自后余多在外，不常居。庭有枇杷树，吾妻死之年所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80165" y="785794"/>
            <a:ext cx="11501519" cy="5572164"/>
          </a:xfrm>
        </p:spPr>
        <p:txBody>
          <a:bodyPr/>
          <a:lstStyle/>
          <a:p>
            <a:r>
              <a:rPr lang="zh-CN" altLang="en-US" dirty="0" smtClean="0"/>
              <a:t>也，今已亭亭如盖矣”，一字一句总关情。妻子的英年早逝几乎摧垮了作者的身心，大病一场之后，百无聊赖之中，为了纪念先后逝去的多位亲人，使人重新修缮项脊轩。但接二连三的打击，特别是青年丧妻的悲痛长时间萦绕心头，久久不能消弭。作者似乎再也不愿睹物思人，因此项脊轩长期闲置，无人居住，可是一些记忆永不磨灭，与生命同在，直到天荒地老。难怪汪曾祺评价这个结尾“平淡之中包含几许惨恻，悠然不尽，是中国古文里的一个著名结尾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3716" y="312336"/>
            <a:ext cx="11688154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2800" b="1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写作迁移</a:t>
            </a:r>
            <a:endParaRPr lang="zh-CN" altLang="zh-CN" sz="28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3716" y="103241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3716" y="1556792"/>
            <a:ext cx="10681609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学习本文借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老屋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写亲情的写作技巧，想想母亲对自己的关爱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感受母爱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为题写一个片段。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0415686" y="6663993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4" y="510927"/>
            <a:ext cx="11572430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感受母</a:t>
            </a:r>
            <a:r>
              <a:rPr lang="zh-CN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宋体" panose="02010600030101010101" pitchFamily="2" charset="-122"/>
              </a:rPr>
              <a:t>爱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夜深了，街道上没有一点声音。只有皎洁的月亮，将它一丝的月光照射进来，映照在墙上。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咔嚓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，门开了。我赶紧闭上眼睛，心想：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这么晚了，是谁呢？</a:t>
            </a:r>
            <a:r>
              <a:rPr lang="en-US" altLang="zh-CN" sz="2600" kern="100" dirty="0">
                <a:solidFill>
                  <a:srgbClr val="3333FF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没想到走进来的是妈妈。妈妈用她那长满了茧的手触摸着我的额头。啊！妈妈的手不再平滑，不再柔嫩。</a:t>
            </a:r>
            <a:endParaRPr lang="zh-CN" altLang="zh-CN" sz="2600" kern="100" dirty="0">
              <a:solidFill>
                <a:srgbClr val="3333FF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妈妈的目光一直望着我，我已经不记得妈妈有多久没有那样的望着我。妈妈这几年以来，天天都是干家务。因此，性格变得暴躁。我记得，妈妈大多数都是在骂我，只有我得到了奖状或分数提高了，妈妈才对我有表扬，有充满希望的目光。此夜，妈妈的目光让我感到多么的温暖，多么的有安全感。</a:t>
            </a:r>
            <a:endParaRPr lang="zh-CN" altLang="zh-CN" sz="26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736" y="332656"/>
            <a:ext cx="2375102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写作示例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>
            <a:hlinkClick r:id="rId1" action="ppaction://hlinksldjump"/>
          </p:cNvPr>
          <p:cNvSpPr/>
          <p:nvPr/>
        </p:nvSpPr>
        <p:spPr>
          <a:xfrm>
            <a:off x="11413994" y="6663993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6937" y="476672"/>
            <a:ext cx="11120877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     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妈妈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目光是那样的深邃，眼神里带着一丝劳累，一丝的温暖，一丝的爱意。窗外的月亮，是多么的安静，多么的明亮，月亮和它的孩子们正注视着妈妈对我的爱抚。妈妈的眼睛是那样美丽动人，那样慈祥，使我感觉到温暖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F:\下图\创新粤教唐诗宋词元散曲\第24课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003" y="-7243"/>
            <a:ext cx="3637410" cy="253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04237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品赏作者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声茅店月，人迹板桥霜</a:t>
            </a:r>
            <a:endParaRPr lang="zh-CN" altLang="en-US" sz="2400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940" y="990888"/>
            <a:ext cx="1200535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 panose="02010600040101010101"/>
                <a:cs typeface="宋体" panose="02010600030101010101" pitchFamily="2" charset="-122"/>
              </a:rPr>
              <a:t>坚强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、耿直的</a:t>
            </a: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 panose="02010600040101010101"/>
                <a:cs typeface="宋体" panose="02010600030101010101" pitchFamily="2" charset="-122"/>
              </a:rPr>
              <a:t>归</a:t>
            </a:r>
            <a:r>
              <a:rPr lang="zh-CN" altLang="zh-CN" sz="2800" b="1" kern="100" dirty="0">
                <a:solidFill>
                  <a:srgbClr val="C00000"/>
                </a:solidFill>
                <a:latin typeface="MS Gothic" panose="020B0609070205080204" charset="-128"/>
                <a:ea typeface="华文细黑" panose="02010600040101010101"/>
                <a:cs typeface="MS Gothic" panose="020B0609070205080204" charset="-128"/>
              </a:rPr>
              <a:t>有光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归有光出生时，家境已经衰败，八岁时丧母。艰难的处境，衰败的家境，母爱的缺失，并没有无情地击垮一颗稚嫩的心，相反，归有光立志高远，发奋苦读。破旧、狭小、昏暗的项脊轩也没有拘囿住那一颗成长的心，他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稍为修葺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，稍加改造，项脊轩便焕然一新，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室始洞然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，又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杂植兰桂竹木于庭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，项脊轩因此清静、优美。就是在这里，归有光植下理想的种子，放飞了梦想。所以，他陶醉于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借书满架，偃仰啸歌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的读书生活，陶醉于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小鸟时来啄食，人至不去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的寂寂庭阶，陶醉于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桂影斑驳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风移影动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的清幽月景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7318" y="332656"/>
            <a:ext cx="1165227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如同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陶渊明一样喜欢菊花，因而尽享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采菊东篱下，悠然见南山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的悠然；如同苏轼一样喜欢竹子，因而才有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竹杖芒鞋轻胜马，一蓑烟雨任平生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的旷达，如同陆游一样热爱梅花，所以才吟唱出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驿外断桥边，寂寞开无主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零落成泥碾作尘，只有香如故</a:t>
            </a:r>
            <a:r>
              <a:rPr lang="en-US" altLang="zh-CN" sz="2800" kern="100" dirty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的千古佳句。充盈而丰富的精神世界，得益于杂植之物，自然更得益于归有光的理想之帆。总之，高雅的志趣、远大的追求、坚定的人格已经铸就。所以说，归有光美化了项脊轩，项脊轩也历练了归有光。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8596" y="980728"/>
            <a:ext cx="11863954" cy="493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 panose="02010600040101010101"/>
                <a:cs typeface="宋体" panose="02010600030101010101" pitchFamily="2" charset="-122"/>
              </a:rPr>
              <a:t>贵</a:t>
            </a:r>
            <a:r>
              <a:rPr lang="zh-CN" altLang="zh-CN" sz="2800" b="1" kern="100" dirty="0">
                <a:solidFill>
                  <a:srgbClr val="C00000"/>
                </a:solidFill>
                <a:latin typeface="MS Gothic" panose="020B0609070205080204" charset="-128"/>
                <a:ea typeface="华文细黑" panose="02010600040101010101"/>
                <a:cs typeface="MS Gothic" panose="020B0609070205080204" charset="-128"/>
              </a:rPr>
              <a:t>　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君子和而不同，小人同而不和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   		 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《论语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子路》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君子与人和谐相处，却有自己的主见；小人容易苟同别人，却不能与人和平共处。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和以处众，宽以接下，恕以待人，君子人也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  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林逋《省心录》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人要养成宽容的美德，能够宽谅他人无心之过，让人有改过向上的机会，这才是君子之行。这句话告诉了我们做人的基本道理。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506680"/>
            <a:ext cx="1681415" cy="547200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修身名句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3253" y="980728"/>
            <a:ext cx="111763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君子周而不比，小人比而不周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			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《论语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为政》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赏读：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有道德的君子讲的是团结协作，而不是勾勾搭搭。而那种没有道德的小人，却是勾勾搭搭，不讲团结，不顾大局。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781" y="1519029"/>
            <a:ext cx="1177208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作家作品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归有光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(1506—1571)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，字熙甫，又字开甫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，别号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震川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又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号项脊生，江苏昆山人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，也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称震川先生，是明代故家人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出生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在一个累世不第的寒儒家庭，早年从师于同邑魏校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嘉靖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十九年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(1540)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中举，后曾八次应进士试皆落第。徙居嘉定安亭江上，读书谈道，学徒众多。嘉靖三十三年倭寇作乱，归有光入城筹守御，作《御倭议》。嘉靖四十四年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(1565)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，他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60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岁始成进士，授湖州长兴县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今浙江长兴县</a:t>
            </a:r>
            <a:r>
              <a:rPr lang="en-US" altLang="zh-CN" sz="2800" kern="100" dirty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知县。他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重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视教化，治政廉明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自主积累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   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知识</a:t>
            </a:r>
            <a:r>
              <a:rPr lang="zh-CN" altLang="en-US" sz="2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Y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636" y="1593079"/>
            <a:ext cx="1984895" cy="270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6580" y="188640"/>
            <a:ext cx="1177208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每逢处理诉讼事宜，务明事实真相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当时长兴县内盗贼极多，官府乱抓一批无辜者，他用计擒获盗首，使狱中蒙冤受屈者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30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多人获释。因得罪豪门与上司，调任顺德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河北邢台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通判，专门管辖马政。由大学士高拱、赵贞吉推荐，于隆庆四年</a:t>
            </a:r>
            <a:r>
              <a:rPr lang="en-US" altLang="zh-CN" sz="2800" kern="100" dirty="0" smtClean="0">
                <a:latin typeface="Times New Roman" panose="02020603050405020304"/>
                <a:ea typeface="华文细黑" panose="02010600040101010101"/>
                <a:cs typeface="Courier New" panose="02070309020205020404"/>
              </a:rPr>
              <a:t>(1570)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为南京太仆寺丞，留掌内阁制敕，修《世宗实录》，卒于南京，卒年六十六岁。归有光与唐顺之、王慎中两人均崇尚内容翔实、文字朴实的唐宋古文，并称为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嘉靖三大家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。由于归有光在散文创作方面的造诣极深，在当时被称为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今之欧阳修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，后人称赞其散文为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明文第一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 panose="02010600040101010101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 panose="02010600040101010101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作品</a:t>
            </a:r>
            <a:r>
              <a:rPr lang="zh-CN" altLang="zh-CN" sz="2800" kern="100" dirty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著有《震川集》《三吴水利录》等</a:t>
            </a:r>
            <a:r>
              <a:rPr lang="zh-CN" altLang="zh-CN" sz="2800" kern="100" dirty="0" smtClean="0">
                <a:latin typeface="Times New Roman" panose="02020603050405020304"/>
                <a:ea typeface="华文细黑" panose="02010600040101010101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6101</Words>
  <Application>WPS 演示</Application>
  <PresentationFormat>自定义</PresentationFormat>
  <Paragraphs>362</Paragraphs>
  <Slides>38</Slides>
  <Notes>1</Notes>
  <HiddenSlides>5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华文细黑</vt:lpstr>
      <vt:lpstr>微软雅黑</vt:lpstr>
      <vt:lpstr>Times New Roman</vt:lpstr>
      <vt:lpstr>华文细黑</vt:lpstr>
      <vt:lpstr>Courier New</vt:lpstr>
      <vt:lpstr>华文新魏</vt:lpstr>
      <vt:lpstr>MS Gothic</vt:lpstr>
      <vt:lpstr>黑体</vt:lpstr>
      <vt:lpstr>Arial Unicode MS</vt:lpstr>
      <vt:lpstr>Calibri</vt:lpstr>
      <vt:lpstr>微软雅黑 Light</vt:lpstr>
      <vt:lpstr>Broadway</vt:lpstr>
      <vt:lpstr>DFPYeaSong-B5</vt:lpstr>
      <vt:lpstr>MingLiU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壹點KeTang</cp:lastModifiedBy>
  <cp:revision>434</cp:revision>
  <dcterms:created xsi:type="dcterms:W3CDTF">2016-03-28T08:27:00Z</dcterms:created>
  <dcterms:modified xsi:type="dcterms:W3CDTF">2018-02-14T02:01:30Z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