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9"/>
  </p:notesMasterIdLst>
  <p:handoutMasterIdLst>
    <p:handoutMasterId r:id="rId20"/>
  </p:handoutMasterIdLst>
  <p:sldIdLst>
    <p:sldId id="3288" r:id="rId2"/>
    <p:sldId id="3367" r:id="rId3"/>
    <p:sldId id="3376" r:id="rId4"/>
    <p:sldId id="3383" r:id="rId5"/>
    <p:sldId id="3375" r:id="rId6"/>
    <p:sldId id="3381" r:id="rId7"/>
    <p:sldId id="3382" r:id="rId8"/>
    <p:sldId id="3374" r:id="rId9"/>
    <p:sldId id="3372" r:id="rId10"/>
    <p:sldId id="3379" r:id="rId11"/>
    <p:sldId id="3378" r:id="rId12"/>
    <p:sldId id="3377" r:id="rId13"/>
    <p:sldId id="3384" r:id="rId14"/>
    <p:sldId id="3385" r:id="rId15"/>
    <p:sldId id="3386" r:id="rId16"/>
    <p:sldId id="3380" r:id="rId17"/>
    <p:sldId id="3369" r:id="rId18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807" autoAdjust="0"/>
  </p:normalViewPr>
  <p:slideViewPr>
    <p:cSldViewPr>
      <p:cViewPr varScale="1">
        <p:scale>
          <a:sx n="134" d="100"/>
          <a:sy n="134" d="100"/>
        </p:scale>
        <p:origin x="-792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-528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26588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6496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5841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37246"/>
            <a:ext cx="640871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  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诗歌的形象考点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景物形象鉴赏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230EF1D-DFF6-483E-9DD5-4A54CDCB2806}"/>
              </a:ext>
            </a:extLst>
          </p:cNvPr>
          <p:cNvSpPr/>
          <p:nvPr/>
        </p:nvSpPr>
        <p:spPr>
          <a:xfrm>
            <a:off x="68834" y="242374"/>
            <a:ext cx="6696744" cy="2686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军城早秋    严武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昨夜秋风入汉关，朔云边月满西山。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更催飞将追骄虏，莫遣沙场匹马还。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严武（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726-765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）：字季鹰，华阴（今属陕西）人。曾任成都尹、剑南节度使，广德二年（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764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）秋率兵西征，击败吐蕃军队七万多人。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）诗的前两句描绘了什么样的景象？有什么寓意？ 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B3A1D3-B2DE-41B3-B05E-761F306685ED}"/>
              </a:ext>
            </a:extLst>
          </p:cNvPr>
          <p:cNvSpPr/>
          <p:nvPr/>
        </p:nvSpPr>
        <p:spPr>
          <a:xfrm>
            <a:off x="45418" y="2929328"/>
            <a:ext cx="6480720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）夜晚、秋风、汉关、寒云、冷月、西山，诗的前两局描绘的是一幅初秋边关阴沉浓重的夜景。寓意边境局势的紧张。</a:t>
            </a:r>
          </a:p>
        </p:txBody>
      </p:sp>
      <p:sp>
        <p:nvSpPr>
          <p:cNvPr id="4" name="矩形 3"/>
          <p:cNvSpPr/>
          <p:nvPr/>
        </p:nvSpPr>
        <p:spPr>
          <a:xfrm>
            <a:off x="157453" y="3796680"/>
            <a:ext cx="636868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诗句中有景物对象，“夜”“秋风”“汉关”“朔云”“月”“西山”，再有“边” ，根据这些景物及其修饰语，结合注释可以概括。</a:t>
            </a:r>
          </a:p>
        </p:txBody>
      </p:sp>
    </p:spTree>
    <p:extLst>
      <p:ext uri="{BB962C8B-B14F-4D97-AF65-F5344CB8AC3E}">
        <p14:creationId xmlns="" xmlns:p14="http://schemas.microsoft.com/office/powerpoint/2010/main" val="22256026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442" y="412304"/>
            <a:ext cx="6120680" cy="390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题型展示四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阅读下面这首宋词回答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8-9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鹧鸪天  代人赋①  （辛弃疾）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陌上柔桑破嫩芽，东邻蚕种已生些。   平冈细草鸣黄犊，斜日寒林点暮鸦。   山远近，路横斜，青旗②沽酒有人家。   城中桃李愁风雨，春在溪头荠菜花。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注：①这首词作于作者遭弹劾解官归居时。 ②青旗：酒旗，酒店门外用青布做的幌子。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词的上阙描绘了什么样的景象？请简要叙述。</a:t>
            </a:r>
          </a:p>
        </p:txBody>
      </p:sp>
    </p:spTree>
    <p:extLst>
      <p:ext uri="{BB962C8B-B14F-4D97-AF65-F5344CB8AC3E}">
        <p14:creationId xmlns="" xmlns:p14="http://schemas.microsoft.com/office/powerpoint/2010/main" val="879163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041" y="464844"/>
            <a:ext cx="640871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词的上阕描绘了初春时乡村一派春意盎然的景象。②田间桑树萌发出新芽，东邻家蚕卵已孵出幼蚕；平缓的山坡上长着细嫩青草，黄色的牛犊在那儿鸣叫；夕阳斜照着初春傍晚的树林，晚归的乌鸦散落在那儿栖息。</a:t>
            </a:r>
          </a:p>
        </p:txBody>
      </p:sp>
      <p:sp>
        <p:nvSpPr>
          <p:cNvPr id="3" name="矩形 2"/>
          <p:cNvSpPr/>
          <p:nvPr/>
        </p:nvSpPr>
        <p:spPr>
          <a:xfrm>
            <a:off x="144205" y="2575372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诗句中有景物对象，“陌”“桑”“芽”“蚕种”“冈”“草”“黄犊”“日”“林”“鸦”“暮”，再有“嫩”“平”“细”“鸣”“斜” “寒”“点” 这些描述词，根据这些景物及其修饰语，结合诗歌最后一句“春在溪头荠菜花”即可获知答案。</a:t>
            </a:r>
          </a:p>
        </p:txBody>
      </p:sp>
    </p:spTree>
    <p:extLst>
      <p:ext uri="{BB962C8B-B14F-4D97-AF65-F5344CB8AC3E}">
        <p14:creationId xmlns="" xmlns:p14="http://schemas.microsoft.com/office/powerpoint/2010/main" val="8373735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5EA35CE-8A58-458E-872F-F0EE4B426FB3}"/>
              </a:ext>
            </a:extLst>
          </p:cNvPr>
          <p:cNvSpPr/>
          <p:nvPr/>
        </p:nvSpPr>
        <p:spPr>
          <a:xfrm>
            <a:off x="166594" y="628328"/>
            <a:ext cx="6408712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27A216-E20D-4F79-BCEF-38B5B85E1D09}"/>
              </a:ext>
            </a:extLst>
          </p:cNvPr>
          <p:cNvSpPr/>
          <p:nvPr/>
        </p:nvSpPr>
        <p:spPr>
          <a:xfrm>
            <a:off x="2133650" y="667691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00"/>
                </a:solidFill>
              </a:rPr>
              <a:t>象征、托物言志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F0FA13-BB98-41A8-88DB-16295112FE9C}"/>
              </a:ext>
            </a:extLst>
          </p:cNvPr>
          <p:cNvSpPr/>
          <p:nvPr/>
        </p:nvSpPr>
        <p:spPr>
          <a:xfrm>
            <a:off x="261442" y="1060513"/>
            <a:ext cx="60486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、抓住描写物象特点的词语</a:t>
            </a:r>
            <a:r>
              <a:rPr lang="en-US" altLang="zh-CN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分析、概括事物的突出特点；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04F8776-1B3D-41D8-B23E-20101B9420F3}"/>
              </a:ext>
            </a:extLst>
          </p:cNvPr>
          <p:cNvSpPr/>
          <p:nvPr/>
        </p:nvSpPr>
        <p:spPr>
          <a:xfrm>
            <a:off x="261442" y="1696035"/>
            <a:ext cx="640871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、联系事物特点，写出作者所要表达的情感、思想或志向。（象征、托物言志）</a:t>
            </a:r>
          </a:p>
        </p:txBody>
      </p:sp>
    </p:spTree>
    <p:extLst>
      <p:ext uri="{BB962C8B-B14F-4D97-AF65-F5344CB8AC3E}">
        <p14:creationId xmlns="" xmlns:p14="http://schemas.microsoft.com/office/powerpoint/2010/main" val="932682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B0DB01C-1CC8-4D16-B023-BA1E9CB8FCDA}"/>
              </a:ext>
            </a:extLst>
          </p:cNvPr>
          <p:cNvSpPr/>
          <p:nvPr/>
        </p:nvSpPr>
        <p:spPr>
          <a:xfrm>
            <a:off x="272599" y="234151"/>
            <a:ext cx="6192688" cy="1827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早    梅            张渭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一树寒梅白玉条，迥临村路傍溪桥。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不知近水花先发，疑是经冬雪未消。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71300D8-6B59-42F3-BBCD-0318DD39109A}"/>
              </a:ext>
            </a:extLst>
          </p:cNvPr>
          <p:cNvSpPr/>
          <p:nvPr/>
        </p:nvSpPr>
        <p:spPr>
          <a:xfrm>
            <a:off x="239857" y="2556865"/>
            <a:ext cx="6552728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诗展现了早梅耐寒而立、迎寒早发的形象。“寒”字点明早梅生存条件的恶劣；“迥”字表现出早梅的孤单；“白玉条”之喻、疑梅为雪之错觉，鲜明地表现出早梅在困境中的冰清玉洁之质。作者以梅自喻，展示了一个孤寂傲世、坚韧刚强、超凡脱俗的自我形象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193AA6F-3EBA-4E09-A876-31EF2EE6C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154" y="1701870"/>
            <a:ext cx="1673824" cy="43971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4186EE8-E6A1-40C9-8DD4-75B85824FA1E}"/>
              </a:ext>
            </a:extLst>
          </p:cNvPr>
          <p:cNvSpPr/>
          <p:nvPr/>
        </p:nvSpPr>
        <p:spPr>
          <a:xfrm>
            <a:off x="313464" y="2097259"/>
            <a:ext cx="3438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诗人是刻画了梅花怎样的形象？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2928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562FDC-8E60-4618-9534-CDA2EF478E71}"/>
              </a:ext>
            </a:extLst>
          </p:cNvPr>
          <p:cNvSpPr/>
          <p:nvPr/>
        </p:nvSpPr>
        <p:spPr>
          <a:xfrm>
            <a:off x="1362653" y="78493"/>
            <a:ext cx="3429000" cy="16893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题型展示二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梅  花     王安石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墙角数枝梅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凌寒独自开。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遥知不是雪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为有暗香来。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A0C1B1C-DFBF-43B3-B8EE-99D5B06C5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775" y="974048"/>
            <a:ext cx="554784" cy="4122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B4DDB11-BE88-4B73-8DFC-9E020D2A5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254" y="1410868"/>
            <a:ext cx="554348" cy="33374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2D4A95D-3ADD-4F65-888D-C33271E32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5776" y="1362851"/>
            <a:ext cx="554785" cy="4050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B1C0F89-301B-46DB-9A2B-71A434012A51}"/>
              </a:ext>
            </a:extLst>
          </p:cNvPr>
          <p:cNvSpPr/>
          <p:nvPr/>
        </p:nvSpPr>
        <p:spPr>
          <a:xfrm>
            <a:off x="506872" y="2840612"/>
            <a:ext cx="2276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CC"/>
                </a:solidFill>
              </a:rPr>
              <a:t>不畏严寒，与众不同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9A3A1D7-B331-4C4C-84B2-908202ADD7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510" y="1321356"/>
            <a:ext cx="1139643" cy="145733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F20C720-A1E5-4D74-9D0A-E09D75462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1979" y="2657941"/>
            <a:ext cx="1554615" cy="4999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380E664-9590-415E-A6D3-616763DB8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66" y="2691025"/>
            <a:ext cx="2276584" cy="6036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BE68485-2F4D-42C6-969C-1B3116A3DC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7482" y="1675087"/>
            <a:ext cx="540646" cy="117920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784C0AD-F8FA-4E86-97CE-77EF013C5215}"/>
              </a:ext>
            </a:extLst>
          </p:cNvPr>
          <p:cNvSpPr/>
          <p:nvPr/>
        </p:nvSpPr>
        <p:spPr>
          <a:xfrm>
            <a:off x="2936024" y="2706164"/>
            <a:ext cx="1346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</a:rPr>
              <a:t>高洁、送香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3D5D5CB-BBFD-4B21-BF20-50DCF57EF9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6052" y="1698547"/>
            <a:ext cx="457049" cy="110654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758893B-DD7B-4C71-80C3-807ED0B617A3}"/>
              </a:ext>
            </a:extLst>
          </p:cNvPr>
          <p:cNvSpPr/>
          <p:nvPr/>
        </p:nvSpPr>
        <p:spPr>
          <a:xfrm>
            <a:off x="258988" y="3520205"/>
            <a:ext cx="6483173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kumimoji="1"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kumimoji="1"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本诗展现了不畏严寒，傲雪怒放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的梅花的傲然形象。“凌寒”二字交代时间，突出了春梅于严寒中傲然怒放的性格特征。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4186EE8-E6A1-40C9-8DD4-75B85824FA1E}"/>
              </a:ext>
            </a:extLst>
          </p:cNvPr>
          <p:cNvSpPr/>
          <p:nvPr/>
        </p:nvSpPr>
        <p:spPr>
          <a:xfrm>
            <a:off x="258989" y="2096123"/>
            <a:ext cx="3438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诗人是刻画了梅花怎样的形象？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15687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53530" y="700336"/>
            <a:ext cx="4032448" cy="36004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意境术语举例（涉及景物形象）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48253" y="1276400"/>
            <a:ext cx="5996930" cy="270128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雄浑壮丽，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如“大漠孤烟直，长河落日圆”；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幽清明净，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如“明月松间照，清泉石上流”；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沉郁孤愁，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如“野旷天底树，江清月近人”；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和谐静谧，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如“渡头余落日，墟里上孤烟”；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开阔苍凉，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如“千嶂里，长烟落日孤城闭”；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高远辽阔，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如“落霞与孤鹜齐飞，秋水共长天一色”。</a:t>
            </a:r>
          </a:p>
        </p:txBody>
      </p:sp>
    </p:spTree>
    <p:extLst>
      <p:ext uri="{BB962C8B-B14F-4D97-AF65-F5344CB8AC3E}">
        <p14:creationId xmlns="" xmlns:p14="http://schemas.microsoft.com/office/powerpoint/2010/main" val="3539846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74191" y="1060376"/>
            <a:ext cx="6264696" cy="34576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宏阔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苍凉、雄浑、莽苍、辽阔、高远、壮阔、深远、幽远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细腻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空寂、缠绵、幽静、幽美、宁谧、婉转、朦胧、静美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繁复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繁丽、热烈、高亢、繁华、喧闹</a:t>
            </a: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清冷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暗淡、渺茫、寥落、萧条、荒凉、冷寂、荒芜、淳朴、清丽（清新明丽）、恬淡、凄清冷落、冷森幽僻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557586" y="484312"/>
            <a:ext cx="3260626" cy="50127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可供两两组合的词</a:t>
            </a:r>
          </a:p>
        </p:txBody>
      </p:sp>
    </p:spTree>
    <p:extLst>
      <p:ext uri="{BB962C8B-B14F-4D97-AF65-F5344CB8AC3E}">
        <p14:creationId xmlns="" xmlns:p14="http://schemas.microsoft.com/office/powerpoint/2010/main" val="553904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3EEF897-F1ED-4682-97F3-79DB82028C63}"/>
              </a:ext>
            </a:extLst>
          </p:cNvPr>
          <p:cNvSpPr/>
          <p:nvPr/>
        </p:nvSpPr>
        <p:spPr>
          <a:xfrm>
            <a:off x="189434" y="503505"/>
            <a:ext cx="6120681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600" b="1" dirty="0"/>
              <a:t>         事物的形象主要是指那些咏物诗中描绘的形象。这些物象有的带有诗人的主观色彩，有的通过作者人格化了的描写，曲折的表现诗人的品格节操和思想感情。</a:t>
            </a:r>
            <a:endParaRPr lang="en-US" altLang="zh-CN" sz="1600" b="1" dirty="0"/>
          </a:p>
          <a:p>
            <a:pPr>
              <a:lnSpc>
                <a:spcPct val="135000"/>
              </a:lnSpc>
            </a:pPr>
            <a:r>
              <a:rPr lang="zh-CN" altLang="en-US" b="1" dirty="0"/>
              <a:t>典例一：</a:t>
            </a:r>
            <a:endParaRPr lang="en-US" altLang="zh-CN" b="1" dirty="0"/>
          </a:p>
          <a:p>
            <a:pPr>
              <a:lnSpc>
                <a:spcPct val="135000"/>
              </a:lnSpc>
            </a:pPr>
            <a:r>
              <a:rPr lang="zh-CN" altLang="en-US" b="1" dirty="0"/>
              <a:t>看万山红遍，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层林尽染；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漫江碧透，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百舸争流。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鹰击长空，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鱼翔浅底，</a:t>
            </a:r>
          </a:p>
          <a:p>
            <a:pPr>
              <a:lnSpc>
                <a:spcPct val="135000"/>
              </a:lnSpc>
            </a:pPr>
            <a:r>
              <a:rPr lang="zh-CN" altLang="en-US" b="1" dirty="0"/>
              <a:t>万类霜天竞自由。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1F8C0BA-663A-4A15-A995-23234F0FACB9}"/>
              </a:ext>
            </a:extLst>
          </p:cNvPr>
          <p:cNvSpPr/>
          <p:nvPr/>
        </p:nvSpPr>
        <p:spPr>
          <a:xfrm>
            <a:off x="621482" y="4533559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充满生机与活力的湘江秋景图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7E54CB5-90EF-4826-B0F3-974CE3196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231" y="1909238"/>
            <a:ext cx="506120" cy="40678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056370-B833-47C4-A3C1-BBF061644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73" y="2296674"/>
            <a:ext cx="506012" cy="37198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D066EFA-CDF3-4AA5-A743-3565D9092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40" y="2683055"/>
            <a:ext cx="506012" cy="3779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7CD7ED4-A345-479E-9F90-7B3C17B53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467" y="3043727"/>
            <a:ext cx="506012" cy="37798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07B4F6F-1838-4D2F-A2ED-72A719A22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729" y="3436106"/>
            <a:ext cx="424111" cy="3317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993DF70-7CCE-4DED-A4D1-47BF40DA66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24" y="3796680"/>
            <a:ext cx="358522" cy="3062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99906B7-BB4E-407C-B7EE-16875E9AC9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3810" y="1529209"/>
            <a:ext cx="2962202" cy="2307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58EA7F-A928-428B-A6DF-96E3011D1288}"/>
              </a:ext>
            </a:extLst>
          </p:cNvPr>
          <p:cNvSpPr/>
          <p:nvPr/>
        </p:nvSpPr>
        <p:spPr>
          <a:xfrm>
            <a:off x="1285230" y="465664"/>
            <a:ext cx="3429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典例二：山居秋暝 王维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空山新雨后， 天气晚来秋。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明月松间照， 清泉石上流。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竹喧归浣女， 莲动下渔舟。 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　　随意春芳歇， 王孙自可留。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5D329CE-8778-4892-AD77-916138C5E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085" y="922674"/>
            <a:ext cx="360040" cy="4949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761E24-C7CD-4934-99B9-A22F4C327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906" y="942418"/>
            <a:ext cx="504057" cy="4752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42804F4-1FF1-4340-9C7A-C5B66E1F06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4085" y="1423534"/>
            <a:ext cx="356518" cy="3248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67B9DD9-75C7-41C9-B505-9546BB3AC0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589" y="1353063"/>
            <a:ext cx="506012" cy="41456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790652-4A77-4146-B56B-5E55DA460E86}"/>
              </a:ext>
            </a:extLst>
          </p:cNvPr>
          <p:cNvSpPr/>
          <p:nvPr/>
        </p:nvSpPr>
        <p:spPr>
          <a:xfrm>
            <a:off x="277751" y="269433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意境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2E508D6-12AC-4261-A8BA-F9A4520CA6BA}"/>
              </a:ext>
            </a:extLst>
          </p:cNvPr>
          <p:cNvSpPr/>
          <p:nvPr/>
        </p:nvSpPr>
        <p:spPr>
          <a:xfrm>
            <a:off x="338679" y="3112243"/>
            <a:ext cx="5525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营造了一幅清新、幽静、恬美的雨后傍晚的秋景图。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35098CE-8FF0-4FCC-A79D-4C28FD580859}"/>
              </a:ext>
            </a:extLst>
          </p:cNvPr>
          <p:cNvSpPr/>
          <p:nvPr/>
        </p:nvSpPr>
        <p:spPr>
          <a:xfrm>
            <a:off x="277751" y="36742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情感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BF05B37-8827-44DA-A9F4-3BDBE97CA426}"/>
              </a:ext>
            </a:extLst>
          </p:cNvPr>
          <p:cNvSpPr/>
          <p:nvPr/>
        </p:nvSpPr>
        <p:spPr>
          <a:xfrm>
            <a:off x="338679" y="4051499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表现了作者对安静、淳朴的田园生活的喜爱与向往。</a:t>
            </a:r>
          </a:p>
        </p:txBody>
      </p:sp>
    </p:spTree>
    <p:extLst>
      <p:ext uri="{BB962C8B-B14F-4D97-AF65-F5344CB8AC3E}">
        <p14:creationId xmlns="" xmlns:p14="http://schemas.microsoft.com/office/powerpoint/2010/main" val="1196797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4627" y="684600"/>
            <a:ext cx="596473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典例三：夜归鹿门歌  唐  孟浩然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山寺钟鸣昼已昏，渔梁渡头争渡喧。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人随沙路向江村，余亦乘舟归鹿门。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鹿门月照开烟树，忽到庞公栖隐处。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岩扉松径长寂寥，惟有幽人夜来去。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5D329CE-8778-4892-AD77-916138C5E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1924472"/>
            <a:ext cx="1296144" cy="49496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761E24-C7CD-4934-99B9-A22F4C327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993" y="2304706"/>
            <a:ext cx="1680993" cy="47522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67B9DD9-75C7-41C9-B505-9546BB3AC0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4644" y="1562230"/>
            <a:ext cx="506012" cy="41456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790652-4A77-4146-B56B-5E55DA460E86}"/>
              </a:ext>
            </a:extLst>
          </p:cNvPr>
          <p:cNvSpPr/>
          <p:nvPr/>
        </p:nvSpPr>
        <p:spPr>
          <a:xfrm>
            <a:off x="277751" y="269433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意境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2E508D6-12AC-4261-A8BA-F9A4520CA6BA}"/>
              </a:ext>
            </a:extLst>
          </p:cNvPr>
          <p:cNvSpPr/>
          <p:nvPr/>
        </p:nvSpPr>
        <p:spPr>
          <a:xfrm>
            <a:off x="338679" y="3112243"/>
            <a:ext cx="5525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营造了一幅清新、幽静、的雨鹿门归隐图图。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35098CE-8FF0-4FCC-A79D-4C28FD580859}"/>
              </a:ext>
            </a:extLst>
          </p:cNvPr>
          <p:cNvSpPr/>
          <p:nvPr/>
        </p:nvSpPr>
        <p:spPr>
          <a:xfrm>
            <a:off x="277751" y="36742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情感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BF05B37-8827-44DA-A9F4-3BDBE97CA426}"/>
              </a:ext>
            </a:extLst>
          </p:cNvPr>
          <p:cNvSpPr/>
          <p:nvPr/>
        </p:nvSpPr>
        <p:spPr>
          <a:xfrm>
            <a:off x="338679" y="4051499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表现了作者归隐生活的恬淡、闲适。</a:t>
            </a:r>
          </a:p>
        </p:txBody>
      </p:sp>
    </p:spTree>
    <p:extLst>
      <p:ext uri="{BB962C8B-B14F-4D97-AF65-F5344CB8AC3E}">
        <p14:creationId xmlns="" xmlns:p14="http://schemas.microsoft.com/office/powerpoint/2010/main" val="13512978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B821792-2A1A-4410-8349-B1D851984F2F}"/>
              </a:ext>
            </a:extLst>
          </p:cNvPr>
          <p:cNvSpPr/>
          <p:nvPr/>
        </p:nvSpPr>
        <p:spPr>
          <a:xfrm>
            <a:off x="261442" y="772344"/>
            <a:ext cx="6048672" cy="2243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+mn-ea"/>
                <a:ea typeface="+mn-ea"/>
              </a:rPr>
              <a:t>方法指导</a:t>
            </a:r>
            <a:endParaRPr lang="en-US" altLang="zh-CN" sz="24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、鉴赏的依据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景物形象的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自然属性（自身的特点）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、鉴赏的依据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景物形象的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修饰语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、鉴赏的依据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具有特殊内涵的意象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461029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1474264-779C-4BE2-84D8-7BE9E6FC540A}"/>
              </a:ext>
            </a:extLst>
          </p:cNvPr>
          <p:cNvSpPr/>
          <p:nvPr/>
        </p:nvSpPr>
        <p:spPr>
          <a:xfrm>
            <a:off x="2381265" y="38849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题型展示一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27B6B9B-6BDB-49BE-9E36-CA2DF9DA3DB8}"/>
              </a:ext>
            </a:extLst>
          </p:cNvPr>
          <p:cNvSpPr/>
          <p:nvPr/>
        </p:nvSpPr>
        <p:spPr>
          <a:xfrm>
            <a:off x="580339" y="916360"/>
            <a:ext cx="536973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雨雪曲    江总①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雨雪隔榆溪②，从军度陇西③。绕阵看狐迹，依山见马蹄。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天寒旗彩坏，地暗鼓声低。漫漫愁云起，苍苍别路迷。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E5BE319-54A8-4F8D-B080-55EFB714361E}"/>
              </a:ext>
            </a:extLst>
          </p:cNvPr>
          <p:cNvSpPr/>
          <p:nvPr/>
        </p:nvSpPr>
        <p:spPr>
          <a:xfrm>
            <a:off x="405458" y="2125177"/>
            <a:ext cx="6120680" cy="2335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】 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①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江总（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518-590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）：南朝陈文学家，字总持，济阳考城（今河南兰考）人。历侍梁、陈、隋三朝。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 ②榆溪：指边塞。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 ③陇西：在今甘肃东部。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）这首诗描写了什么样的环境？末句中的“别路”是什么意思？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80068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3039081-7017-4001-870B-7799842E9532}"/>
              </a:ext>
            </a:extLst>
          </p:cNvPr>
          <p:cNvSpPr/>
          <p:nvPr/>
        </p:nvSpPr>
        <p:spPr>
          <a:xfrm>
            <a:off x="117426" y="628328"/>
            <a:ext cx="619268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）这首诗描写了边地雨雪交加、荒凉苦寒的环境。“别路”的意思是戍卒离别家乡到边关的路。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3039081-7017-4001-870B-7799842E9532}"/>
              </a:ext>
            </a:extLst>
          </p:cNvPr>
          <p:cNvSpPr/>
          <p:nvPr/>
        </p:nvSpPr>
        <p:spPr>
          <a:xfrm>
            <a:off x="117426" y="2140496"/>
            <a:ext cx="6272582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诗句中有景物对象，“雨雪”“天”“云”“地” 等，再有“寒”“暗” “漫漫” “苍苍”。根据这些景物及其修饰语，可以概括。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7447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2BDF735-E78E-455D-B83A-C0AF7BCC7AA1}"/>
              </a:ext>
            </a:extLst>
          </p:cNvPr>
          <p:cNvSpPr/>
          <p:nvPr/>
        </p:nvSpPr>
        <p:spPr>
          <a:xfrm>
            <a:off x="225438" y="268288"/>
            <a:ext cx="6264696" cy="3543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次石湖书扇韵①       姜 夔②  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桥西一曲水通村，岸阁浮萍绿有痕。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家住石湖人不到，藕花多处别开门。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 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石湖；南宋诗人范成大（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1126—1193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）晚年去职归隐石湖（在今江苏苏州），自号石湖居士。②姜夔（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1155—1221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？）：字尧章，号白石道人，饶州鄱阳（今江西波阳）人。浪迹江湖，终生不仕。淳熙十四年（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1187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）夏，曾去拜见范成大，这首诗约作于此时。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9AC2C3C-A6A8-496D-AAB3-CAE34C4DDA13}"/>
              </a:ext>
            </a:extLst>
          </p:cNvPr>
          <p:cNvSpPr/>
          <p:nvPr/>
        </p:nvSpPr>
        <p:spPr>
          <a:xfrm>
            <a:off x="225438" y="3724672"/>
            <a:ext cx="6408712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）这首诗描绘了一幅什么样的画面？是由哪些景物构成的？请简要叙述。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8547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5DA2C54-064F-48FE-9860-84A9372A68D9}"/>
              </a:ext>
            </a:extLst>
          </p:cNvPr>
          <p:cNvSpPr/>
          <p:nvPr/>
        </p:nvSpPr>
        <p:spPr>
          <a:xfrm>
            <a:off x="189434" y="700336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⑴描绘了一幅山环水绕，村阁隐然，浮萍泛绿，藕花飘香的恬静优雅的隐居风光图。分别写了溪桥横跃，曲水弯流，楼阁隐约，浮萍漂碧，藕花飘香。从视觉与嗅觉等角度渲染出闲适雅寂的石湖风景。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3450" y="2788568"/>
            <a:ext cx="6336704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诗句中有景物对象，“桥” “水”“村”“阁”“浮萍”“石湖”“藕花”，再有“人不到” 根据这些景物及其修饰语，结合注释可以概括。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9590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1299</Words>
  <Application>Microsoft Office PowerPoint</Application>
  <PresentationFormat>自定义</PresentationFormat>
  <Paragraphs>107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2019-01-09T02:12:51Z</dcterms:created>
  <dcterms:modified xsi:type="dcterms:W3CDTF">2019-02-20T07:35:52Z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