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7"/>
  </p:notesMasterIdLst>
  <p:sldIdLst>
    <p:sldId id="256" r:id="rId2"/>
    <p:sldId id="350" r:id="rId3"/>
    <p:sldId id="418" r:id="rId4"/>
    <p:sldId id="410" r:id="rId5"/>
    <p:sldId id="411" r:id="rId6"/>
    <p:sldId id="412" r:id="rId7"/>
    <p:sldId id="413" r:id="rId8"/>
    <p:sldId id="414" r:id="rId9"/>
    <p:sldId id="415" r:id="rId10"/>
    <p:sldId id="416" r:id="rId11"/>
    <p:sldId id="417" r:id="rId12"/>
    <p:sldId id="427" r:id="rId13"/>
    <p:sldId id="408" r:id="rId14"/>
    <p:sldId id="403" r:id="rId15"/>
    <p:sldId id="404" r:id="rId16"/>
    <p:sldId id="409" r:id="rId17"/>
    <p:sldId id="428" r:id="rId18"/>
    <p:sldId id="419" r:id="rId19"/>
    <p:sldId id="405" r:id="rId20"/>
    <p:sldId id="429" r:id="rId21"/>
    <p:sldId id="420" r:id="rId22"/>
    <p:sldId id="406" r:id="rId23"/>
    <p:sldId id="421" r:id="rId24"/>
    <p:sldId id="430" r:id="rId25"/>
    <p:sldId id="431" r:id="rId26"/>
    <p:sldId id="433" r:id="rId27"/>
    <p:sldId id="434" r:id="rId28"/>
    <p:sldId id="491" r:id="rId29"/>
    <p:sldId id="492" r:id="rId30"/>
    <p:sldId id="423" r:id="rId31"/>
    <p:sldId id="435" r:id="rId32"/>
    <p:sldId id="476" r:id="rId33"/>
    <p:sldId id="477" r:id="rId34"/>
    <p:sldId id="478" r:id="rId35"/>
    <p:sldId id="485" r:id="rId36"/>
    <p:sldId id="484" r:id="rId37"/>
    <p:sldId id="479" r:id="rId38"/>
    <p:sldId id="486" r:id="rId39"/>
    <p:sldId id="489" r:id="rId40"/>
    <p:sldId id="490" r:id="rId41"/>
    <p:sldId id="481" r:id="rId42"/>
    <p:sldId id="407" r:id="rId43"/>
    <p:sldId id="487" r:id="rId44"/>
    <p:sldId id="488" r:id="rId45"/>
    <p:sldId id="436" r:id="rId46"/>
    <p:sldId id="426" r:id="rId47"/>
    <p:sldId id="451" r:id="rId48"/>
    <p:sldId id="437" r:id="rId49"/>
    <p:sldId id="438" r:id="rId50"/>
    <p:sldId id="444" r:id="rId51"/>
    <p:sldId id="445" r:id="rId52"/>
    <p:sldId id="446" r:id="rId53"/>
    <p:sldId id="447" r:id="rId54"/>
    <p:sldId id="448" r:id="rId55"/>
    <p:sldId id="439" r:id="rId56"/>
    <p:sldId id="466" r:id="rId57"/>
    <p:sldId id="482" r:id="rId58"/>
    <p:sldId id="467" r:id="rId59"/>
    <p:sldId id="471" r:id="rId60"/>
    <p:sldId id="472" r:id="rId61"/>
    <p:sldId id="474" r:id="rId62"/>
    <p:sldId id="475" r:id="rId63"/>
    <p:sldId id="469" r:id="rId64"/>
    <p:sldId id="470" r:id="rId65"/>
    <p:sldId id="452" r:id="rId66"/>
    <p:sldId id="458" r:id="rId67"/>
    <p:sldId id="459" r:id="rId68"/>
    <p:sldId id="460" r:id="rId69"/>
    <p:sldId id="465" r:id="rId70"/>
    <p:sldId id="461" r:id="rId71"/>
    <p:sldId id="462" r:id="rId72"/>
    <p:sldId id="442" r:id="rId73"/>
    <p:sldId id="464" r:id="rId74"/>
    <p:sldId id="443" r:id="rId75"/>
    <p:sldId id="463" r:id="rId7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CCFFFF"/>
    <a:srgbClr val="FFCCCC"/>
    <a:srgbClr val="66FF99"/>
    <a:srgbClr val="0000FF"/>
    <a:srgbClr val="800000"/>
    <a:srgbClr val="003300"/>
    <a:srgbClr val="00666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9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3AF85-1524-4EBE-AD34-1F5B59201554}" type="datetimeFigureOut">
              <a:rPr lang="zh-CN" altLang="en-US" smtClean="0"/>
              <a:pPr/>
              <a:t>2018/5/8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641DAD-50DD-44B0-8E5B-8FFFE73A0C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41DAD-50DD-44B0-8E5B-8FFFE73A0C3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41DAD-50DD-44B0-8E5B-8FFFE73A0C3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641DAD-50DD-44B0-8E5B-8FFFE73A0C3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0"/>
          <a:ext cx="9144000" cy="685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3" r:id="rId3" imgW="5705867" imgH="4274829" progId="">
                  <p:embed/>
                </p:oleObj>
              </mc:Choice>
              <mc:Fallback>
                <p:oleObj r:id="rId3" imgW="5705867" imgH="4274829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4400">
                <a:ea typeface="华文中宋" panose="02010600040101010101" pitchFamily="2" charset="-122"/>
              </a:defRPr>
            </a:lvl1pPr>
          </a:lstStyle>
          <a:p>
            <a:pPr lvl="0"/>
            <a:r>
              <a:rPr lang="zh-CN" altLang="en-US" noProof="0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zh-CN" altLang="en-US" noProof="0"/>
              <a:t>单击此处编辑母版副标题样式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B04C14-ECA7-4D2E-BB84-DB809F9985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11DB36-7375-4584-AA7A-E030D0601A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02450" y="549275"/>
            <a:ext cx="1784350" cy="557688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47813" y="549275"/>
            <a:ext cx="5202237" cy="557688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47C565-0DDE-40CC-AB20-A82D6F4B5E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B2F9A4-0D1A-4491-AE82-CD38D98D13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EBA72-DB60-417E-94D5-4627D58DFB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19250" y="1844675"/>
            <a:ext cx="3457575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29225" y="1844675"/>
            <a:ext cx="3457575" cy="4281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FAA608-57F9-4CC1-8235-F625F6882D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8E5AC-CDFF-4717-BB77-A230512061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57B49-3212-4375-936B-097FD93DF2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51BDC-C99E-41F3-90F0-B86ADF6A60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C2232-056C-47AC-AFD2-72361F95B64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E2B6C-BBBF-4ADD-9E55-A25772D9D1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-107950" y="-26988"/>
          <a:ext cx="9432925" cy="69056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3" r:id="rId14" imgW="5747015" imgH="4329143" progId="">
                  <p:embed/>
                </p:oleObj>
              </mc:Choice>
              <mc:Fallback>
                <p:oleObj r:id="rId14" imgW="5747015" imgH="4329143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1683"/>
                      <a:stretch>
                        <a:fillRect/>
                      </a:stretch>
                    </p:blipFill>
                    <p:spPr bwMode="auto">
                      <a:xfrm>
                        <a:off x="-107950" y="-26988"/>
                        <a:ext cx="9432925" cy="69056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47813" y="549275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619250" y="1844675"/>
            <a:ext cx="7067550" cy="428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2AA9D93-D7BD-481A-9F1A-3834AEB6AD4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6"/>
        </a:buBlip>
        <a:defRPr sz="2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7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7"/>
          <p:cNvGraphicFramePr>
            <a:graphicFrameLocks noChangeAspect="1"/>
          </p:cNvGraphicFramePr>
          <p:nvPr/>
        </p:nvGraphicFramePr>
        <p:xfrm>
          <a:off x="0" y="25400"/>
          <a:ext cx="9144000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r:id="rId3" imgW="15847619" imgH="11834921" progId="">
                  <p:embed/>
                </p:oleObj>
              </mc:Choice>
              <mc:Fallback>
                <p:oleObj r:id="rId3" imgW="15847619" imgH="11834921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400"/>
                        <a:ext cx="9144000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638" y="2133600"/>
            <a:ext cx="9144000" cy="16129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4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统编初中语文教科书介绍</a:t>
            </a:r>
            <a:br>
              <a:rPr lang="en-US" altLang="zh-CN" sz="48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3200" b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（八年级上册）</a:t>
            </a:r>
            <a:endParaRPr lang="en-US" altLang="zh-CN" sz="3200" b="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2357422" y="4286256"/>
            <a:ext cx="6143668" cy="1071572"/>
          </a:xfrm>
        </p:spPr>
        <p:txBody>
          <a:bodyPr>
            <a:normAutofit lnSpcReduction="10000"/>
          </a:bodyPr>
          <a:lstStyle/>
          <a:p>
            <a:pPr algn="r"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人民教育出版社  中语室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 algn="r" eaLnBrk="1" hangingPunct="1"/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尤炜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 eaLnBrk="1" hangingPunct="1"/>
            <a:endParaRPr lang="en-US" altLang="zh-CN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14282" y="857232"/>
          <a:ext cx="8786874" cy="5212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0594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第六单元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21 《</a:t>
                      </a:r>
                      <a:r>
                        <a:rPr lang="zh-CN" altLang="en-US" sz="2400" dirty="0"/>
                        <a:t>孟子</a:t>
                      </a:r>
                      <a:r>
                        <a:rPr lang="en-US" altLang="zh-CN" sz="2400" dirty="0"/>
                        <a:t>》</a:t>
                      </a:r>
                      <a:r>
                        <a:rPr lang="zh-CN" altLang="en-US" sz="2400" dirty="0"/>
                        <a:t>二章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       </a:t>
                      </a:r>
                      <a:r>
                        <a:rPr lang="zh-CN" altLang="en-US" sz="2400" dirty="0"/>
                        <a:t>富贵不能淫</a:t>
                      </a:r>
                    </a:p>
                    <a:p>
                      <a:r>
                        <a:rPr lang="zh-CN" altLang="en-US" sz="2400" dirty="0"/>
                        <a:t>       生于忧患，死于安乐</a:t>
                      </a:r>
                    </a:p>
                    <a:p>
                      <a:r>
                        <a:rPr lang="en-US" altLang="zh-CN" sz="2400" dirty="0"/>
                        <a:t>22 </a:t>
                      </a:r>
                      <a:r>
                        <a:rPr lang="zh-CN" altLang="en-US" sz="2400" dirty="0"/>
                        <a:t>愚公移山</a:t>
                      </a:r>
                      <a:r>
                        <a:rPr lang="en-US" altLang="zh-CN" sz="2400" dirty="0"/>
                        <a:t>/《</a:t>
                      </a:r>
                      <a:r>
                        <a:rPr lang="zh-CN" altLang="en-US" sz="2400" dirty="0"/>
                        <a:t>列子</a:t>
                      </a:r>
                      <a:r>
                        <a:rPr lang="en-US" altLang="zh-CN" sz="2400" dirty="0"/>
                        <a:t>》</a:t>
                      </a:r>
                      <a:r>
                        <a:rPr lang="zh-CN" altLang="en-US" sz="2400" dirty="0"/>
                        <a:t>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23 </a:t>
                      </a:r>
                      <a:r>
                        <a:rPr lang="zh-CN" altLang="en-US" sz="2400" dirty="0"/>
                        <a:t>*周亚夫军细柳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司马迁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24 </a:t>
                      </a:r>
                      <a:r>
                        <a:rPr lang="zh-CN" altLang="en-US" sz="2400" dirty="0"/>
                        <a:t>诗词五首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饮酒（其五）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陶渊明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春望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杜甫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雁门太守行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李贺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赤壁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杜牧</a:t>
                      </a:r>
                      <a:endParaRPr lang="en-US" altLang="zh-CN" sz="2400" dirty="0"/>
                    </a:p>
                    <a:p>
                      <a:r>
                        <a:rPr lang="en-US" altLang="zh-CN" sz="2400" baseline="0" dirty="0"/>
                        <a:t>          </a:t>
                      </a:r>
                      <a:r>
                        <a:rPr lang="zh-CN" altLang="en-US" sz="2400" baseline="0" dirty="0"/>
                        <a:t>渔家傲（天接云涛连晓雾）</a:t>
                      </a:r>
                      <a:r>
                        <a:rPr lang="en-US" altLang="zh-CN" sz="2400" baseline="0" dirty="0"/>
                        <a:t>/</a:t>
                      </a:r>
                      <a:r>
                        <a:rPr lang="zh-CN" altLang="en-US" sz="2400" baseline="0" dirty="0"/>
                        <a:t>李清照</a:t>
                      </a:r>
                      <a:endParaRPr lang="en-US" altLang="zh-CN" sz="2400" baseline="0" dirty="0"/>
                    </a:p>
                    <a:p>
                      <a:r>
                        <a:rPr lang="zh-CN" altLang="en-US" sz="2400" baseline="0" dirty="0"/>
                        <a:t>写作   表达要得体</a:t>
                      </a:r>
                      <a:endParaRPr lang="en-US" altLang="zh-CN" sz="2400" baseline="0" dirty="0"/>
                    </a:p>
                    <a:p>
                      <a:endParaRPr lang="en-US" altLang="zh-CN" sz="2400" baseline="0" dirty="0"/>
                    </a:p>
                    <a:p>
                      <a:r>
                        <a:rPr lang="zh-CN" altLang="en-US" sz="2400" baseline="0" dirty="0"/>
                        <a:t>综合性学习   身边的文化遗产</a:t>
                      </a:r>
                      <a:r>
                        <a:rPr lang="zh-CN" altLang="en-US" sz="2400" dirty="0"/>
                        <a:t>  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86874" cy="394209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课外古诗词诵读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浣溪沙（一曲新词酒一杯）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晏殊</a:t>
                      </a:r>
                    </a:p>
                    <a:p>
                      <a:r>
                        <a:rPr lang="zh-CN" altLang="en-US" sz="2400" dirty="0"/>
                        <a:t>采桑子（轻舟短棹西湖好）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欧阳修</a:t>
                      </a:r>
                    </a:p>
                    <a:p>
                      <a:r>
                        <a:rPr lang="zh-CN" altLang="en-US" sz="2400" dirty="0"/>
                        <a:t>相见欢（金陵城上西楼）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朱敦儒</a:t>
                      </a:r>
                    </a:p>
                    <a:p>
                      <a:r>
                        <a:rPr lang="zh-CN" altLang="en-US" sz="2400" dirty="0"/>
                        <a:t>如梦令（常记溪亭日暮）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李清照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16125" y="2000240"/>
            <a:ext cx="7127875" cy="1143000"/>
          </a:xfrm>
        </p:spPr>
        <p:txBody>
          <a:bodyPr/>
          <a:lstStyle/>
          <a:p>
            <a:pPr algn="r"/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◆阅读教学内容的简单比较</a:t>
            </a:r>
          </a:p>
        </p:txBody>
      </p:sp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79388" y="1773238"/>
          <a:ext cx="8856662" cy="438943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873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25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39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45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810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582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8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32052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七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上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第一单元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第二单元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第三单元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第四单元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第五单元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第六单元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6407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四时之景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亲情之爱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校园之美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人生之舟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生命之趣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想象之翼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100" kern="100">
                          <a:effectLst/>
                        </a:rPr>
                        <a:t> </a:t>
                      </a:r>
                      <a:endParaRPr lang="zh-CN" sz="1100" kern="10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795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</a:rPr>
                        <a:t>朗读一：体会语言之美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品味精彩语句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</a:rPr>
                        <a:t>朗读二：体会思想情感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把握作者的情感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默读一：一气呵成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梳理文章的主要内容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默读二：圈点勾画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理清作者的思路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默读三：摘录积累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概括文章的中心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默读四：快速阅读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理解联想和想象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100" kern="10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097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七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下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群星闪耀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/>
                          <a:ea typeface="宋体" panose="02010600030101010101" pitchFamily="2" charset="-122"/>
                        </a:rPr>
                        <a:t>祖国之恋</a:t>
                      </a: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凡人小事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修身正己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哲理之思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科幻探险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8204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精读一：字斟句酌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把握人物特征，理解人物情感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精读二：学做批注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学习主要抒情方式</a:t>
                      </a:r>
                    </a:p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zh-CN" sz="1800" b="1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精读三：熟读精思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掌握叙事角度，分清详略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略读：确定阅读重点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对内容和表达有自己的心得</a:t>
                      </a: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+mn-ea"/>
                        </a:rPr>
                        <a:t>比较阅读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*</a:t>
                      </a:r>
                      <a:r>
                        <a:rPr lang="zh-CN" sz="1800" kern="100" dirty="0">
                          <a:solidFill>
                            <a:schemeClr val="tx1"/>
                          </a:solidFill>
                          <a:effectLst/>
                          <a:sym typeface="+mn-ea"/>
                        </a:rPr>
                        <a:t>学习主要描写方法</a:t>
                      </a: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18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浏览：提取主要信息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00" dirty="0">
                          <a:solidFill>
                            <a:schemeClr val="tx1"/>
                          </a:solidFill>
                          <a:effectLst/>
                        </a:rPr>
                        <a:t>*</a:t>
                      </a:r>
                      <a:r>
                        <a:rPr lang="zh-CN" sz="1800" b="1" kern="100" dirty="0">
                          <a:solidFill>
                            <a:schemeClr val="tx1"/>
                          </a:solidFill>
                          <a:effectLst/>
                        </a:rPr>
                        <a:t>对内容和表达有所思考和质疑</a:t>
                      </a:r>
                    </a:p>
                  </a:txBody>
                  <a:tcPr marL="68578" marR="68578" marT="9525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zh-CN" sz="1100" kern="100" dirty="0"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7946" name="矩形 1"/>
          <p:cNvSpPr>
            <a:spLocks noChangeArrowheads="1"/>
          </p:cNvSpPr>
          <p:nvPr/>
        </p:nvSpPr>
        <p:spPr bwMode="auto">
          <a:xfrm>
            <a:off x="1500166" y="785813"/>
            <a:ext cx="6643734" cy="7905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七年级教科书阅读教学内容</a:t>
            </a: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0" y="2285991"/>
            <a:ext cx="7524750" cy="3840171"/>
          </a:xfrm>
        </p:spPr>
        <p:txBody>
          <a:bodyPr/>
          <a:lstStyle/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人文主题包罗万象，富有“诗意”。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阅读方法注重基础，逐步“爬坡”。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阅读策略通用性强，渐趋“精深”。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47813" y="549275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三个特点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2796782"/>
              </p:ext>
            </p:extLst>
          </p:nvPr>
        </p:nvGraphicFramePr>
        <p:xfrm>
          <a:off x="0" y="1038202"/>
          <a:ext cx="9144004" cy="57055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42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1684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105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第一单元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第二单元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第三单元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第四单元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第五单元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/>
                        <a:t>第六单元</a:t>
                      </a:r>
                      <a:endParaRPr lang="zh-CN" sz="18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4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主题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变化着的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社会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生活的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记忆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山川美景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情感哲思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/>
                        <a:t>文明的</a:t>
                      </a:r>
                      <a:endParaRPr lang="zh-CN" sz="2400" b="1" kern="100" dirty="0"/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0" dirty="0"/>
                        <a:t>印迹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情操与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/>
                        <a:t>志趣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58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文体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新闻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2000" b="1" kern="100" dirty="0"/>
                        <a:t>回忆性散文与传记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古诗文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散文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说明文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古诗文</a:t>
                      </a:r>
                      <a:endParaRPr lang="zh-CN" sz="2000" b="1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49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能力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培养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阅读新闻类文章，</a:t>
                      </a:r>
                      <a:r>
                        <a:rPr lang="zh-CN" altLang="en-US" sz="2000" b="1" kern="100" dirty="0"/>
                        <a:t>把握各类新闻体裁</a:t>
                      </a:r>
                      <a:r>
                        <a:rPr lang="zh-CN" sz="2000" b="1" kern="100" dirty="0"/>
                        <a:t>的特点，获取主要信息，体会作者的态度倾向</a:t>
                      </a:r>
                      <a:r>
                        <a:rPr lang="zh-CN" altLang="en-US" sz="2000" b="1" kern="100" dirty="0"/>
                        <a:t>（活动探究）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把握回忆性</a:t>
                      </a:r>
                      <a:r>
                        <a:rPr lang="zh-CN" altLang="en-US" sz="2000" b="1" kern="100" dirty="0"/>
                        <a:t>散文、传记的</a:t>
                      </a:r>
                      <a:r>
                        <a:rPr lang="zh-CN" sz="2000" b="1" kern="100" dirty="0"/>
                        <a:t>特点，学习刻画人物的方法，对人物和事件有自己的判断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阅读写景类古诗文，感受山川风物之美，积累常见文言实词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阅读不同类型的散文，把握其共性和个性。注重朗读，体会作者对生活的感受与发现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把握说明对象的特征，学习说明方法；揣摩说明语言，增强思维的条理性和严密性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借助注释和工具书了解内容大意，积累常见文言虚词和名言警句</a:t>
                      </a:r>
                      <a:endParaRPr lang="zh-CN" sz="20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428728" y="142852"/>
            <a:ext cx="6643734" cy="7905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八上教科书阅读教学内容</a:t>
            </a:r>
          </a:p>
        </p:txBody>
      </p: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42908" y="2285991"/>
            <a:ext cx="9286908" cy="3840171"/>
          </a:xfrm>
        </p:spPr>
        <p:txBody>
          <a:bodyPr/>
          <a:lstStyle/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人文主题慢慢走向生活的现实和生命的本然。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阅读方法开始转向专业，文体意味渐趋浓厚。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阅读策略指向文体学习，更强调自主与深入。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47813" y="549275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三点不同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16125" y="2000240"/>
            <a:ext cx="7127875" cy="1143000"/>
          </a:xfrm>
        </p:spPr>
        <p:txBody>
          <a:bodyPr/>
          <a:lstStyle/>
          <a:p>
            <a:pPr algn="r"/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◆写作教学内容的简单比较</a:t>
            </a:r>
          </a:p>
        </p:txBody>
      </p:sp>
    </p:spTree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60" name="矩形 1"/>
          <p:cNvSpPr>
            <a:spLocks noChangeArrowheads="1"/>
          </p:cNvSpPr>
          <p:nvPr/>
        </p:nvSpPr>
        <p:spPr bwMode="auto">
          <a:xfrm>
            <a:off x="2000232" y="142852"/>
            <a:ext cx="5929353" cy="792162"/>
          </a:xfrm>
          <a:prstGeom prst="rect">
            <a:avLst/>
          </a:prstGeom>
          <a:noFill/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七、八年级教科书写作教学内容</a:t>
            </a:r>
          </a:p>
        </p:txBody>
      </p:sp>
      <p:graphicFrame>
        <p:nvGraphicFramePr>
          <p:cNvPr id="8" name="内容占位符 327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591615"/>
              </p:ext>
            </p:extLst>
          </p:nvPr>
        </p:nvGraphicFramePr>
        <p:xfrm>
          <a:off x="373062" y="1285860"/>
          <a:ext cx="8770938" cy="4264152"/>
        </p:xfrm>
        <a:graphic>
          <a:graphicData uri="http://schemas.openxmlformats.org/drawingml/2006/table">
            <a:tbl>
              <a:tblPr/>
              <a:tblGrid>
                <a:gridCol w="493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12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8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41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01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713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90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50863">
                <a:tc>
                  <a:txBody>
                    <a:bodyPr/>
                    <a:lstStyle/>
                    <a:p>
                      <a:pPr lvl="0" eaLnBrk="1" hangingPunct="1">
                        <a:buNone/>
                      </a:pPr>
                      <a:endParaRPr lang="zh-CN" altLang="zh-CN" b="1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1448" marR="91448" marT="45733" marB="4573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第一单元 </a:t>
                      </a: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第二单元 </a:t>
                      </a:r>
                      <a:endParaRPr lang="en-US" altLang="x-none" sz="1800" b="1" dirty="0">
                        <a:latin typeface="+mn-ea"/>
                        <a:ea typeface="+mn-ea"/>
                      </a:endParaRP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第三单元</a:t>
                      </a: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第四单元  </a:t>
                      </a: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第五单元</a:t>
                      </a:r>
                      <a:endParaRPr lang="en-US" altLang="x-none" sz="1800" b="1" dirty="0">
                        <a:latin typeface="+mn-ea"/>
                        <a:ea typeface="+mn-ea"/>
                      </a:endParaRP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latin typeface="+mn-ea"/>
                          <a:ea typeface="+mn-ea"/>
                        </a:rPr>
                        <a:t>第六单元  </a:t>
                      </a:r>
                    </a:p>
                  </a:txBody>
                  <a:tcPr marL="91448" marR="91448" marT="45733" marB="45733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9187">
                <a:tc>
                  <a:txBody>
                    <a:bodyPr/>
                    <a:lstStyle/>
                    <a:p>
                      <a:pPr lvl="0" algn="ctr" defTabSz="457200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七上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热爱生活，热爱写作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学会记事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写人要抓住特点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思路要清晰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如何突出中心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tc>
                  <a:txBody>
                    <a:bodyPr/>
                    <a:lstStyle/>
                    <a:p>
                      <a:pPr lvl="0" defTabSz="45720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tx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发挥联想和想象</a:t>
                      </a:r>
                    </a:p>
                  </a:txBody>
                  <a:tcPr marL="68587" marR="68587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ED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七下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写出人物的精神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学习抒情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抓住细节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怎样选材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文从字顺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rgbClr val="C00000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语言简明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6350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latin typeface="+mn-ea"/>
                          <a:ea typeface="+mn-ea"/>
                        </a:rPr>
                        <a:t>八上</a:t>
                      </a:r>
                    </a:p>
                  </a:txBody>
                  <a:tcPr marL="68583" marR="68583" marT="0" marB="0" anchor="ctr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写新闻（内嵌）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学写传记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学习描写景物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语言要连贯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说明事物要抓住特征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 dirty="0">
                          <a:solidFill>
                            <a:schemeClr val="accent2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表达要得体</a:t>
                      </a:r>
                    </a:p>
                  </a:txBody>
                  <a:tcPr marL="68583" marR="6858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5"/>
          <p:cNvSpPr>
            <a:spLocks noGrp="1"/>
          </p:cNvSpPr>
          <p:nvPr>
            <p:ph idx="1"/>
          </p:nvPr>
        </p:nvSpPr>
        <p:spPr>
          <a:xfrm>
            <a:off x="1214414" y="1714488"/>
            <a:ext cx="7929586" cy="4281488"/>
          </a:xfrm>
        </p:spPr>
        <p:txBody>
          <a:bodyPr/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七上教科书主要指导学生完成记事写人、表情达意的基本任务。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七下教科书主要指导学生从多个方面提高书面表达的基础水平。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八上教科书延续基础训练，并开始强调文体训练和对象化写作。</a:t>
            </a:r>
          </a:p>
        </p:txBody>
      </p:sp>
      <p:sp>
        <p:nvSpPr>
          <p:cNvPr id="5" name="标题 3"/>
          <p:cNvSpPr>
            <a:spLocks noGrp="1"/>
          </p:cNvSpPr>
          <p:nvPr>
            <p:ph type="title"/>
          </p:nvPr>
        </p:nvSpPr>
        <p:spPr>
          <a:xfrm>
            <a:off x="1547813" y="549275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简单比较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2205038"/>
            <a:ext cx="7127875" cy="2447925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八年级上册教科书</a:t>
            </a:r>
            <a:br>
              <a:rPr lang="en-US" altLang="zh-CN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整体介绍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16125" y="2000240"/>
            <a:ext cx="7127875" cy="1143000"/>
          </a:xfrm>
        </p:spPr>
        <p:txBody>
          <a:bodyPr/>
          <a:lstStyle/>
          <a:p>
            <a:pPr algn="r"/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◆综合性学习教学内容的简单比较</a:t>
            </a:r>
          </a:p>
        </p:txBody>
      </p:sp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-142907" y="946152"/>
          <a:ext cx="9429814" cy="5911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9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8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7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96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83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040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专题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主要活动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solidFill>
                            <a:schemeClr val="tx1"/>
                          </a:solidFill>
                          <a:effectLst/>
                        </a:rPr>
                        <a:t>能力培养点</a:t>
                      </a:r>
                      <a:endParaRPr lang="zh-CN" sz="200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类别</a:t>
                      </a:r>
                    </a:p>
                  </a:txBody>
                  <a:tcPr marL="64657" marR="64657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7347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七</a:t>
                      </a: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上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有朋自远方来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专题资料搜集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继承和发扬传统文化；资料搜集与研读能力；介绍和讲述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传统文化类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11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少年正是读书时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读书问题讨论会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非连续性文本阅读；倾听；比较分析；内省力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综合实践类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13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文学部落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读书交流会，编辑班刊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交流分享</a:t>
                      </a:r>
                      <a:r>
                        <a:rPr lang="zh-CN" altLang="en-US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，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组织策划；文学阅读与创作的兴趣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语文生活类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6062"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七</a:t>
                      </a: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下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天下国家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故事会、朗诵会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继承和发扬传统文化；讲述</a:t>
                      </a:r>
                      <a:r>
                        <a:rPr lang="zh-CN" altLang="en-US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与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能力；资料搜集与研读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传统文化类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960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孝亲敬老，从我做起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主题活动：孝亲敬老月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非连续性文本阅读；组织策划；实用文写作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综合实践类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96062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我的语文生活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调查访问；搜集整理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</a:rPr>
                        <a:t>拓展语文学习空间；梳理探究；当代文化参与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  <a:cs typeface="Times New Roman" panose="02020603050405020304"/>
                      </a:endParaRPr>
                    </a:p>
                  </a:txBody>
                  <a:tcPr marL="64657" marR="64657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语文生活类</a:t>
                      </a:r>
                    </a:p>
                  </a:txBody>
                  <a:tcPr marL="64657" marR="64657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000232" y="142852"/>
            <a:ext cx="6572296" cy="792162"/>
          </a:xfrm>
          <a:prstGeom prst="rect">
            <a:avLst/>
          </a:prstGeom>
          <a:noFill/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七年级教科书综合性学习教学内容</a:t>
            </a:r>
          </a:p>
        </p:txBody>
      </p:sp>
    </p:spTree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0" y="1000108"/>
          <a:ext cx="9144000" cy="5216219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52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97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0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专题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主要活动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能力培养点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类别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66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人无信不立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楷体"/>
                          <a:cs typeface="Times New Roman"/>
                        </a:rPr>
                        <a:t>专题讨论；讲述故事；访问；主题演讲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Calibri"/>
                          <a:ea typeface="楷体"/>
                          <a:cs typeface="宋体"/>
                        </a:rPr>
                        <a:t>继承和发扬传统文化；资料搜集；讲述能力；演讲能力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仿宋"/>
                          <a:cs typeface="Times New Roman"/>
                        </a:rPr>
                        <a:t>传统文化类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66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宋体"/>
                          <a:cs typeface="Times New Roman"/>
                        </a:rPr>
                        <a:t>我们的互联网时代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楷体"/>
                          <a:cs typeface="Times New Roman"/>
                        </a:rPr>
                        <a:t>搜集网络词语；问卷调查；小型辩论；网络搜索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>
                          <a:latin typeface="Calibri"/>
                          <a:ea typeface="楷体"/>
                          <a:cs typeface="宋体"/>
                        </a:rPr>
                        <a:t>关注社会，关注生活；信息技术辅助学习；观点陈述与辩驳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仿宋"/>
                          <a:cs typeface="Times New Roman"/>
                        </a:rPr>
                        <a:t>语文生活类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5499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kern="0" dirty="0">
                          <a:latin typeface="Calibri"/>
                          <a:ea typeface="宋体"/>
                          <a:cs typeface="楷体"/>
                        </a:rPr>
                        <a:t>身边的文化遗产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楷体"/>
                          <a:cs typeface="Times New Roman"/>
                        </a:rPr>
                        <a:t>模拟申请与答辩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Calibri"/>
                          <a:ea typeface="楷体"/>
                          <a:cs typeface="Times New Roman"/>
                        </a:rPr>
                        <a:t>实地考察，获取第一手资料；撰写申请报告；提问与应答；非连续性文本阅读</a:t>
                      </a:r>
                      <a:endParaRPr lang="zh-CN" sz="20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Calibri"/>
                          <a:ea typeface="仿宋"/>
                          <a:cs typeface="Times New Roman"/>
                        </a:rPr>
                        <a:t>综合实践类</a:t>
                      </a:r>
                      <a:endParaRPr lang="zh-CN" sz="20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000232" y="142852"/>
            <a:ext cx="6572296" cy="792162"/>
          </a:xfrm>
          <a:prstGeom prst="rect">
            <a:avLst/>
          </a:prstGeom>
          <a:noFill/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八上教科书综合性学习教学内容</a:t>
            </a:r>
          </a:p>
        </p:txBody>
      </p:sp>
    </p:spTree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852" y="1357298"/>
            <a:ext cx="8001056" cy="4768865"/>
          </a:xfrm>
        </p:spPr>
        <p:txBody>
          <a:bodyPr/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在活动内容方面，八上三项综合性学习活动的社会性、时代性、针对性都比较强。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在活动形式方面，八上综合性学习的专业性、复杂性、开放性和持续性均有提高。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0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简单比较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016125" y="2000240"/>
            <a:ext cx="7127875" cy="1143000"/>
          </a:xfrm>
        </p:spPr>
        <p:txBody>
          <a:bodyPr/>
          <a:lstStyle/>
          <a:p>
            <a:pPr algn="r"/>
            <a:r>
              <a:rPr lang="zh-CN" altLang="en-US" sz="3600" dirty="0">
                <a:latin typeface="楷体" pitchFamily="49" charset="-122"/>
                <a:ea typeface="楷体" pitchFamily="49" charset="-122"/>
              </a:rPr>
              <a:t>◆名著导读教学内容的简单比较</a:t>
            </a:r>
          </a:p>
        </p:txBody>
      </p:sp>
    </p:spTree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63628"/>
              </p:ext>
            </p:extLst>
          </p:nvPr>
        </p:nvGraphicFramePr>
        <p:xfrm>
          <a:off x="250825" y="795338"/>
          <a:ext cx="8605838" cy="51165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91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968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08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zh-CN" sz="20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名著导读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</a:rPr>
                        <a:t>自主阅读推荐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801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</a:rPr>
                        <a:t>七上</a:t>
                      </a:r>
                      <a:endParaRPr lang="zh-CN" sz="20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朝花夕拾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：消除与经典的隔膜</a:t>
                      </a: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孙犁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白洋淀纪事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沈从文《湘行散记》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015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西游记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：精读和跳读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屠格涅夫《猎人笔记》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李汝珍《镜花缘》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14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C00000"/>
                        </a:solidFill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C00000"/>
                          </a:solidFill>
                          <a:effectLst/>
                        </a:rPr>
                        <a:t>七下</a:t>
                      </a:r>
                      <a:endParaRPr lang="zh-CN" sz="2000" b="1" kern="100" dirty="0">
                        <a:solidFill>
                          <a:srgbClr val="C00000"/>
                        </a:solidFill>
                        <a:effectLst/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lang="zh-CN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骆驼祥子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：圈点批注</a:t>
                      </a:r>
                    </a:p>
                    <a:p>
                      <a:pPr indent="355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罗广斌、杨益言《红岩》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柳青《创业史》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1" marR="68581" marT="0" marB="0">
                    <a:solidFill>
                      <a:schemeClr val="accent1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9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《</a:t>
                      </a:r>
                      <a:r>
                        <a:rPr lang="zh-CN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海底两万里</a:t>
                      </a:r>
                      <a:r>
                        <a:rPr lang="en-US" alt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》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：快速阅读</a:t>
                      </a:r>
                    </a:p>
                    <a:p>
                      <a:pPr indent="3556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 </a:t>
                      </a:r>
                      <a:endParaRPr lang="zh-CN" sz="2000" b="1" kern="100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marL="68581" marR="6858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阿西莫夫《基地》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J·K·</a:t>
                      </a: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罗琳《哈利·波特与死亡圣器》</a:t>
                      </a:r>
                    </a:p>
                  </a:txBody>
                  <a:tcPr marL="68581" marR="68581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2000232" y="0"/>
            <a:ext cx="6572296" cy="792162"/>
          </a:xfrm>
          <a:prstGeom prst="rect">
            <a:avLst/>
          </a:prstGeom>
          <a:noFill/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七年级教科书名著导读教学内容</a:t>
            </a:r>
          </a:p>
        </p:txBody>
      </p:sp>
    </p:spTree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928662" y="1214422"/>
          <a:ext cx="7786741" cy="371475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43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34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50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/>
                          <a:ea typeface="宋体"/>
                          <a:cs typeface="Times New Roman"/>
                        </a:rPr>
                        <a:t>名著推荐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b="1" kern="0" dirty="0">
                          <a:latin typeface="Calibri"/>
                          <a:ea typeface="宋体"/>
                          <a:cs typeface="Times New Roman"/>
                        </a:rPr>
                        <a:t>自主阅读推荐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398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Calibri"/>
                          <a:ea typeface="楷体"/>
                          <a:cs typeface="Calibri"/>
                        </a:rPr>
                        <a:t>《红星照耀中国》：纪实作品的阅读</a:t>
                      </a:r>
                      <a:endParaRPr lang="zh-CN" sz="2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Calibri"/>
                          <a:ea typeface="楷体"/>
                          <a:cs typeface="Times New Roman"/>
                        </a:rPr>
                        <a:t>王树增《长征》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400" kern="0" dirty="0">
                          <a:latin typeface="Calibri"/>
                          <a:ea typeface="楷体"/>
                          <a:cs typeface="Times New Roman"/>
                        </a:rPr>
                        <a:t>李鸣生</a:t>
                      </a:r>
                      <a:r>
                        <a:rPr lang="zh-CN" sz="2400" kern="0" dirty="0">
                          <a:latin typeface="Calibri"/>
                          <a:ea typeface="楷体"/>
                          <a:cs typeface="Times New Roman"/>
                        </a:rPr>
                        <a:t>《</a:t>
                      </a:r>
                      <a:r>
                        <a:rPr lang="zh-CN" altLang="en-US" sz="2400" kern="0" dirty="0">
                          <a:latin typeface="Calibri"/>
                          <a:ea typeface="楷体"/>
                          <a:cs typeface="Times New Roman"/>
                        </a:rPr>
                        <a:t>飞向太空港</a:t>
                      </a:r>
                      <a:r>
                        <a:rPr lang="zh-CN" sz="2400" kern="0" dirty="0">
                          <a:latin typeface="Calibri"/>
                          <a:ea typeface="楷体"/>
                          <a:cs typeface="Times New Roman"/>
                        </a:rPr>
                        <a:t>》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3986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Calibri"/>
                          <a:ea typeface="楷体"/>
                          <a:cs typeface="Calibri"/>
                        </a:rPr>
                        <a:t>《昆虫记》：科普作品的阅读</a:t>
                      </a:r>
                      <a:endParaRPr lang="zh-CN" sz="2400" kern="10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Calibri"/>
                          <a:ea typeface="楷体"/>
                          <a:cs typeface="Times New Roman"/>
                        </a:rPr>
                        <a:t>卞毓麟《星星离我们有多远》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latin typeface="Calibri"/>
                          <a:ea typeface="楷体"/>
                          <a:cs typeface="Times New Roman"/>
                        </a:rPr>
                        <a:t>蕾切尔·卡森《寂静的春天》</a:t>
                      </a:r>
                      <a:endParaRPr lang="zh-CN" sz="2400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000232" y="0"/>
            <a:ext cx="6572296" cy="792162"/>
          </a:xfrm>
          <a:prstGeom prst="rect">
            <a:avLst/>
          </a:prstGeom>
          <a:noFill/>
          <a:ln w="25400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八上教科书名著导读教学内容</a:t>
            </a:r>
          </a:p>
        </p:txBody>
      </p:sp>
    </p:spTree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852" y="1357298"/>
            <a:ext cx="8001056" cy="4768865"/>
          </a:xfrm>
        </p:spPr>
        <p:txBody>
          <a:bodyPr/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在篇目选择上，八上教科书给出的六本著作均非纯文学作品，很多不是文学作品。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在导读重点上，八上教科书特别注重指导某一类书的读法，与阅读、写作相呼应。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71604" y="0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简单比较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D5A87-D373-400D-89CF-320629F19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由温老师的话想到的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079E65A-1D4D-42F6-8220-5E11E017F6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250" y="1484785"/>
            <a:ext cx="7056438" cy="2016224"/>
          </a:xfrm>
        </p:spPr>
        <p:txBody>
          <a:bodyPr/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作为统编教材的出版单位，人教社为教材的核心理念“多读书”提供了“名著阅读课程化”丛书这样的配套资源，其意义何在？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63553EF-720B-46A5-8399-20005147FA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34" y="3643390"/>
            <a:ext cx="2088232" cy="30174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139D7C-E9D7-452B-BBB2-99F77FE565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1" y="3653408"/>
            <a:ext cx="2088233" cy="301899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6C8C64B-7AFC-4D9F-81BA-88E910637B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11" t="4531" r="14828" b="5774"/>
          <a:stretch/>
        </p:blipFill>
        <p:spPr>
          <a:xfrm>
            <a:off x="4788024" y="3612459"/>
            <a:ext cx="2232247" cy="308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5194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16E25F1-6D4D-410D-B209-3A5624165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332656"/>
            <a:ext cx="9073008" cy="5793507"/>
          </a:xfrm>
        </p:spPr>
        <p:txBody>
          <a:bodyPr/>
          <a:lstStyle/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第一，名著阅读只有纳入到语文课程的“额定”内容中，才能有比较稳定的地位，才能有“语文课”的性质。此所谓“课程化”。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第二，名著阅读教学又不能变成“走流程”，读前发表，读后收表，甚至每周每天读什么都给规定好。此所谓“去程序化”。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第三，名著阅读教学需要的是宏观的把控、精要的指导、细致的关注和丰富的资源，这些配套读物试图提供的就是这些东西。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恰当的书目确定之后，指导就是决定的因素。</a:t>
            </a:r>
          </a:p>
        </p:txBody>
      </p:sp>
    </p:spTree>
    <p:extLst>
      <p:ext uri="{BB962C8B-B14F-4D97-AF65-F5344CB8AC3E}">
        <p14:creationId xmlns:p14="http://schemas.microsoft.com/office/powerpoint/2010/main" val="29421566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71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47813" y="549275"/>
            <a:ext cx="7310467" cy="1143000"/>
          </a:xfrm>
        </p:spPr>
        <p:txBody>
          <a:bodyPr/>
          <a:lstStyle/>
          <a:p>
            <a:pPr algn="r"/>
            <a:r>
              <a:rPr lang="zh-CN" altLang="en-US" sz="40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两个要点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1428728" y="2000240"/>
            <a:ext cx="7715272" cy="4125923"/>
          </a:xfrm>
        </p:spPr>
        <p:txBody>
          <a:bodyPr/>
          <a:lstStyle/>
          <a:p>
            <a:r>
              <a:rPr lang="en-US" altLang="zh-CN" sz="3200" b="1" dirty="0"/>
              <a:t>1.</a:t>
            </a:r>
            <a:r>
              <a:rPr lang="zh-CN" altLang="en-US" sz="3200" b="1" dirty="0"/>
              <a:t>与七年级教科书做整体比较，把握八上教科书的“不同之处”。</a:t>
            </a:r>
            <a:endParaRPr lang="en-US" altLang="zh-CN" sz="3200" b="1" dirty="0"/>
          </a:p>
          <a:p>
            <a:r>
              <a:rPr lang="en-US" altLang="zh-CN" sz="3200" b="1" dirty="0"/>
              <a:t>2.</a:t>
            </a:r>
            <a:r>
              <a:rPr lang="zh-CN" altLang="en-US" sz="3200" b="1" dirty="0"/>
              <a:t>梳理八上教科书的几组“关键词”，理解本册教材的编写意图。</a:t>
            </a:r>
            <a:endParaRPr lang="en-US" altLang="zh-CN" sz="32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6995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214282" y="1500174"/>
            <a:ext cx="8929718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不同册次教科书的区别，既体现在具体内容的不同，更体现在主题、任务、要求的变化。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主题、任务、要求的变化有迹可循，把握这些变化的规律和重点，有助于进行教学设计。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抓住教材特点，把握“不同之处”，有助于确定教学创新、教学研究的生长点和突破口。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643042" y="5714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比较之后的三个概括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2205038"/>
            <a:ext cx="7127875" cy="2447925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八年级上册教科书的</a:t>
            </a:r>
            <a:br>
              <a:rPr lang="en-US" altLang="zh-CN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几对关键词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268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0" y="1500174"/>
            <a:ext cx="9144000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其实不存在“下”什么与“上”什么，这是一套新编教材，不是过往哪个版本的修订。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有众多文本在长期的实践中被证明适合用作课文，但不等于哪一套教材能把它们搜罗殆尽。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不妨关注一些“有点眼生”的课文的价值及其指向性。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+mn-ea"/>
              </a:rPr>
              <a:t>去虚浮就朴实：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回忆我的母亲</a:t>
            </a:r>
            <a:r>
              <a:rPr lang="en-US" altLang="zh-CN" dirty="0">
                <a:latin typeface="+mn-ea"/>
              </a:rPr>
              <a:t>》</a:t>
            </a:r>
          </a:p>
          <a:p>
            <a:r>
              <a:rPr lang="zh-CN" altLang="en-US" dirty="0">
                <a:latin typeface="+mn-ea"/>
              </a:rPr>
              <a:t>去阴柔就阳刚：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白杨礼赞</a:t>
            </a:r>
            <a:r>
              <a:rPr lang="en-US" altLang="zh-CN" dirty="0">
                <a:latin typeface="+mn-ea"/>
              </a:rPr>
              <a:t>》《</a:t>
            </a:r>
            <a:r>
              <a:rPr lang="zh-CN" altLang="en-US" dirty="0">
                <a:latin typeface="+mn-ea"/>
              </a:rPr>
              <a:t>富贵不能淫</a:t>
            </a:r>
            <a:r>
              <a:rPr lang="en-US" altLang="zh-CN" dirty="0">
                <a:latin typeface="+mn-ea"/>
              </a:rPr>
              <a:t>》</a:t>
            </a:r>
          </a:p>
          <a:p>
            <a:r>
              <a:rPr lang="zh-CN" altLang="en-US" dirty="0">
                <a:latin typeface="+mn-ea"/>
              </a:rPr>
              <a:t>去谄媚就刚直：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周亚夫军细柳</a:t>
            </a:r>
            <a:r>
              <a:rPr lang="en-US" altLang="zh-CN" dirty="0">
                <a:latin typeface="+mn-ea"/>
              </a:rPr>
              <a:t>》</a:t>
            </a:r>
          </a:p>
          <a:p>
            <a:r>
              <a:rPr lang="zh-CN" altLang="en-US" dirty="0">
                <a:latin typeface="+mn-ea"/>
              </a:rPr>
              <a:t>认识时代</a:t>
            </a:r>
            <a:r>
              <a:rPr lang="zh-CN" altLang="en-US">
                <a:latin typeface="+mn-ea"/>
              </a:rPr>
              <a:t>变化：综合性学习“</a:t>
            </a:r>
            <a:r>
              <a:rPr lang="zh-CN" altLang="en-US" dirty="0">
                <a:latin typeface="+mn-ea"/>
              </a:rPr>
              <a:t>我们的互联网时代”</a:t>
            </a:r>
            <a:endParaRPr lang="en-US" altLang="zh-CN" dirty="0">
              <a:latin typeface="+mn-ea"/>
            </a:endParaRPr>
          </a:p>
          <a:p>
            <a:r>
              <a:rPr lang="zh-CN" altLang="en-US" dirty="0">
                <a:latin typeface="+mn-ea"/>
              </a:rPr>
              <a:t>进行生命思考：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散文二篇</a:t>
            </a:r>
            <a:r>
              <a:rPr lang="en-US" altLang="zh-CN" dirty="0">
                <a:latin typeface="+mn-ea"/>
              </a:rPr>
              <a:t>》</a:t>
            </a: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969081" y="5486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lvl="0" indent="-342900" algn="r" eaLnBrk="0" hangingPunct="0">
              <a:buSzPct val="80000"/>
              <a:buBlip>
                <a:blip r:embed="rId5"/>
              </a:buBlip>
              <a:defRPr/>
            </a:pPr>
            <a:r>
              <a:rPr lang="zh-CN" altLang="en-US" sz="4000" b="1" kern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+mj-cs"/>
              </a:rPr>
              <a:t>“不变”与“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变化</a:t>
            </a:r>
            <a:r>
              <a:rPr lang="zh-CN" altLang="en-US" sz="4000" b="1" kern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+mj-cs"/>
              </a:rPr>
              <a:t>”</a:t>
            </a:r>
            <a:endParaRPr kumimoji="0" lang="zh-CN" altLang="en-US" sz="4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291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286908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八年级学生开始要“自己走”，不满足于“跟着走”；合作、综合的学习能力有所提高。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八年级语文教学要从七年级的一般能力、一般方法，过渡到专门化的能力与针对性的方法。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教材必须顺应学生、学科的变化规律，才能更有利于培养学生的语文素养。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643042" y="5714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顺应与培养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315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8929718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自主阅读是课标的精神，也是本套教材一以贯之的理念。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八上教材在“自主”方面的要求有所提高。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/>
              <a:t>第一，自读课文的比例有所提高，每个现代文单元都安排两篇自读课文（七年级为一篇），文言诗文单元也有自读课文，活动探究单元的课文则都设计为自读课文。</a:t>
            </a:r>
            <a:endParaRPr lang="en-US" altLang="zh-CN" sz="2000" dirty="0"/>
          </a:p>
          <a:p>
            <a:r>
              <a:rPr lang="zh-CN" altLang="en-US" sz="2000" dirty="0"/>
              <a:t>第二，两篇现代文自读课文中有一篇不设旁批，只有阅读提示，更需要学生在阅读中依靠自己的力量。</a:t>
            </a:r>
            <a:endParaRPr lang="en-US" altLang="zh-CN" sz="2000" dirty="0"/>
          </a:p>
          <a:p>
            <a:r>
              <a:rPr lang="zh-CN" altLang="en-US" sz="2000" dirty="0"/>
              <a:t>第三，课后练习、阅读提示中推荐的阅读篇目数量有所增加（文言文课文也有推荐阅读篇目），类型也更丰富。</a:t>
            </a:r>
            <a:endParaRPr lang="en-US" altLang="zh-CN" sz="20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643042" y="5714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自主与活动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735"/>
            <a:ext cx="6072230" cy="3085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149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429132"/>
            <a:ext cx="620081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14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42908" y="0"/>
            <a:ext cx="9286908" cy="1285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0" y="-428652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0483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428652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428604"/>
            <a:ext cx="8572560" cy="121444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八上教材中的“活动”绝不仅限于活动探究单元。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14488"/>
            <a:ext cx="924514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0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9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214282" y="1500175"/>
            <a:ext cx="8929718" cy="321471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文体线索特别明确，文体范围有所拓展。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+mn-ea"/>
              </a:rPr>
              <a:t>新闻、回忆性散文与传记、文言写景短文、律诗、散文、说明文、各体文言文、各体古诗词。</a:t>
            </a:r>
            <a:endParaRPr lang="en-US" altLang="zh-CN" dirty="0">
              <a:latin typeface="+mn-ea"/>
            </a:endParaRPr>
          </a:p>
          <a:p>
            <a:r>
              <a:rPr lang="zh-CN" altLang="en-US" dirty="0">
                <a:latin typeface="+mn-ea"/>
              </a:rPr>
              <a:t>有不少是非文学文体。</a:t>
            </a:r>
            <a:endParaRPr lang="en-US" altLang="zh-CN" dirty="0">
              <a:latin typeface="+mn-ea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文体安排细致集中，方便进行比较阅读。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抓住不同文体写法、语言的特点来设计。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643042" y="5714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lang="zh-CN" altLang="en-US" sz="4000" b="1" kern="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  <a:cs typeface="+mj-cs"/>
              </a:rPr>
              <a:t>文体</a:t>
            </a: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与方法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4294967295"/>
          </p:nvPr>
        </p:nvGraphicFramePr>
        <p:xfrm>
          <a:off x="1385888" y="428625"/>
          <a:ext cx="7758136" cy="500064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2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4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508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第一单元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消息二则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消息（简短）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首届诺贝尔奖颁发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消息（倒金字塔结构）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“飞天”凌空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新闻特写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一着惊海天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通讯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08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第二单元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藤野先生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回忆性散文（记叙、描写）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回忆我的母亲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回忆性散文（记叙为主）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列夫</a:t>
                      </a:r>
                      <a:r>
                        <a:rPr lang="en-US" altLang="zh-CN" sz="2400" b="1" dirty="0">
                          <a:solidFill>
                            <a:sysClr val="windowText" lastClr="000000"/>
                          </a:solidFill>
                        </a:rPr>
                        <a:t>·</a:t>
                      </a:r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托尔斯泰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传记（肖像描写）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美丽的颜色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传记（比较标准）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3"/>
          <p:cNvGraphicFramePr>
            <a:graphicFrameLocks/>
          </p:cNvGraphicFramePr>
          <p:nvPr/>
        </p:nvGraphicFramePr>
        <p:xfrm>
          <a:off x="1142976" y="500042"/>
          <a:ext cx="7758136" cy="562572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2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4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5080">
                <a:tc rowSpan="5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第三单元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三峡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南北朝写景文（骈文特色）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答谢中书书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南北朝写景文（骈文特色）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记承天寺夜游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宋代写景文（散文小品）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与朱元思书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南北朝写景文（骈文特色）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唐诗五首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唐代律诗（初唐到中唐）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08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第四单元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背影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写人记事散文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白杨礼赞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托物言志散文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散文二篇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议论性散文（哲理散文）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昆明的雨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写景抒情散文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0" y="1285860"/>
          <a:ext cx="9144032" cy="5212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859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58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/>
                        <a:t>第一单元</a:t>
                      </a:r>
                      <a:endParaRPr lang="en-US" altLang="zh-CN" sz="2400" dirty="0"/>
                    </a:p>
                    <a:p>
                      <a:pPr algn="ctr"/>
                      <a:r>
                        <a:rPr lang="zh-CN" altLang="en-US" sz="2400" dirty="0"/>
                        <a:t>（活动探究）</a:t>
                      </a:r>
                      <a:endParaRPr lang="en-US" altLang="zh-CN" sz="24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任务一   新闻阅读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1 </a:t>
                      </a:r>
                      <a:r>
                        <a:rPr lang="zh-CN" altLang="en-US" sz="2400" dirty="0"/>
                        <a:t>消息二则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毛泽东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     </a:t>
                      </a:r>
                      <a:r>
                        <a:rPr lang="zh-CN" altLang="en-US" sz="2400" dirty="0"/>
                        <a:t>我三十万大军胜利南渡长江</a:t>
                      </a:r>
                    </a:p>
                    <a:p>
                      <a:r>
                        <a:rPr lang="zh-CN" altLang="en-US" sz="2400" dirty="0"/>
                        <a:t>    人民解放军百万大军横渡长江</a:t>
                      </a:r>
                    </a:p>
                    <a:p>
                      <a:r>
                        <a:rPr lang="en-US" altLang="zh-CN" sz="2400" dirty="0"/>
                        <a:t>2 </a:t>
                      </a:r>
                      <a:r>
                        <a:rPr lang="zh-CN" altLang="en-US" sz="2400" dirty="0"/>
                        <a:t>首届诺贝尔奖颁发 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3 “</a:t>
                      </a:r>
                      <a:r>
                        <a:rPr lang="zh-CN" altLang="en-US" sz="2400" dirty="0"/>
                        <a:t>飞天”凌空</a:t>
                      </a:r>
                    </a:p>
                    <a:p>
                      <a:r>
                        <a:rPr lang="en-US" altLang="zh-CN" sz="2400" dirty="0"/>
                        <a:t>         ——</a:t>
                      </a:r>
                      <a:r>
                        <a:rPr lang="zh-CN" altLang="en-US" sz="2400" dirty="0"/>
                        <a:t>跳水姑娘吕伟夺魁记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夏浩然、樊云芳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4 </a:t>
                      </a:r>
                      <a:r>
                        <a:rPr lang="zh-CN" altLang="en-US" sz="2400" dirty="0"/>
                        <a:t>一着惊海天</a:t>
                      </a:r>
                    </a:p>
                    <a:p>
                      <a:pPr algn="r"/>
                      <a:r>
                        <a:rPr lang="en-US" altLang="zh-CN" sz="2400" dirty="0"/>
                        <a:t>         ——</a:t>
                      </a:r>
                      <a:r>
                        <a:rPr lang="zh-CN" altLang="en-US" sz="2400" dirty="0"/>
                        <a:t>目击我国航母舰载战斗机首架次成功着舰 </a:t>
                      </a:r>
                      <a:r>
                        <a:rPr lang="en-US" altLang="zh-CN" sz="2400" dirty="0"/>
                        <a:t>/    </a:t>
                      </a:r>
                      <a:r>
                        <a:rPr lang="zh-CN" altLang="en-US" sz="2400" dirty="0"/>
                        <a:t>蔡年迟、蒲海洋  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任务二   新闻采访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任务三   新闻写作</a:t>
                      </a:r>
                      <a:endParaRPr lang="en-US" altLang="zh-CN" sz="2400" dirty="0"/>
                    </a:p>
                    <a:p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口语交际    讲述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1428728" y="142852"/>
            <a:ext cx="6643734" cy="7905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 b="1" dirty="0"/>
              <a:t>八上教科书内容</a:t>
            </a:r>
          </a:p>
        </p:txBody>
      </p:sp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2714129"/>
              </p:ext>
            </p:extLst>
          </p:nvPr>
        </p:nvGraphicFramePr>
        <p:xfrm>
          <a:off x="928663" y="428623"/>
          <a:ext cx="7758136" cy="5396400"/>
        </p:xfrm>
        <a:graphic>
          <a:graphicData uri="http://schemas.openxmlformats.org/drawingml/2006/table">
            <a:tbl>
              <a:tblPr bandRow="1">
                <a:tableStyleId>{3C2FFA5D-87B4-456A-9821-1D502468CF0F}</a:tableStyleId>
              </a:tblPr>
              <a:tblGrid>
                <a:gridCol w="4286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46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14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508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第五单元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中国石拱桥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事物说明文（比较标准）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苏州园林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事物说明文（有散文特点）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文艺性说明文（说明事物，兼说事理）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梦回繁华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文艺性说明文（语言典雅有味）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5080">
                <a:tc rowSpan="4"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第六单元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400" b="1" dirty="0">
                          <a:solidFill>
                            <a:sysClr val="windowText" lastClr="000000"/>
                          </a:solidFill>
                        </a:rPr>
                        <a:t>《</a:t>
                      </a:r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孟子</a:t>
                      </a:r>
                      <a:r>
                        <a:rPr lang="en-US" altLang="zh-CN" sz="2400" b="1" dirty="0">
                          <a:solidFill>
                            <a:sysClr val="windowText" lastClr="000000"/>
                          </a:solidFill>
                        </a:rPr>
                        <a:t>》</a:t>
                      </a:r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二章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诸子文（议论文）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愚公移山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诸子文（寓言）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周亚夫军细柳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史传文（记叙文）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25080">
                <a:tc vMerge="1">
                  <a:txBody>
                    <a:bodyPr/>
                    <a:lstStyle/>
                    <a:p>
                      <a:endParaRPr lang="zh-CN" altLang="en-US" b="1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ysClr val="windowText" lastClr="000000"/>
                          </a:solidFill>
                        </a:rPr>
                        <a:t>诗词五首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</a:rPr>
                        <a:t>古体诗、近体诗（律诗、绝句）、词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6387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214282" y="1500174"/>
            <a:ext cx="8929718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教材呈现的知识，远远突破了一般意义上的语言、语法、语文教学类知识的范围，提供了不少文学、文化领域里的重要知识。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不仅提供固定、静态的知识，还提供策略性知识、过程性知识，提供学生自己构建知识的线索与路径。（集中体现在活动探究单元中）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1643042" y="571480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知识与思维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竖排标题 4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知识容量增大</a:t>
            </a:r>
          </a:p>
        </p:txBody>
      </p:sp>
      <p:sp>
        <p:nvSpPr>
          <p:cNvPr id="6" name="竖排文字占位符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6143636" cy="68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2531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214282" y="857232"/>
            <a:ext cx="8929718" cy="178595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呈现较多知识，固然有积累的意思，但更多是为了给学生提供抓手和线索，帮助学生思考问题，把学生的思维引向深入。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9" name="内容占位符 3"/>
          <p:cNvGraphicFramePr>
            <a:graphicFrameLocks/>
          </p:cNvGraphicFramePr>
          <p:nvPr/>
        </p:nvGraphicFramePr>
        <p:xfrm>
          <a:off x="642910" y="2571744"/>
          <a:ext cx="7929619" cy="3857650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357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013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09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15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878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一般性理解、分析</a:t>
                      </a:r>
                      <a:endParaRPr lang="zh-CN" sz="18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精准理解、深入分析</a:t>
                      </a:r>
                      <a:endParaRPr lang="en-US" altLang="zh-CN" sz="1800" kern="1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思考辨析、多角度思考</a:t>
                      </a:r>
                      <a:endParaRPr lang="zh-CN" sz="18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800" kern="100" dirty="0">
                          <a:effectLst/>
                        </a:rPr>
                        <a:t>课后题总量</a:t>
                      </a:r>
                      <a:endParaRPr lang="zh-CN" sz="1800" b="1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/>
                        <a:ea typeface="宋体" panose="02010600030101010101" pitchFamily="2" charset="-122"/>
                      </a:endParaRPr>
                    </a:p>
                  </a:txBody>
                  <a:tcPr marL="68578" marR="68578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6288">
                <a:tc>
                  <a:txBody>
                    <a:bodyPr/>
                    <a:lstStyle/>
                    <a:p>
                      <a:r>
                        <a:rPr lang="zh-CN" altLang="en-US" dirty="0"/>
                        <a:t>七上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35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13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92</a:t>
                      </a:r>
                      <a:endParaRPr lang="zh-CN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6288">
                <a:tc>
                  <a:txBody>
                    <a:bodyPr/>
                    <a:lstStyle/>
                    <a:p>
                      <a:r>
                        <a:rPr lang="zh-CN" altLang="en-US" dirty="0"/>
                        <a:t>七下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31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28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93</a:t>
                      </a:r>
                      <a:endParaRPr lang="zh-CN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6288">
                <a:tc>
                  <a:txBody>
                    <a:bodyPr/>
                    <a:lstStyle/>
                    <a:p>
                      <a:r>
                        <a:rPr lang="zh-CN" altLang="en-US" dirty="0"/>
                        <a:t>八上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25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37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/>
                        <a:t>77</a:t>
                      </a:r>
                      <a:endParaRPr lang="zh-CN" altLang="en-US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竖排标题 4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利用知识深化学生的思维</a:t>
            </a:r>
            <a:br>
              <a:rPr lang="en-US" altLang="zh-CN" dirty="0"/>
            </a:br>
            <a:r>
              <a:rPr lang="zh-CN" altLang="en-US" dirty="0"/>
              <a:t>在思维的过程中学习知识</a:t>
            </a:r>
          </a:p>
        </p:txBody>
      </p:sp>
      <p:sp>
        <p:nvSpPr>
          <p:cNvPr id="6" name="竖排文字占位符 5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3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5786478" cy="6831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箭头: 右 1">
            <a:hlinkClick r:id="rId3" action="ppaction://hlinksldjump"/>
            <a:extLst>
              <a:ext uri="{FF2B5EF4-FFF2-40B4-BE49-F238E27FC236}">
                <a16:creationId xmlns:a16="http://schemas.microsoft.com/office/drawing/2014/main" id="{0D0319CA-5C0F-4DC4-AC05-72A34C30E4D6}"/>
              </a:ext>
            </a:extLst>
          </p:cNvPr>
          <p:cNvSpPr/>
          <p:nvPr/>
        </p:nvSpPr>
        <p:spPr>
          <a:xfrm>
            <a:off x="8388424" y="5949280"/>
            <a:ext cx="360040" cy="2880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2205038"/>
            <a:ext cx="7127875" cy="2447925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八年级上册教科书的</a:t>
            </a:r>
            <a:br>
              <a:rPr lang="en-US" altLang="zh-CN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三个重要内容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852" y="2285992"/>
            <a:ext cx="7400948" cy="3840171"/>
          </a:xfrm>
        </p:spPr>
        <p:txBody>
          <a:bodyPr/>
          <a:lstStyle/>
          <a:p>
            <a:r>
              <a:rPr lang="zh-CN" altLang="en-US" sz="3600" b="1" dirty="0"/>
              <a:t>活动探究单元</a:t>
            </a:r>
            <a:endParaRPr lang="en-US" altLang="zh-CN" sz="3600" b="1" dirty="0"/>
          </a:p>
          <a:p>
            <a:r>
              <a:rPr lang="zh-CN" altLang="en-US" sz="3600" b="1" dirty="0"/>
              <a:t>口语交际专题</a:t>
            </a:r>
            <a:endParaRPr lang="en-US" altLang="zh-CN" sz="3600" b="1" dirty="0"/>
          </a:p>
          <a:p>
            <a:r>
              <a:rPr lang="zh-CN" altLang="en-US" sz="3600" b="1" dirty="0"/>
              <a:t>文言诗文单元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00166" y="2500306"/>
            <a:ext cx="7127875" cy="1143000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活动探究单元</a:t>
            </a:r>
          </a:p>
        </p:txBody>
      </p:sp>
    </p:spTree>
  </p:cSld>
  <p:clrMapOvr>
    <a:masterClrMapping/>
  </p:clrMapOvr>
  <p:transition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9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不同于传统意义上以课文为中心的单元组织方式。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以活动任务为轴心，以阅读为基础，以探究为内核。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整合阅读、写作、口语交际，以及资料搜集、活动策划、实地考察等项目，形成一个读写互动，听说融合，由课内到课外的学习系统。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何为活动探究单元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2216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竖排标题 5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任务单      总览全局</a:t>
            </a:r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86874" cy="394209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第二单元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5 </a:t>
                      </a:r>
                      <a:r>
                        <a:rPr lang="zh-CN" altLang="en-US" sz="2400" dirty="0"/>
                        <a:t>藤野先生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鲁迅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6 </a:t>
                      </a:r>
                      <a:r>
                        <a:rPr lang="zh-CN" altLang="en-US" sz="2400" dirty="0"/>
                        <a:t>回忆我的母亲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朱德 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7 </a:t>
                      </a:r>
                      <a:r>
                        <a:rPr lang="zh-CN" altLang="en-US" sz="2400" dirty="0"/>
                        <a:t>*列夫</a:t>
                      </a:r>
                      <a:r>
                        <a:rPr lang="en-US" altLang="zh-CN" sz="2400" dirty="0"/>
                        <a:t>·</a:t>
                      </a:r>
                      <a:r>
                        <a:rPr lang="zh-CN" altLang="en-US" sz="2400" dirty="0"/>
                        <a:t>托尔斯泰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茨威格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8 </a:t>
                      </a:r>
                      <a:r>
                        <a:rPr lang="zh-CN" altLang="en-US" sz="2400" dirty="0"/>
                        <a:t>美丽的颜色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艾芙</a:t>
                      </a:r>
                      <a:r>
                        <a:rPr lang="en-US" altLang="zh-CN" sz="2400" dirty="0"/>
                        <a:t>·</a:t>
                      </a:r>
                      <a:r>
                        <a:rPr lang="zh-CN" altLang="en-US" sz="2400" dirty="0"/>
                        <a:t>居里  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写作   学写传记</a:t>
                      </a:r>
                      <a:endParaRPr lang="en-US" altLang="zh-CN" sz="2400" dirty="0"/>
                    </a:p>
                    <a:p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综合性学习   人无信不立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排标题 5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活动说明     明确各任务具体内容</a:t>
            </a:r>
          </a:p>
        </p:txBody>
      </p:sp>
      <p:pic>
        <p:nvPicPr>
          <p:cNvPr id="1658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08048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排标题 5"/>
          <p:cNvSpPr>
            <a:spLocks noGrp="1"/>
          </p:cNvSpPr>
          <p:nvPr>
            <p:ph type="title" orient="vert"/>
          </p:nvPr>
        </p:nvSpPr>
        <p:spPr>
          <a:xfrm>
            <a:off x="6902450" y="285728"/>
            <a:ext cx="1784350" cy="6000791"/>
          </a:xfrm>
        </p:spPr>
        <p:txBody>
          <a:bodyPr/>
          <a:lstStyle/>
          <a:p>
            <a:pPr algn="l"/>
            <a:r>
              <a:rPr lang="zh-CN" altLang="en-US" dirty="0"/>
              <a:t>课文    提供学习的基础内容，无练习</a:t>
            </a:r>
            <a:br>
              <a:rPr lang="en-US" altLang="zh-CN" dirty="0"/>
            </a:br>
            <a:r>
              <a:rPr lang="zh-CN" altLang="en-US" dirty="0"/>
              <a:t>旁批    提供基础知识、提示理解难点</a:t>
            </a:r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8" cy="6747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排标题 5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补白   提供与文体相关的基础知识</a:t>
            </a:r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43570" cy="666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竖排标题 5"/>
          <p:cNvSpPr>
            <a:spLocks noGrp="1"/>
          </p:cNvSpPr>
          <p:nvPr>
            <p:ph type="title" orient="vert"/>
          </p:nvPr>
        </p:nvSpPr>
        <p:spPr>
          <a:xfrm>
            <a:off x="6902450" y="285728"/>
            <a:ext cx="1784350" cy="5840435"/>
          </a:xfrm>
        </p:spPr>
        <p:txBody>
          <a:bodyPr/>
          <a:lstStyle/>
          <a:p>
            <a:pPr algn="l"/>
            <a:r>
              <a:rPr lang="zh-CN" altLang="en-US" dirty="0"/>
              <a:t>技巧点拨    为学生的读与写提供双  </a:t>
            </a:r>
            <a:br>
              <a:rPr lang="en-US" altLang="zh-CN" dirty="0"/>
            </a:br>
            <a:r>
              <a:rPr lang="en-US" altLang="zh-CN" dirty="0"/>
              <a:t>                   </a:t>
            </a:r>
            <a:r>
              <a:rPr lang="zh-CN" altLang="en-US" dirty="0"/>
              <a:t>重支撑，特别是指导写作</a:t>
            </a:r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43570" cy="666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03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71612"/>
            <a:ext cx="9429816" cy="4554551"/>
          </a:xfrm>
        </p:spPr>
        <p:txBody>
          <a:bodyPr/>
          <a:lstStyle/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阅读是基础。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活动是特征。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整合是方向。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实践是精神。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自主是本质。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2016125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五句话概括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为何要设置活动探究单元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500066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语文这个学科应当活动探究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000" dirty="0">
                <a:latin typeface="+mn-ea"/>
              </a:rPr>
              <a:t>《</a:t>
            </a:r>
            <a:r>
              <a:rPr lang="zh-CN" altLang="en-US" sz="2000" dirty="0">
                <a:latin typeface="+mn-ea"/>
              </a:rPr>
              <a:t>义务教育语文课程标准（</a:t>
            </a:r>
            <a:r>
              <a:rPr lang="en-US" sz="2000" dirty="0">
                <a:latin typeface="+mn-ea"/>
              </a:rPr>
              <a:t>2011</a:t>
            </a:r>
            <a:r>
              <a:rPr lang="zh-CN" altLang="en-US" sz="2000" dirty="0">
                <a:latin typeface="+mn-ea"/>
              </a:rPr>
              <a:t>版）</a:t>
            </a:r>
            <a:r>
              <a:rPr lang="en-US" altLang="zh-CN" sz="2000" dirty="0">
                <a:latin typeface="+mn-ea"/>
              </a:rPr>
              <a:t>》:</a:t>
            </a:r>
            <a:r>
              <a:rPr lang="zh-CN" altLang="en-US" sz="2000" dirty="0">
                <a:latin typeface="+mn-ea"/>
              </a:rPr>
              <a:t>“语文课程是一门学习语言文字运用的综合性、实践性课程。”</a:t>
            </a:r>
            <a:endParaRPr lang="en-US" altLang="zh-CN" sz="2000" dirty="0">
              <a:latin typeface="+mn-ea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语文教学改革需要活动探究。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>
                <a:latin typeface="+mn-ea"/>
              </a:rPr>
              <a:t>缓解教师在理智上认同“让学生在语文实践中学习语文”的理念，在实践中却缺少相应教学内容和较大教学空间的矛盾。</a:t>
            </a:r>
            <a:endParaRPr lang="en-US" altLang="zh-CN" sz="2000" dirty="0">
              <a:latin typeface="+mn-ea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学习内容本身适合活动探究。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>
                <a:latin typeface="+mn-ea"/>
              </a:rPr>
              <a:t>忽视学习内容的“活动性”，仍然采用传统教学方式，主要对相关文本做静态的理解、赏析，这样就很难把这些内容真正教到位。</a:t>
            </a:r>
            <a:endParaRPr lang="en-US" altLang="zh-CN" sz="2000" dirty="0">
              <a:latin typeface="+mn-ea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一线教学一直在做活动探究。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000" dirty="0">
                <a:latin typeface="+mn-ea"/>
              </a:rPr>
              <a:t>单元活动过程的安排和具体活动内容的设计，汲取了许多一线教师的教学经验，凝聚了他们的教学智慧。</a:t>
            </a:r>
            <a:endParaRPr lang="en-US" altLang="zh-CN" sz="2000" dirty="0">
              <a:latin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活动探究单元与语文综合性学习有何不同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500066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语文综合性学习的活动比较复杂；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活动探究单元的活动相对较单纯。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语文综合性学习强调跨学科壁垒；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活动探究单元主要是学科内活动。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从某种意义上讲，活动探究单元中的“活动”与“探究”是传统语文教学中课堂活动和探究式教学的延伸与发展。它们与“讲授”与“习得”是互为补充而非互相抵触的关系。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60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535782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学生的学：</a:t>
            </a:r>
            <a:r>
              <a:rPr lang="zh-CN" altLang="en-US" sz="3200" dirty="0">
                <a:solidFill>
                  <a:srgbClr val="FF0000"/>
                </a:solidFill>
              </a:rPr>
              <a:t>阅读学习</a:t>
            </a:r>
            <a:r>
              <a:rPr lang="en-US" altLang="zh-CN" sz="3200" dirty="0">
                <a:solidFill>
                  <a:srgbClr val="FF0000"/>
                </a:solidFill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</a:rPr>
              <a:t>实践活动</a:t>
            </a:r>
            <a:r>
              <a:rPr lang="en-US" altLang="zh-CN" sz="3200" dirty="0">
                <a:solidFill>
                  <a:srgbClr val="FF0000"/>
                </a:solidFill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</a:rPr>
              <a:t>写作表达</a:t>
            </a:r>
            <a:endParaRPr lang="en-US" altLang="zh-CN" sz="3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多自主获取并构建知识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多自主阅读并借鉴课文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多自主分工合作去活动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多自主评价改进和提高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教师的教：</a:t>
            </a:r>
            <a:r>
              <a:rPr lang="zh-CN" altLang="en-US" sz="3200" dirty="0">
                <a:solidFill>
                  <a:srgbClr val="FF0000"/>
                </a:solidFill>
              </a:rPr>
              <a:t>活动规划</a:t>
            </a:r>
            <a:r>
              <a:rPr lang="en-US" altLang="zh-CN" sz="3200" dirty="0">
                <a:solidFill>
                  <a:srgbClr val="FF0000"/>
                </a:solidFill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</a:rPr>
              <a:t>集中指导</a:t>
            </a:r>
            <a:r>
              <a:rPr lang="en-US" altLang="zh-CN" sz="3200" dirty="0">
                <a:solidFill>
                  <a:srgbClr val="FF0000"/>
                </a:solidFill>
              </a:rPr>
              <a:t>—</a:t>
            </a:r>
            <a:r>
              <a:rPr lang="zh-CN" altLang="en-US" sz="3200" dirty="0">
                <a:solidFill>
                  <a:srgbClr val="FF0000"/>
                </a:solidFill>
              </a:rPr>
              <a:t>过程跟踪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少灌输基础知识和结论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少不顾文体地解读课文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少过度关注学习的成果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>
                <a:latin typeface="楷体" pitchFamily="49" charset="-122"/>
                <a:ea typeface="楷体" pitchFamily="49" charset="-122"/>
              </a:rPr>
              <a:t>少进行甄别分层式评价</a:t>
            </a:r>
            <a:endParaRPr lang="en-US" altLang="zh-CN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基本的教学流程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创新点与教学难点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428596" y="2214554"/>
            <a:ext cx="8858312" cy="335758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如何应对单元内容“教学化”“过程化”。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/>
              <a:t>教材：不仅提供教学内容，还将一般情况下隐藏在教学内容背后的学习方法、活动流程、任务构思、具体要求等显性化。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教师：深入研究学习内容，充实、更新自己的学科知识与教学知识。特别是要加强对学习过程的预判、预设能力，不断生成教学智慧。</a:t>
            </a: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1000068" y="1142984"/>
            <a:ext cx="8286840" cy="335758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如何应对单元的“环节化”“板块化”？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/>
              <a:t>教材：单元有基本一致的“三段式”内容板块，这样的单元组织形式既是学生自主学习所需要的框架，也是一种示范性的引导。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教师：</a:t>
            </a:r>
            <a:r>
              <a:rPr lang="zh-CN" altLang="en-US">
                <a:solidFill>
                  <a:srgbClr val="FF0000"/>
                </a:solidFill>
              </a:rPr>
              <a:t>要特别注意每个</a:t>
            </a:r>
            <a:r>
              <a:rPr lang="zh-CN" altLang="en-US" dirty="0">
                <a:solidFill>
                  <a:srgbClr val="FF0000"/>
                </a:solidFill>
              </a:rPr>
              <a:t>环节教学的教学特点，更要关注环节之间的转折与衔接，特别是相对静态的阅读环节与相对动态的环节之间的衔接，不要把单元教“散”了。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9528056"/>
              </p:ext>
            </p:extLst>
          </p:nvPr>
        </p:nvGraphicFramePr>
        <p:xfrm>
          <a:off x="214282" y="428604"/>
          <a:ext cx="8786874" cy="52120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第三单元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  9 </a:t>
                      </a:r>
                      <a:r>
                        <a:rPr lang="zh-CN" altLang="en-US" sz="2400" dirty="0"/>
                        <a:t>三峡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郦道元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10 </a:t>
                      </a:r>
                      <a:r>
                        <a:rPr lang="zh-CN" altLang="en-US" sz="2400" dirty="0"/>
                        <a:t>短文二篇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答谢中书书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陶弘景</a:t>
                      </a:r>
                      <a:endParaRPr lang="en-US" altLang="zh-CN" sz="2400" dirty="0"/>
                    </a:p>
                    <a:p>
                      <a:r>
                        <a:rPr lang="en-US" altLang="zh-CN" sz="2400" baseline="0" dirty="0"/>
                        <a:t>         </a:t>
                      </a:r>
                      <a:r>
                        <a:rPr lang="zh-CN" altLang="en-US" sz="2400" baseline="0" dirty="0"/>
                        <a:t>记承天寺夜游</a:t>
                      </a:r>
                      <a:r>
                        <a:rPr lang="en-US" altLang="zh-CN" sz="2400" baseline="0" dirty="0"/>
                        <a:t>/</a:t>
                      </a:r>
                      <a:r>
                        <a:rPr lang="zh-CN" altLang="en-US" sz="2400" baseline="0" dirty="0"/>
                        <a:t>苏轼</a:t>
                      </a:r>
                      <a:r>
                        <a:rPr lang="zh-CN" altLang="en-US" sz="2400" dirty="0"/>
                        <a:t>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11 </a:t>
                      </a:r>
                      <a:r>
                        <a:rPr lang="zh-CN" altLang="en-US" sz="2400" dirty="0"/>
                        <a:t>*与朱元思书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吴均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12 </a:t>
                      </a:r>
                      <a:r>
                        <a:rPr lang="zh-CN" altLang="en-US" sz="2400" dirty="0"/>
                        <a:t>唐诗五首</a:t>
                      </a:r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野望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王绩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黄鹤楼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崔颢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使至塞上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王维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渡荆门送别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李白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</a:t>
                      </a:r>
                      <a:r>
                        <a:rPr lang="zh-CN" altLang="en-US" sz="2400" dirty="0"/>
                        <a:t>钱塘湖春行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白居易 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写作  学习描写景物</a:t>
                      </a:r>
                      <a:endParaRPr lang="en-US" altLang="zh-CN" sz="2400" dirty="0"/>
                    </a:p>
                    <a:p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名著导读</a:t>
                      </a:r>
                      <a:r>
                        <a:rPr lang="zh-CN" altLang="en-US" sz="2400" baseline="0" dirty="0"/>
                        <a:t>   </a:t>
                      </a:r>
                      <a:r>
                        <a:rPr lang="en-US" altLang="zh-CN" sz="2400" baseline="0" dirty="0"/>
                        <a:t>《</a:t>
                      </a:r>
                      <a:r>
                        <a:rPr lang="zh-CN" altLang="en-US" sz="2400" baseline="0" dirty="0"/>
                        <a:t>红星照耀中国</a:t>
                      </a:r>
                      <a:r>
                        <a:rPr lang="en-US" altLang="zh-CN" sz="2400" baseline="0" dirty="0"/>
                        <a:t>》</a:t>
                      </a:r>
                      <a:r>
                        <a:rPr lang="zh-CN" altLang="en-US" sz="2400" baseline="0" dirty="0"/>
                        <a:t>：纪实作品的阅读</a:t>
                      </a:r>
                      <a:r>
                        <a:rPr lang="zh-CN" altLang="en-US" sz="2400" dirty="0"/>
                        <a:t> </a:t>
                      </a:r>
                    </a:p>
                  </a:txBody>
                  <a:tcPr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1000068" y="1142984"/>
            <a:ext cx="8143932" cy="335758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没有一点练习和提示，如何教阅读？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/>
              <a:t>教材：第一，课文阅读难度一般，学生利用旁批的提示即可基本理解文意；第二，不设练习和提示。体现了矫正“篇篇精析，课课细讲”的教学偏误的意图。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教师：根据教材，校正阅读教学的方向和重点，放手让学生自己去读。补充鲜活的、本地化的阅读资源，多读多见，开阔学生视野，增强时代气息。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1000068" y="1142984"/>
            <a:ext cx="8143932" cy="4071966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如何安排并帮助学生进行小组活动？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/>
              <a:t>教材：活动探究单元以学生自主学习为主，教师不再直接掌控、主导单元学习的过程。但是，这并不意味着教师放任自流，由学生自己去学。 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师：应当坚持“组内异质、组间同质”的分组原则，在小组内部，应当做到“分工固定、人员自主”。在学生学习的一些重要环节（如小组活动的整体规划）和仅靠学生难以突破的难点，教师仍然要积极指导，保证学生能顺利开展自主学习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857224" y="1357298"/>
            <a:ext cx="8286776" cy="4000528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怎样将活动探究的主题贯彻于教学全程？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dirty="0"/>
              <a:t>教材：活动探究与传统的讲授不矛盾，但活动探究是核心和主线，也是学生学习方式转变的方向。</a:t>
            </a:r>
            <a:endParaRPr lang="en-US" altLang="zh-CN" dirty="0"/>
          </a:p>
          <a:p>
            <a:r>
              <a:rPr lang="zh-CN" altLang="en-US" dirty="0">
                <a:solidFill>
                  <a:srgbClr val="FF0000"/>
                </a:solidFill>
              </a:rPr>
              <a:t>教师：教师要避免把集中指导变成简单的知识讲解和答案公布，更不要把对任务的描述、对学生活动的要求以简单化的方式灌输给学生，而应以灵活的、充满探究精神的方式进行课堂教学，做学生学习方式的示范者和引导者。</a:t>
            </a:r>
            <a:endParaRPr lang="en-US" altLang="zh-CN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怎么评价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642910" y="1500174"/>
            <a:ext cx="8643998" cy="500066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评价的过程内嵌于活动过程之中，突出隐性评价。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重视基础知识、基本技能的评价，不要求全求深。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重视过程评价，可多次组织不同方式的阶段评价。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评价主体与标准多元化，评价重点不应该是甄别。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2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给几条建议</a:t>
            </a:r>
          </a:p>
        </p:txBody>
      </p:sp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642910" y="1500174"/>
            <a:ext cx="8643998" cy="3571900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放心，放手，不“放羊”。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先学，先试，先“踩点”。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兴趣，能力，求“共赢”。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价值，态度，要“兼顾”。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箭头: 右 5">
            <a:hlinkClick r:id="rId3" action="ppaction://hlinksldjump"/>
            <a:extLst>
              <a:ext uri="{FF2B5EF4-FFF2-40B4-BE49-F238E27FC236}">
                <a16:creationId xmlns:a16="http://schemas.microsoft.com/office/drawing/2014/main" id="{E294B9FB-680B-4A83-B556-1BABF05746FF}"/>
              </a:ext>
            </a:extLst>
          </p:cNvPr>
          <p:cNvSpPr/>
          <p:nvPr/>
        </p:nvSpPr>
        <p:spPr>
          <a:xfrm>
            <a:off x="8388424" y="5949280"/>
            <a:ext cx="360040" cy="288032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00166" y="2500306"/>
            <a:ext cx="7127875" cy="1143000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口语交际专题</a:t>
            </a:r>
          </a:p>
        </p:txBody>
      </p:sp>
    </p:spTree>
  </p:cSld>
  <p:clrMapOvr>
    <a:masterClrMapping/>
  </p:clrMapOvr>
  <p:transition>
    <p:fad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75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口语交际能力是现代人应该具备的重要能力。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听说读写应该均衡发展，不能偏废任一方面。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口语交际训练很有利于培养学生的思维能力。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必须把平时分散训练与集中专题训练相结合。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口语交际训练“很重要”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9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要考虑交际情境和交际对象特点。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要考虑内容的输入、转换和输出。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要考虑语体、人称、时空的转换。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要考虑语音、语速、语调的恰当。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口语交际训练“不简单”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23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老师是老师，擅长讲故事的学生也是老师。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评书艺人说书，播音员讲故事，都是资源。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纪录片、专题片，大都可作为教学的资源。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自己录制音视频搞自媒体，呈现方式丰富。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口语交际训练“有资源”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三个任务，各有侧重</a:t>
            </a:r>
          </a:p>
        </p:txBody>
      </p:sp>
      <p:pic>
        <p:nvPicPr>
          <p:cNvPr id="179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5687637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214282" y="785794"/>
          <a:ext cx="8786874" cy="394209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课外古诗词诵读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庭中有奇树 </a:t>
                      </a:r>
                      <a:r>
                        <a:rPr lang="en-US" altLang="zh-CN" sz="2400" dirty="0"/>
                        <a:t>/《</a:t>
                      </a:r>
                      <a:r>
                        <a:rPr lang="zh-CN" altLang="en-US" sz="2400" dirty="0"/>
                        <a:t>古诗十九首</a:t>
                      </a:r>
                      <a:r>
                        <a:rPr lang="en-US" altLang="zh-CN" sz="2400" dirty="0"/>
                        <a:t>》</a:t>
                      </a:r>
                    </a:p>
                    <a:p>
                      <a:r>
                        <a:rPr lang="zh-CN" altLang="en-US" sz="2400" dirty="0"/>
                        <a:t>龟虽寿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曹操</a:t>
                      </a:r>
                    </a:p>
                    <a:p>
                      <a:r>
                        <a:rPr lang="zh-CN" altLang="en-US" sz="2400" dirty="0"/>
                        <a:t>赠从弟（其二）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刘桢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梁甫行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曹植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00166" y="2500306"/>
            <a:ext cx="7127875" cy="1143000"/>
          </a:xfrm>
        </p:spPr>
        <p:txBody>
          <a:bodyPr/>
          <a:lstStyle/>
          <a:p>
            <a:r>
              <a:rPr lang="zh-CN" altLang="en-US" sz="4800" dirty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文言诗文单元</a:t>
            </a:r>
          </a:p>
        </p:txBody>
      </p:sp>
    </p:spTree>
  </p:cSld>
  <p:clrMapOvr>
    <a:masterClrMapping/>
  </p:clrMapOvr>
  <p:transition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-17463" y="28575"/>
          <a:ext cx="9144001" cy="682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47" r:id="rId3" imgW="5705867" imgH="4261113" progId="">
                  <p:embed/>
                </p:oleObj>
              </mc:Choice>
              <mc:Fallback>
                <p:oleObj r:id="rId3" imgW="5705867" imgH="4261113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7463" y="28575"/>
                        <a:ext cx="9144001" cy="682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内容占位符 4"/>
          <p:cNvSpPr>
            <a:spLocks noGrp="1" noChangeArrowheads="1"/>
          </p:cNvSpPr>
          <p:nvPr>
            <p:ph idx="1"/>
          </p:nvPr>
        </p:nvSpPr>
        <p:spPr>
          <a:xfrm>
            <a:off x="-142908" y="1500174"/>
            <a:ext cx="9429816" cy="4625989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要把文言诗文当成诗文而不是文言语料来教。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要把通过诵读加深理解、形成语感作为中心。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要突破对文言文教学中知识内容的狭窄理解。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要利用好文言与白话、古人与今人的不同点。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/>
          </a:p>
        </p:txBody>
      </p:sp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500034" y="500042"/>
            <a:ext cx="71278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80000"/>
              <a:buFontTx/>
              <a:buBlip>
                <a:blip r:embed="rId5"/>
              </a:buBlip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j-cs"/>
              </a:rPr>
              <a:t>文言诗文教学的“回归”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排标题 3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一个页面，多少知识</a:t>
            </a:r>
          </a:p>
        </p:txBody>
      </p:sp>
      <p:sp>
        <p:nvSpPr>
          <p:cNvPr id="5" name="竖排文字占位符 4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7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627130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r>
              <a:rPr lang="zh-CN" altLang="en-US" dirty="0"/>
              <a:t>一个页面，多少能力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8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580863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几句心里话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714489"/>
            <a:ext cx="7686700" cy="3071834"/>
          </a:xfrm>
        </p:spPr>
        <p:txBody>
          <a:bodyPr/>
          <a:lstStyle/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绝对尽心尽力，绝难尽善尽美。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教材要成长，绝非一锤子买卖。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要向老师学习，要向专家学习。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3200" dirty="0">
                <a:latin typeface="楷体" pitchFamily="49" charset="-122"/>
                <a:ea typeface="楷体" pitchFamily="49" charset="-122"/>
              </a:rPr>
              <a:t>教材是整个语文界的共同成果。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7"/>
          <p:cNvSpPr txBox="1">
            <a:spLocks noChangeArrowheads="1"/>
          </p:cNvSpPr>
          <p:nvPr/>
        </p:nvSpPr>
        <p:spPr bwMode="auto">
          <a:xfrm>
            <a:off x="2089150" y="2338388"/>
            <a:ext cx="540067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谢谢各位！</a:t>
            </a:r>
          </a:p>
        </p:txBody>
      </p:sp>
      <p:sp>
        <p:nvSpPr>
          <p:cNvPr id="51203" name="Rectangle 8"/>
          <p:cNvSpPr>
            <a:spLocks noChangeArrowheads="1"/>
          </p:cNvSpPr>
          <p:nvPr/>
        </p:nvSpPr>
        <p:spPr bwMode="auto">
          <a:xfrm>
            <a:off x="3563938" y="3789363"/>
            <a:ext cx="48244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z="1900" b="1" dirty="0">
                <a:solidFill>
                  <a:srgbClr val="006666"/>
                </a:solidFill>
              </a:rPr>
              <a:t>Tel: 010-58758632</a:t>
            </a:r>
          </a:p>
          <a:p>
            <a:r>
              <a:rPr lang="en-US" altLang="zh-CN" sz="1900" b="1" dirty="0">
                <a:solidFill>
                  <a:srgbClr val="006666"/>
                </a:solidFill>
              </a:rPr>
              <a:t>E-mail: youw@pep.com.cn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42844" y="571480"/>
          <a:ext cx="8786874" cy="394209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第四单元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13 </a:t>
                      </a:r>
                      <a:r>
                        <a:rPr lang="zh-CN" altLang="en-US" sz="2400" dirty="0"/>
                        <a:t>背影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朱自清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14 </a:t>
                      </a:r>
                      <a:r>
                        <a:rPr lang="zh-CN" altLang="en-US" sz="2400" dirty="0"/>
                        <a:t>白杨礼赞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茅盾 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15 </a:t>
                      </a:r>
                      <a:r>
                        <a:rPr lang="zh-CN" altLang="en-US" sz="2400" dirty="0"/>
                        <a:t>*散文二篇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永久的生命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严文井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          </a:t>
                      </a:r>
                      <a:r>
                        <a:rPr lang="zh-CN" altLang="en-US" sz="2400" dirty="0"/>
                        <a:t>我为什么而活着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罗素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16 </a:t>
                      </a:r>
                      <a:r>
                        <a:rPr lang="zh-CN" altLang="en-US" sz="2400" dirty="0"/>
                        <a:t>*昆明的雨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汪曾祺 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写作   语言要连贯</a:t>
                      </a:r>
                      <a:endParaRPr lang="en-US" altLang="zh-CN" sz="2400" dirty="0"/>
                    </a:p>
                    <a:p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综合性学习   我们的互联网时代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0313344"/>
              </p:ext>
            </p:extLst>
          </p:nvPr>
        </p:nvGraphicFramePr>
        <p:xfrm>
          <a:off x="214282" y="500042"/>
          <a:ext cx="8786874" cy="394209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65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209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42095">
                <a:tc>
                  <a:txBody>
                    <a:bodyPr/>
                    <a:lstStyle/>
                    <a:p>
                      <a:r>
                        <a:rPr lang="zh-CN" altLang="en-US" sz="2400" dirty="0"/>
                        <a:t>第五单元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/>
                        <a:t>17 </a:t>
                      </a:r>
                      <a:r>
                        <a:rPr lang="zh-CN" altLang="en-US" sz="2400" dirty="0"/>
                        <a:t>中国石拱桥 </a:t>
                      </a:r>
                      <a:r>
                        <a:rPr lang="en-US" altLang="zh-CN" sz="2400" dirty="0"/>
                        <a:t>/ </a:t>
                      </a:r>
                      <a:r>
                        <a:rPr lang="zh-CN" altLang="en-US" sz="2400" dirty="0"/>
                        <a:t>茅以昇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18 </a:t>
                      </a:r>
                      <a:r>
                        <a:rPr lang="zh-CN" altLang="en-US" sz="2400" dirty="0"/>
                        <a:t>苏州园林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叶圣陶 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19</a:t>
                      </a:r>
                      <a:r>
                        <a:rPr lang="zh-CN" altLang="en-US" sz="2400" baseline="0" dirty="0"/>
                        <a:t>  *蝉</a:t>
                      </a:r>
                      <a:r>
                        <a:rPr lang="en-US" altLang="zh-CN" sz="2400" baseline="0" dirty="0"/>
                        <a:t>/</a:t>
                      </a:r>
                      <a:r>
                        <a:rPr lang="zh-CN" altLang="en-US" sz="2400" baseline="0" dirty="0"/>
                        <a:t>法布尔</a:t>
                      </a:r>
                      <a:endParaRPr lang="en-US" altLang="zh-CN" sz="2400" dirty="0"/>
                    </a:p>
                    <a:p>
                      <a:r>
                        <a:rPr lang="en-US" altLang="zh-CN" sz="2400" dirty="0"/>
                        <a:t>20 </a:t>
                      </a:r>
                      <a:r>
                        <a:rPr lang="zh-CN" altLang="en-US" sz="2400" dirty="0"/>
                        <a:t>*梦回繁华 </a:t>
                      </a:r>
                      <a:r>
                        <a:rPr lang="en-US" altLang="zh-CN" sz="2400" dirty="0"/>
                        <a:t>/</a:t>
                      </a:r>
                      <a:r>
                        <a:rPr lang="zh-CN" altLang="en-US" sz="2400" dirty="0"/>
                        <a:t>毛宁 </a:t>
                      </a:r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写作   说明事物要抓住特征</a:t>
                      </a:r>
                      <a:endParaRPr lang="en-US" altLang="zh-CN" sz="2400" dirty="0"/>
                    </a:p>
                    <a:p>
                      <a:endParaRPr lang="en-US" altLang="zh-CN" sz="2400" dirty="0"/>
                    </a:p>
                    <a:p>
                      <a:r>
                        <a:rPr lang="zh-CN" altLang="en-US" sz="2400" dirty="0"/>
                        <a:t>口语交际</a:t>
                      </a:r>
                      <a:r>
                        <a:rPr lang="zh-CN" altLang="en-US" sz="2400" baseline="0" dirty="0"/>
                        <a:t>   复述与转述</a:t>
                      </a:r>
                      <a:endParaRPr lang="en-US" altLang="zh-CN" sz="2400" baseline="0" dirty="0"/>
                    </a:p>
                    <a:p>
                      <a:r>
                        <a:rPr lang="zh-CN" altLang="en-US" sz="2400" baseline="0" dirty="0"/>
                        <a:t>名著导读   </a:t>
                      </a:r>
                      <a:r>
                        <a:rPr lang="en-US" altLang="zh-CN" sz="2400" baseline="0" dirty="0"/>
                        <a:t>《</a:t>
                      </a:r>
                      <a:r>
                        <a:rPr lang="zh-CN" altLang="en-US" sz="2400" baseline="0" dirty="0"/>
                        <a:t>昆虫记</a:t>
                      </a:r>
                      <a:r>
                        <a:rPr lang="en-US" altLang="zh-CN" sz="2400" baseline="0" dirty="0"/>
                        <a:t>》</a:t>
                      </a:r>
                      <a:r>
                        <a:rPr lang="zh-CN" altLang="en-US" sz="2400" baseline="0" dirty="0"/>
                        <a:t>：科普作品的阅读</a:t>
                      </a:r>
                      <a:endParaRPr lang="zh-CN" altLang="en-US" sz="2400" dirty="0"/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1656</TotalTime>
  <Pages>0</Pages>
  <Words>3759</Words>
  <Characters>0</Characters>
  <Application>Microsoft Office PowerPoint</Application>
  <PresentationFormat>全屏显示(4:3)</PresentationFormat>
  <Lines>0</Lines>
  <Paragraphs>542</Paragraphs>
  <Slides>75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75</vt:i4>
      </vt:variant>
    </vt:vector>
  </HeadingPairs>
  <TitlesOfParts>
    <vt:vector size="86" baseType="lpstr">
      <vt:lpstr>仿宋</vt:lpstr>
      <vt:lpstr>黑体</vt:lpstr>
      <vt:lpstr>华文楷体</vt:lpstr>
      <vt:lpstr>华文中宋</vt:lpstr>
      <vt:lpstr>楷体</vt:lpstr>
      <vt:lpstr>楷体_GB2312</vt:lpstr>
      <vt:lpstr>宋体</vt:lpstr>
      <vt:lpstr>Arial</vt:lpstr>
      <vt:lpstr>Calibri</vt:lpstr>
      <vt:lpstr>Times New Roman</vt:lpstr>
      <vt:lpstr>默认设计模板</vt:lpstr>
      <vt:lpstr>统编初中语文教科书介绍 （八年级上册）</vt:lpstr>
      <vt:lpstr>八年级上册教科书 整体介绍</vt:lpstr>
      <vt:lpstr>两个要点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◆阅读教学内容的简单比较</vt:lpstr>
      <vt:lpstr>PowerPoint 演示文稿</vt:lpstr>
      <vt:lpstr>三个特点</vt:lpstr>
      <vt:lpstr>PowerPoint 演示文稿</vt:lpstr>
      <vt:lpstr>三点不同</vt:lpstr>
      <vt:lpstr>◆写作教学内容的简单比较</vt:lpstr>
      <vt:lpstr>PowerPoint 演示文稿</vt:lpstr>
      <vt:lpstr>简单比较</vt:lpstr>
      <vt:lpstr>◆综合性学习教学内容的简单比较</vt:lpstr>
      <vt:lpstr>PowerPoint 演示文稿</vt:lpstr>
      <vt:lpstr>PowerPoint 演示文稿</vt:lpstr>
      <vt:lpstr>简单比较</vt:lpstr>
      <vt:lpstr>◆名著导读教学内容的简单比较</vt:lpstr>
      <vt:lpstr>PowerPoint 演示文稿</vt:lpstr>
      <vt:lpstr>PowerPoint 演示文稿</vt:lpstr>
      <vt:lpstr>简单比较</vt:lpstr>
      <vt:lpstr>由温老师的话想到的</vt:lpstr>
      <vt:lpstr>PowerPoint 演示文稿</vt:lpstr>
      <vt:lpstr>PowerPoint 演示文稿</vt:lpstr>
      <vt:lpstr>八年级上册教科书的 几对关键词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知识容量增大</vt:lpstr>
      <vt:lpstr>PowerPoint 演示文稿</vt:lpstr>
      <vt:lpstr>利用知识深化学生的思维 在思维的过程中学习知识</vt:lpstr>
      <vt:lpstr>八年级上册教科书的 三个重要内容</vt:lpstr>
      <vt:lpstr>PowerPoint 演示文稿</vt:lpstr>
      <vt:lpstr>活动探究单元</vt:lpstr>
      <vt:lpstr>PowerPoint 演示文稿</vt:lpstr>
      <vt:lpstr>任务单      总览全局</vt:lpstr>
      <vt:lpstr>活动说明     明确各任务具体内容</vt:lpstr>
      <vt:lpstr>课文    提供学习的基础内容，无练习 旁批    提供基础知识、提示理解难点</vt:lpstr>
      <vt:lpstr>补白   提供与文体相关的基础知识</vt:lpstr>
      <vt:lpstr>技巧点拨    为学生的读与写提供双                      重支撑，特别是指导写作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口语交际专题</vt:lpstr>
      <vt:lpstr>PowerPoint 演示文稿</vt:lpstr>
      <vt:lpstr>PowerPoint 演示文稿</vt:lpstr>
      <vt:lpstr>PowerPoint 演示文稿</vt:lpstr>
      <vt:lpstr>三个任务，各有侧重</vt:lpstr>
      <vt:lpstr>文言诗文单元</vt:lpstr>
      <vt:lpstr>PowerPoint 演示文稿</vt:lpstr>
      <vt:lpstr>一个页面，多少知识</vt:lpstr>
      <vt:lpstr>一个页面，多少能力</vt:lpstr>
      <vt:lpstr>几句心里话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YOU WEI</cp:lastModifiedBy>
  <cp:revision>语文备课大师 www.xiexingcun.com【全免费】</cp:revision>
  <dcterms:created xsi:type="dcterms:W3CDTF">2010-05-18T08:38:56Z</dcterms:created>
  <dcterms:modified xsi:type="dcterms:W3CDTF">2018-05-08T05:08:03Z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