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8" r:id="rId3"/>
    <p:sldId id="267" r:id="rId4"/>
    <p:sldId id="273" r:id="rId5"/>
    <p:sldId id="269" r:id="rId6"/>
    <p:sldId id="259" r:id="rId7"/>
    <p:sldId id="260" r:id="rId8"/>
    <p:sldId id="268" r:id="rId9"/>
    <p:sldId id="266" r:id="rId10"/>
    <p:sldId id="270" r:id="rId11"/>
    <p:sldId id="261" r:id="rId12"/>
    <p:sldId id="263" r:id="rId13"/>
    <p:sldId id="262" r:id="rId14"/>
    <p:sldId id="271" r:id="rId15"/>
    <p:sldId id="272" r:id="rId16"/>
    <p:sldId id="276" r:id="rId17"/>
    <p:sldId id="277" r:id="rId18"/>
    <p:sldId id="275" r:id="rId19"/>
    <p:sldId id="274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99FF"/>
    <a:srgbClr val="0066FF"/>
    <a:srgbClr val="660066"/>
    <a:srgbClr val="33CCFF"/>
    <a:srgbClr val="FF990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93D84-049F-4CF7-BF99-EAF8AF07DA83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CF1B7-E788-4722-8290-50C5F9179E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根据课下注释翻译各句意思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CF1B7-E788-4722-8290-50C5F9179EB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CF1B7-E788-4722-8290-50C5F9179EBD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重点分析首尾两句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CF1B7-E788-4722-8290-50C5F9179EBD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1A1F56BA-CDE1-4C7F-B433-EC4C6F02A13D}" type="datetimeFigureOut">
              <a:rPr lang="zh-CN" altLang="en-US" smtClean="0"/>
              <a:pPr/>
              <a:t>2014-11-24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DE666A1D-35D3-48AC-B77C-32591CB0C09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lcsy.cn/photoshow.asp?pid=686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3lian.com/e/ViewImg/index.html?url=http://img1.3lian.com/img2011/w1/102/27/d/52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hyperlink" Target="http://pic.sogou.com/d?query=%BD%AD%C4%CF%CD%BC%C6%AC&amp;mood=0&amp;st=255&amp;picformat=0&amp;mode=255&amp;di=0&amp;p=40230500&amp;dp=1&amp;did=2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file:///E:\Xunlei\Rar$DI00.281\&#24518;&#27743;&#21335;&#183;&#27743;&#21335;&#22909;.swf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 flipH="1">
            <a:off x="633465" y="857232"/>
            <a:ext cx="1107996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000" dirty="0">
                <a:solidFill>
                  <a:srgbClr val="7030A0"/>
                </a:solidFill>
                <a:ea typeface="华文行楷" pitchFamily="2" charset="-122"/>
              </a:rPr>
              <a:t>菩萨蛮</a:t>
            </a:r>
            <a:r>
              <a:rPr lang="zh-CN" altLang="en-US" sz="4800" dirty="0">
                <a:solidFill>
                  <a:srgbClr val="7030A0"/>
                </a:solidFill>
                <a:ea typeface="华文行楷" pitchFamily="2" charset="-122"/>
              </a:rPr>
              <a:t>（其二）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850887" y="3214686"/>
            <a:ext cx="800219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 dirty="0">
                <a:solidFill>
                  <a:srgbClr val="7030A0"/>
                </a:solidFill>
                <a:ea typeface="华文行楷" pitchFamily="2" charset="-122"/>
              </a:rPr>
              <a:t>韦庄</a:t>
            </a:r>
          </a:p>
        </p:txBody>
      </p:sp>
      <p:pic>
        <p:nvPicPr>
          <p:cNvPr id="8" name="图片 7" descr="5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1500174"/>
            <a:ext cx="5135186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中心主旨</a:t>
            </a:r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这首词，表面劝留，歌颂江南美景，实际是</a:t>
            </a:r>
            <a:r>
              <a:rPr lang="zh-CN" altLang="en-US" dirty="0" smtClean="0">
                <a:solidFill>
                  <a:srgbClr val="0070C0"/>
                </a:solidFill>
              </a:rPr>
              <a:t>含蓄地表达思念之情，反衬出游子有故乡不能规范的苦衷。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r>
              <a:rPr lang="zh-CN" altLang="en-US" dirty="0" smtClean="0"/>
              <a:t>上片就春景落笔，情味悠然，令人不饮自醉。</a:t>
            </a:r>
            <a:endParaRPr lang="en-US" altLang="zh-CN" dirty="0" smtClean="0"/>
          </a:p>
          <a:p>
            <a:r>
              <a:rPr lang="zh-CN" altLang="en-US" dirty="0" smtClean="0"/>
              <a:t>下片写由于景、人俱佳，让人留恋，发出“未老莫还乡，还乡须断肠”的感慨。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0" y="1643050"/>
            <a:ext cx="9144000" cy="1108075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SzPct val="50000"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新宋体" pitchFamily="49" charset="-122"/>
                <a:cs typeface="+mn-cs"/>
              </a:rPr>
              <a:t>      2</a:t>
            </a: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新宋体" pitchFamily="49" charset="-122"/>
                <a:cs typeface="+mn-cs"/>
              </a:rPr>
              <a:t>、</a:t>
            </a:r>
            <a:r>
              <a:rPr kumimoji="0" lang="en-US" altLang="zh-CN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“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人人尽说江南好”中“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人人尽说</a:t>
            </a:r>
            <a:r>
              <a:rPr kumimoji="0" lang="zh-CN" alt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”隐藏意思是什么？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5720" y="2857496"/>
            <a:ext cx="88582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70C0"/>
                </a:solidFill>
              </a:rPr>
              <a:t>自己未曾认为江南好，只是大家都说江南好</a:t>
            </a:r>
            <a:r>
              <a:rPr lang="zh-CN" altLang="en-US" sz="3200" dirty="0" smtClean="0">
                <a:solidFill>
                  <a:srgbClr val="0070C0"/>
                </a:solidFill>
              </a:rPr>
              <a:t>而已</a:t>
            </a:r>
            <a:r>
              <a:rPr lang="zh-CN" altLang="en-US" sz="3200" dirty="0">
                <a:solidFill>
                  <a:srgbClr val="0070C0"/>
                </a:solidFill>
              </a:rPr>
              <a:t>。</a:t>
            </a:r>
            <a:r>
              <a:rPr lang="zh-CN" altLang="en-US" sz="3200" b="1" dirty="0" smtClean="0">
                <a:solidFill>
                  <a:srgbClr val="0000FF"/>
                </a:solidFill>
                <a:ea typeface="楷体_GB2312" pitchFamily="49" charset="-122"/>
              </a:rPr>
              <a:t>怀念故乡欲归不得的感情</a:t>
            </a:r>
            <a:r>
              <a:rPr lang="zh-CN" altLang="en-US" sz="3200" b="1" dirty="0" smtClean="0">
                <a:ea typeface="楷体_GB2312" pitchFamily="49" charset="-122"/>
              </a:rPr>
              <a:t>都委婉地蕴藏在这表面看来非常直率的话中。</a:t>
            </a:r>
          </a:p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0070C0"/>
                </a:solidFill>
              </a:rPr>
              <a:t> 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0825" y="260350"/>
            <a:ext cx="2305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词句赏析</a:t>
            </a:r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词句赏析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68632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</a:t>
            </a:r>
            <a:r>
              <a:rPr lang="en-US" altLang="zh-CN" dirty="0" smtClean="0"/>
              <a:t>3</a:t>
            </a:r>
            <a:r>
              <a:rPr lang="zh-CN" altLang="en-US" dirty="0" smtClean="0"/>
              <a:t>、韦庄为什么说“游人只合江南老”？诗词从哪三方面写出“</a:t>
            </a:r>
            <a:r>
              <a:rPr lang="zh-CN" altLang="en-US" dirty="0" smtClean="0">
                <a:solidFill>
                  <a:srgbClr val="FF0000"/>
                </a:solidFill>
              </a:rPr>
              <a:t>江南好</a:t>
            </a:r>
            <a:r>
              <a:rPr lang="zh-CN" altLang="en-US" dirty="0" smtClean="0"/>
              <a:t>” ？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0000FF"/>
                </a:solidFill>
              </a:rPr>
              <a:t>①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0000FF"/>
                </a:solidFill>
              </a:rPr>
              <a:t>“</a:t>
            </a:r>
            <a:r>
              <a:rPr lang="zh-CN" altLang="en-US" dirty="0" smtClean="0">
                <a:solidFill>
                  <a:srgbClr val="0000FF"/>
                </a:solidFill>
              </a:rPr>
              <a:t>春水碧于天”，描绘了江南水乡的</a:t>
            </a:r>
            <a:r>
              <a:rPr lang="zh-CN" altLang="en-US" dirty="0" smtClean="0">
                <a:solidFill>
                  <a:srgbClr val="FF0000"/>
                </a:solidFill>
              </a:rPr>
              <a:t>风景美。</a:t>
            </a:r>
          </a:p>
          <a:p>
            <a:r>
              <a:rPr lang="en-US" altLang="zh-CN" dirty="0" smtClean="0">
                <a:solidFill>
                  <a:srgbClr val="0000FF"/>
                </a:solidFill>
              </a:rPr>
              <a:t> ②“</a:t>
            </a:r>
            <a:r>
              <a:rPr lang="zh-CN" altLang="en-US" dirty="0" smtClean="0">
                <a:solidFill>
                  <a:srgbClr val="0000FF"/>
                </a:solidFill>
              </a:rPr>
              <a:t>画船听雨眠”描绘了江南水乡人们的</a:t>
            </a:r>
            <a:r>
              <a:rPr lang="zh-CN" altLang="en-US" dirty="0" smtClean="0">
                <a:solidFill>
                  <a:srgbClr val="FF0000"/>
                </a:solidFill>
              </a:rPr>
              <a:t>生活美。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0000FF"/>
                </a:solidFill>
              </a:rPr>
              <a:t>③“</a:t>
            </a:r>
            <a:r>
              <a:rPr lang="zh-CN" altLang="en-US" dirty="0" smtClean="0">
                <a:solidFill>
                  <a:srgbClr val="0000FF"/>
                </a:solidFill>
              </a:rPr>
              <a:t>垆边人似月，皓腕凝霜雪”写出了江南的</a:t>
            </a:r>
            <a:r>
              <a:rPr lang="zh-CN" altLang="en-US" dirty="0" smtClean="0">
                <a:solidFill>
                  <a:srgbClr val="FF0000"/>
                </a:solidFill>
              </a:rPr>
              <a:t>人物美。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686320"/>
          </a:xfrm>
        </p:spPr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、按常理，做客异乡的游子总以不得回故乡而愁绪满怀，但这首词却偏偏反过来说：“还乡须断肠”，这是为什么？这和诗人所要表达的的主旨有什么关系？</a:t>
            </a:r>
            <a:endParaRPr lang="zh-CN" altLang="en-US" dirty="0"/>
          </a:p>
        </p:txBody>
      </p:sp>
      <p:pic>
        <p:nvPicPr>
          <p:cNvPr id="8" name="Picture 5" descr="20064118368954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 r="1514" b="22034"/>
          <a:stretch>
            <a:fillRect/>
          </a:stretch>
        </p:blipFill>
        <p:spPr bwMode="auto">
          <a:xfrm>
            <a:off x="2143108" y="3357562"/>
            <a:ext cx="4643470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0033CC"/>
                </a:solidFill>
              </a:rPr>
              <a:t>作客他乡总有相思之情，但本词却反过来说“还乡须断肠”，</a:t>
            </a:r>
            <a:r>
              <a:rPr lang="zh-CN" altLang="en-US" dirty="0" smtClean="0">
                <a:solidFill>
                  <a:srgbClr val="FF0000"/>
                </a:solidFill>
              </a:rPr>
              <a:t>富有诗意</a:t>
            </a:r>
            <a:r>
              <a:rPr lang="zh-CN" altLang="en-US" dirty="0" smtClean="0">
                <a:solidFill>
                  <a:srgbClr val="0033CC"/>
                </a:solidFill>
              </a:rPr>
              <a:t>，因为江南的风景太美了，江南让人留恋。年老因为游性淡漠，倒也罢了。</a:t>
            </a:r>
            <a:r>
              <a:rPr lang="zh-CN" altLang="en-US" dirty="0" smtClean="0">
                <a:solidFill>
                  <a:srgbClr val="FF0000"/>
                </a:solidFill>
              </a:rPr>
              <a:t>其新意在于，把“江南好”的主题强调到无以复加的程度。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1.png"/>
          <p:cNvPicPr>
            <a:picLocks noChangeAspect="1"/>
          </p:cNvPicPr>
          <p:nvPr/>
        </p:nvPicPr>
        <p:blipFill>
          <a:blip r:embed="rId2"/>
          <a:srcRect b="6918"/>
          <a:stretch>
            <a:fillRect/>
          </a:stretch>
        </p:blipFill>
        <p:spPr>
          <a:xfrm>
            <a:off x="0" y="0"/>
            <a:ext cx="9144000" cy="67151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艺术手法分析</a:t>
            </a:r>
            <a:endParaRPr lang="zh-CN" altLang="en-US" sz="40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14282" y="1285860"/>
            <a:ext cx="4038600" cy="5214974"/>
          </a:xfrm>
        </p:spPr>
        <p:txBody>
          <a:bodyPr>
            <a:normAutofit fontScale="92500"/>
          </a:bodyPr>
          <a:lstStyle/>
          <a:p>
            <a:r>
              <a:rPr lang="en-US" altLang="zh-CN" sz="3500" dirty="0" smtClean="0">
                <a:solidFill>
                  <a:schemeClr val="tx2"/>
                </a:solidFill>
                <a:latin typeface="+mn-ea"/>
              </a:rPr>
              <a:t>1.</a:t>
            </a:r>
            <a:r>
              <a:rPr lang="zh-CN" altLang="en-US" sz="3500" b="1" dirty="0" smtClean="0">
                <a:solidFill>
                  <a:schemeClr val="tx2"/>
                </a:solidFill>
                <a:latin typeface="+mn-ea"/>
              </a:rPr>
              <a:t>白描</a:t>
            </a:r>
            <a:r>
              <a:rPr lang="zh-CN" altLang="en-US" sz="3500" dirty="0" smtClean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3500" dirty="0" smtClean="0">
                <a:solidFill>
                  <a:srgbClr val="0000FF"/>
                </a:solidFill>
                <a:latin typeface="+mn-ea"/>
              </a:rPr>
              <a:t>写景清新秀丽。</a:t>
            </a:r>
          </a:p>
          <a:p>
            <a:r>
              <a:rPr lang="en-US" altLang="zh-CN" sz="3500" dirty="0" smtClean="0">
                <a:solidFill>
                  <a:schemeClr val="tx2"/>
                </a:solidFill>
                <a:latin typeface="+mn-ea"/>
              </a:rPr>
              <a:t>2.</a:t>
            </a:r>
            <a:r>
              <a:rPr lang="zh-CN" altLang="en-US" sz="3500" b="1" dirty="0" smtClean="0">
                <a:solidFill>
                  <a:schemeClr val="tx2"/>
                </a:solidFill>
                <a:latin typeface="+mn-ea"/>
              </a:rPr>
              <a:t>细描</a:t>
            </a:r>
            <a:r>
              <a:rPr lang="zh-CN" altLang="en-US" sz="3500" dirty="0" smtClean="0">
                <a:solidFill>
                  <a:schemeClr val="tx2"/>
                </a:solidFill>
                <a:latin typeface="+mn-ea"/>
              </a:rPr>
              <a:t> ：</a:t>
            </a:r>
            <a:r>
              <a:rPr lang="zh-CN" altLang="en-US" sz="3500" dirty="0" smtClean="0">
                <a:solidFill>
                  <a:srgbClr val="0000FF"/>
                </a:solidFill>
                <a:latin typeface="+mn-ea"/>
              </a:rPr>
              <a:t>逼真地、细致如微地精雕细刻，如酒家女的皓腕，诗人给读者来了一个特写镜头。 </a:t>
            </a:r>
          </a:p>
          <a:p>
            <a:r>
              <a:rPr lang="en-US" altLang="zh-CN" sz="3500" dirty="0" smtClean="0">
                <a:solidFill>
                  <a:schemeClr val="tx2"/>
                </a:solidFill>
                <a:latin typeface="+mn-ea"/>
              </a:rPr>
              <a:t>3.</a:t>
            </a:r>
            <a:r>
              <a:rPr lang="zh-CN" altLang="en-US" sz="3500" b="1" dirty="0" smtClean="0">
                <a:solidFill>
                  <a:schemeClr val="tx2"/>
                </a:solidFill>
                <a:latin typeface="+mn-ea"/>
              </a:rPr>
              <a:t>抒情</a:t>
            </a:r>
            <a:r>
              <a:rPr lang="zh-CN" altLang="en-US" sz="3500" dirty="0" smtClean="0">
                <a:solidFill>
                  <a:schemeClr val="tx2"/>
                </a:solidFill>
                <a:latin typeface="+mn-ea"/>
              </a:rPr>
              <a:t>：</a:t>
            </a:r>
            <a:r>
              <a:rPr lang="zh-CN" altLang="en-US" sz="3500" dirty="0" smtClean="0">
                <a:solidFill>
                  <a:srgbClr val="0000FF"/>
                </a:solidFill>
                <a:latin typeface="+mn-ea"/>
              </a:rPr>
              <a:t>直抒胸臆又婉转含蓄。（似直而迂，似达而郁）</a:t>
            </a:r>
          </a:p>
          <a:p>
            <a:endParaRPr lang="zh-CN" altLang="en-US" dirty="0" smtClean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素材积累</a:t>
            </a:r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50006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dirty="0" smtClean="0"/>
              <a:t>                     </a:t>
            </a:r>
            <a:r>
              <a:rPr lang="zh-CN" altLang="en-US" dirty="0" smtClean="0"/>
              <a:t>忆江南        </a:t>
            </a:r>
            <a:r>
              <a:rPr lang="zh-CN" altLang="en-US" dirty="0" smtClean="0">
                <a:solidFill>
                  <a:srgbClr val="0000FF"/>
                </a:solidFill>
              </a:rPr>
              <a:t>唐</a:t>
            </a:r>
            <a:r>
              <a:rPr lang="en-US" altLang="zh-CN" dirty="0" smtClean="0">
                <a:solidFill>
                  <a:srgbClr val="0000FF"/>
                </a:solidFill>
              </a:rPr>
              <a:t>·</a:t>
            </a:r>
            <a:r>
              <a:rPr lang="zh-CN" altLang="en-US" dirty="0" smtClean="0">
                <a:solidFill>
                  <a:srgbClr val="0000FF"/>
                </a:solidFill>
              </a:rPr>
              <a:t>白居易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zh-CN" altLang="en-US" dirty="0" smtClean="0">
                <a:latin typeface="方正粗圆简体" pitchFamily="65" charset="-122"/>
              </a:rPr>
              <a:t>江南好，风景旧曾谙（</a:t>
            </a:r>
            <a:r>
              <a:rPr lang="en-US" altLang="zh-CN" dirty="0" smtClean="0">
                <a:latin typeface="方正粗圆简体" pitchFamily="65" charset="-122"/>
              </a:rPr>
              <a:t>an)</a:t>
            </a:r>
            <a:r>
              <a:rPr lang="zh-CN" altLang="en-US" dirty="0" smtClean="0">
                <a:latin typeface="方正粗圆简体" pitchFamily="65" charset="-122"/>
              </a:rPr>
              <a:t>。日出江花红胜火，</a:t>
            </a:r>
          </a:p>
          <a:p>
            <a:pPr>
              <a:buNone/>
            </a:pPr>
            <a:r>
              <a:rPr lang="zh-CN" altLang="en-US" dirty="0" smtClean="0">
                <a:latin typeface="方正粗圆简体" pitchFamily="65" charset="-122"/>
              </a:rPr>
              <a:t>春来江水绿如蓝。能不忆江南。</a:t>
            </a:r>
            <a:endParaRPr lang="en-US" altLang="zh-CN" dirty="0" smtClean="0">
              <a:latin typeface="方正粗圆简体" pitchFamily="65" charset="-122"/>
            </a:endParaRPr>
          </a:p>
          <a:p>
            <a:pPr>
              <a:buNone/>
            </a:pPr>
            <a:r>
              <a:rPr lang="zh-CN" altLang="en-US" dirty="0" smtClean="0"/>
              <a:t>江南忆，最忆是杭州。山寺月中寻桂子，</a:t>
            </a:r>
          </a:p>
          <a:p>
            <a:pPr>
              <a:buNone/>
            </a:pPr>
            <a:r>
              <a:rPr lang="zh-CN" altLang="en-US" dirty="0" smtClean="0"/>
              <a:t>郡亭枕上看潮头。何日更重游？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江南忆，其次忆吴宫。吴酒一杯春竹叶，</a:t>
            </a:r>
          </a:p>
          <a:p>
            <a:pPr>
              <a:buNone/>
            </a:pPr>
            <a:r>
              <a:rPr lang="zh-CN" altLang="en-US" dirty="0" smtClean="0"/>
              <a:t>吴娃双舞醉芙蓉。早晚复相逢？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r>
              <a:rPr lang="zh-CN" altLang="en-US" dirty="0" smtClean="0">
                <a:solidFill>
                  <a:srgbClr val="0033CC"/>
                </a:solidFill>
                <a:latin typeface="方正粗圆简体" pitchFamily="65" charset="-122"/>
              </a:rPr>
              <a:t>思考：白居易的词意境上的异同。</a:t>
            </a:r>
          </a:p>
          <a:p>
            <a:endParaRPr lang="zh-CN" altLang="en-US" dirty="0" smtClean="0">
              <a:solidFill>
                <a:srgbClr val="0000FF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686320"/>
          </a:xfrm>
        </p:spPr>
        <p:txBody>
          <a:bodyPr/>
          <a:lstStyle/>
          <a:p>
            <a:r>
              <a:rPr lang="zh-CN" altLang="en-US" dirty="0" smtClean="0"/>
              <a:t>相同：</a:t>
            </a:r>
            <a:r>
              <a:rPr lang="zh-CN" altLang="en-US" dirty="0" smtClean="0">
                <a:solidFill>
                  <a:srgbClr val="0033CC"/>
                </a:solidFill>
              </a:rPr>
              <a:t>两首词都写到了江南的美景。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r>
              <a:rPr lang="zh-CN" altLang="en-US" dirty="0" smtClean="0"/>
              <a:t>不同：</a:t>
            </a:r>
            <a:r>
              <a:rPr lang="zh-CN" altLang="en-US" dirty="0" smtClean="0">
                <a:solidFill>
                  <a:srgbClr val="0033CC"/>
                </a:solidFill>
              </a:rPr>
              <a:t>白居易的作品是要表达</a:t>
            </a:r>
            <a:r>
              <a:rPr lang="zh-CN" altLang="en-US" dirty="0" smtClean="0">
                <a:solidFill>
                  <a:srgbClr val="FF0000"/>
                </a:solidFill>
              </a:rPr>
              <a:t>对江南春景的喜爱</a:t>
            </a:r>
            <a:r>
              <a:rPr lang="zh-CN" altLang="en-US" dirty="0" smtClean="0">
                <a:solidFill>
                  <a:srgbClr val="0033CC"/>
                </a:solidFill>
              </a:rPr>
              <a:t>，而韦庄的作品却是</a:t>
            </a:r>
            <a:r>
              <a:rPr lang="zh-CN" altLang="en-US" dirty="0" smtClean="0">
                <a:solidFill>
                  <a:srgbClr val="FF0000"/>
                </a:solidFill>
              </a:rPr>
              <a:t>以乐景写哀情</a:t>
            </a:r>
            <a:r>
              <a:rPr lang="zh-CN" altLang="en-US" dirty="0" smtClean="0">
                <a:solidFill>
                  <a:srgbClr val="0033CC"/>
                </a:solidFill>
              </a:rPr>
              <a:t>，美丽的景色中带着诗人浓浓的愁绪。</a:t>
            </a:r>
            <a:endParaRPr lang="en-US" altLang="zh-CN" dirty="0" smtClean="0">
              <a:solidFill>
                <a:srgbClr val="0033CC"/>
              </a:solidFill>
            </a:endParaRPr>
          </a:p>
          <a:p>
            <a:endParaRPr lang="zh-CN" altLang="en-US" dirty="0"/>
          </a:p>
        </p:txBody>
      </p:sp>
      <p:pic>
        <p:nvPicPr>
          <p:cNvPr id="4" name="Picture 2" descr="http://img1.3lian.com/img2011/w1/102/27/52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500437"/>
            <a:ext cx="4469478" cy="3357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tn01.pic.sogou.com/ac75323d6b6de243-a5e00022a0971b80-d4b8b9f6be0cc888d8289724900d540e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06" y="3571876"/>
            <a:ext cx="4500594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素材积累（韦庄诗词）</a:t>
            </a:r>
            <a:endParaRPr lang="zh-CN" altLang="en-US" sz="40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686320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    昨夜月明深似水。入门唯觉一庭香。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                     ————《</a:t>
            </a:r>
            <a:r>
              <a:rPr lang="zh-CN" altLang="en-US" dirty="0" smtClean="0"/>
              <a:t>白牡丹</a:t>
            </a:r>
            <a:r>
              <a:rPr lang="en-US" altLang="zh-CN" dirty="0" smtClean="0"/>
              <a:t>》</a:t>
            </a:r>
          </a:p>
          <a:p>
            <a:pPr>
              <a:buNone/>
            </a:pPr>
            <a:r>
              <a:rPr lang="zh-CN" altLang="en-US" dirty="0" smtClean="0"/>
              <a:t>    清晓妆成寒食天，柳球斜袅间花钿，卷帘直出画堂前。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                     ————《</a:t>
            </a:r>
            <a:r>
              <a:rPr lang="zh-CN" altLang="en-US" dirty="0" smtClean="0"/>
              <a:t>浣溪沙</a:t>
            </a:r>
            <a:r>
              <a:rPr lang="en-US" altLang="zh-CN" dirty="0" smtClean="0"/>
              <a:t>》</a:t>
            </a: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686320"/>
          </a:xfrm>
        </p:spPr>
        <p:txBody>
          <a:bodyPr/>
          <a:lstStyle/>
          <a:p>
            <a:endParaRPr lang="en-US" altLang="zh-CN" dirty="0" smtClean="0"/>
          </a:p>
          <a:p>
            <a:pPr algn="ctr">
              <a:buNone/>
            </a:pPr>
            <a:endParaRPr lang="en-US" altLang="zh-CN" sz="4400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en-US" altLang="zh-CN" sz="4400" dirty="0" smtClean="0">
                <a:solidFill>
                  <a:srgbClr val="7030A0"/>
                </a:solidFill>
              </a:rPr>
              <a:t>Thanks for watching.</a:t>
            </a:r>
            <a:endParaRPr lang="en-US" altLang="zh-CN" sz="4400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pPr>
              <a:buNone/>
            </a:pPr>
            <a:r>
              <a:rPr lang="en-US" altLang="zh-CN" smtClean="0"/>
              <a:t>                                          </a:t>
            </a:r>
            <a:endParaRPr lang="zh-CN" altLang="en-US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37862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走近作者</a:t>
            </a:r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10" y="1500174"/>
            <a:ext cx="76438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        </a:t>
            </a:r>
            <a:r>
              <a:rPr lang="zh-CN" altLang="en-US" sz="3200" dirty="0" smtClean="0">
                <a:solidFill>
                  <a:srgbClr val="0070C0"/>
                </a:solidFill>
              </a:rPr>
              <a:t>韦庄</a:t>
            </a:r>
            <a:r>
              <a:rPr lang="zh-CN" altLang="en-US" sz="3200" dirty="0" smtClean="0"/>
              <a:t>，</a:t>
            </a:r>
            <a:r>
              <a:rPr lang="zh-CN" altLang="en-US" sz="3200" u="sng" dirty="0" smtClean="0">
                <a:solidFill>
                  <a:srgbClr val="0033CC"/>
                </a:solidFill>
              </a:rPr>
              <a:t>唐末</a:t>
            </a:r>
            <a:r>
              <a:rPr lang="zh-CN" altLang="en-US" sz="3200" dirty="0" smtClean="0">
                <a:solidFill>
                  <a:srgbClr val="0033CC"/>
                </a:solidFill>
              </a:rPr>
              <a:t>至</a:t>
            </a:r>
            <a:r>
              <a:rPr lang="zh-CN" altLang="en-US" sz="3200" u="sng" dirty="0" smtClean="0">
                <a:solidFill>
                  <a:srgbClr val="0033CC"/>
                </a:solidFill>
              </a:rPr>
              <a:t>五代十国</a:t>
            </a:r>
            <a:r>
              <a:rPr lang="zh-CN" altLang="en-US" sz="3200" dirty="0" smtClean="0">
                <a:solidFill>
                  <a:srgbClr val="0033CC"/>
                </a:solidFill>
              </a:rPr>
              <a:t>诗人，自</a:t>
            </a:r>
            <a:r>
              <a:rPr lang="zh-CN" altLang="en-US" sz="3200" u="sng" dirty="0" smtClean="0">
                <a:solidFill>
                  <a:srgbClr val="0033CC"/>
                </a:solidFill>
              </a:rPr>
              <a:t>端己</a:t>
            </a:r>
            <a:r>
              <a:rPr lang="zh-CN" altLang="en-US" sz="3200" dirty="0" smtClean="0"/>
              <a:t>。唐朝诗人</a:t>
            </a:r>
            <a:r>
              <a:rPr lang="zh-CN" altLang="en-US" sz="3200" u="sng" dirty="0" smtClean="0"/>
              <a:t>韦应物</a:t>
            </a:r>
            <a:r>
              <a:rPr lang="zh-CN" altLang="en-US" sz="3200" dirty="0" smtClean="0"/>
              <a:t>第四世孙。</a:t>
            </a:r>
            <a:endParaRPr lang="en-US" altLang="zh-CN" sz="3200" dirty="0" smtClean="0"/>
          </a:p>
          <a:p>
            <a:r>
              <a:rPr lang="zh-CN" altLang="en-US" sz="3200" dirty="0" smtClean="0"/>
              <a:t>        他</a:t>
            </a:r>
            <a:r>
              <a:rPr lang="zh-CN" altLang="en-US" sz="3200" dirty="0"/>
              <a:t>的</a:t>
            </a:r>
            <a:r>
              <a:rPr lang="zh-CN" altLang="en-US" sz="3200" dirty="0" smtClean="0"/>
              <a:t>诗多为</a:t>
            </a:r>
            <a:r>
              <a:rPr lang="zh-CN" altLang="en-US" sz="3200" u="sng" dirty="0" smtClean="0">
                <a:solidFill>
                  <a:srgbClr val="FF9900"/>
                </a:solidFill>
              </a:rPr>
              <a:t>记游怀古</a:t>
            </a:r>
            <a:r>
              <a:rPr lang="zh-CN" altLang="en-US" sz="3200" dirty="0" smtClean="0">
                <a:solidFill>
                  <a:srgbClr val="FF9900"/>
                </a:solidFill>
              </a:rPr>
              <a:t>、</a:t>
            </a:r>
            <a:r>
              <a:rPr lang="zh-CN" altLang="en-US" sz="3200" u="sng" dirty="0" smtClean="0">
                <a:solidFill>
                  <a:srgbClr val="FF9900"/>
                </a:solidFill>
              </a:rPr>
              <a:t>感乱伤离</a:t>
            </a:r>
            <a:r>
              <a:rPr lang="zh-CN" altLang="en-US" sz="3200" dirty="0" smtClean="0">
                <a:solidFill>
                  <a:srgbClr val="FF9900"/>
                </a:solidFill>
              </a:rPr>
              <a:t>之作</a:t>
            </a:r>
            <a:r>
              <a:rPr lang="zh-CN" altLang="en-US" sz="3200" dirty="0" smtClean="0"/>
              <a:t>。因写有反应黄巢义勇军攻入长安的长篇叙事诗</a:t>
            </a:r>
            <a:r>
              <a:rPr lang="en-US" altLang="zh-CN" sz="3200" u="sng" dirty="0" smtClean="0">
                <a:solidFill>
                  <a:srgbClr val="0033CC"/>
                </a:solidFill>
              </a:rPr>
              <a:t>《</a:t>
            </a:r>
            <a:r>
              <a:rPr lang="zh-CN" altLang="en-US" sz="3200" u="sng" dirty="0" smtClean="0">
                <a:solidFill>
                  <a:srgbClr val="0033CC"/>
                </a:solidFill>
              </a:rPr>
              <a:t>秦妇吟</a:t>
            </a:r>
            <a:r>
              <a:rPr lang="en-US" altLang="zh-CN" sz="3200" u="sng" dirty="0" smtClean="0">
                <a:solidFill>
                  <a:srgbClr val="0033CC"/>
                </a:solidFill>
              </a:rPr>
              <a:t>》</a:t>
            </a:r>
            <a:r>
              <a:rPr lang="zh-CN" altLang="en-US" sz="3200" dirty="0">
                <a:solidFill>
                  <a:srgbClr val="0033CC"/>
                </a:solidFill>
              </a:rPr>
              <a:t>而被</a:t>
            </a:r>
            <a:r>
              <a:rPr lang="zh-CN" altLang="en-US" sz="3200" dirty="0" smtClean="0">
                <a:solidFill>
                  <a:srgbClr val="0033CC"/>
                </a:solidFill>
              </a:rPr>
              <a:t>称作</a:t>
            </a:r>
            <a:r>
              <a:rPr lang="zh-CN" altLang="en-US" sz="3200" u="sng" dirty="0" smtClean="0">
                <a:solidFill>
                  <a:srgbClr val="0033CC"/>
                </a:solidFill>
              </a:rPr>
              <a:t>“秦妇吟秀才”</a:t>
            </a:r>
            <a:r>
              <a:rPr lang="zh-CN" altLang="en-US" sz="3200" dirty="0" smtClean="0"/>
              <a:t>。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秦妇吟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与</a:t>
            </a:r>
            <a:r>
              <a:rPr lang="en-US" altLang="zh-CN" sz="3200" u="sng" dirty="0" smtClean="0">
                <a:solidFill>
                  <a:srgbClr val="FF0066"/>
                </a:solidFill>
              </a:rPr>
              <a:t>《</a:t>
            </a:r>
            <a:r>
              <a:rPr lang="zh-CN" altLang="en-US" sz="3200" u="sng" dirty="0" smtClean="0">
                <a:solidFill>
                  <a:srgbClr val="FF0066"/>
                </a:solidFill>
              </a:rPr>
              <a:t>孔雀东南飞</a:t>
            </a:r>
            <a:r>
              <a:rPr lang="en-US" altLang="zh-CN" sz="3200" u="sng" dirty="0" smtClean="0">
                <a:solidFill>
                  <a:srgbClr val="FF0066"/>
                </a:solidFill>
              </a:rPr>
              <a:t>》《</a:t>
            </a:r>
            <a:r>
              <a:rPr lang="zh-CN" altLang="en-US" sz="3200" u="sng" dirty="0" smtClean="0">
                <a:solidFill>
                  <a:srgbClr val="FF0066"/>
                </a:solidFill>
              </a:rPr>
              <a:t>木兰辞</a:t>
            </a:r>
            <a:r>
              <a:rPr lang="en-US" altLang="zh-CN" sz="3200" u="sng" dirty="0" smtClean="0">
                <a:solidFill>
                  <a:srgbClr val="FF0066"/>
                </a:solidFill>
              </a:rPr>
              <a:t>》</a:t>
            </a:r>
            <a:r>
              <a:rPr lang="zh-CN" altLang="en-US" sz="3200" dirty="0" smtClean="0">
                <a:solidFill>
                  <a:srgbClr val="FF0066"/>
                </a:solidFill>
              </a:rPr>
              <a:t>并称</a:t>
            </a:r>
            <a:r>
              <a:rPr lang="zh-CN" altLang="en-US" sz="3200" u="sng" dirty="0" smtClean="0">
                <a:solidFill>
                  <a:srgbClr val="FF0066"/>
                </a:solidFill>
              </a:rPr>
              <a:t>“乐府三绝”</a:t>
            </a:r>
            <a:r>
              <a:rPr lang="zh-CN" altLang="en-US" sz="3200" dirty="0" smtClean="0">
                <a:solidFill>
                  <a:srgbClr val="FF0066"/>
                </a:solidFill>
              </a:rPr>
              <a:t>。</a:t>
            </a:r>
            <a:r>
              <a:rPr lang="zh-CN" altLang="en-US" sz="3200" dirty="0" smtClean="0"/>
              <a:t>韦庄在词坛上</a:t>
            </a:r>
            <a:r>
              <a:rPr lang="zh-CN" altLang="en-US" sz="3200" dirty="0" smtClean="0">
                <a:solidFill>
                  <a:srgbClr val="FF0000"/>
                </a:solidFill>
              </a:rPr>
              <a:t>与温庭筠齐名，并称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“温韦”</a:t>
            </a:r>
            <a:r>
              <a:rPr lang="zh-CN" altLang="en-US" sz="3200" dirty="0" smtClean="0"/>
              <a:t>，是</a:t>
            </a:r>
            <a:r>
              <a:rPr lang="zh-CN" altLang="en-US" sz="3200" u="sng" dirty="0" smtClean="0">
                <a:solidFill>
                  <a:srgbClr val="FF0000"/>
                </a:solidFill>
              </a:rPr>
              <a:t>花间派</a:t>
            </a:r>
            <a:r>
              <a:rPr lang="zh-CN" altLang="en-US" sz="3200" dirty="0">
                <a:solidFill>
                  <a:srgbClr val="FF0000"/>
                </a:solidFill>
              </a:rPr>
              <a:t>词</a:t>
            </a:r>
            <a:r>
              <a:rPr lang="zh-CN" altLang="en-US" sz="3200" dirty="0" smtClean="0">
                <a:solidFill>
                  <a:srgbClr val="FF0000"/>
                </a:solidFill>
              </a:rPr>
              <a:t>人</a:t>
            </a:r>
            <a:r>
              <a:rPr lang="zh-CN" altLang="en-US" sz="3200" dirty="0" smtClean="0"/>
              <a:t>的代表作家，</a:t>
            </a:r>
            <a:r>
              <a:rPr lang="zh-CN" altLang="en-US" sz="3200" dirty="0" smtClean="0">
                <a:solidFill>
                  <a:srgbClr val="0033CC"/>
                </a:solidFill>
              </a:rPr>
              <a:t>著有</a:t>
            </a:r>
            <a:r>
              <a:rPr lang="en-US" altLang="zh-CN" sz="3200" u="sng" dirty="0" smtClean="0">
                <a:solidFill>
                  <a:srgbClr val="0033CC"/>
                </a:solidFill>
              </a:rPr>
              <a:t>《</a:t>
            </a:r>
            <a:r>
              <a:rPr lang="zh-CN" altLang="en-US" sz="3200" u="sng" dirty="0" smtClean="0">
                <a:solidFill>
                  <a:srgbClr val="0033CC"/>
                </a:solidFill>
              </a:rPr>
              <a:t>浣花集</a:t>
            </a:r>
            <a:r>
              <a:rPr lang="en-US" altLang="zh-CN" sz="3200" u="sng" dirty="0" smtClean="0">
                <a:solidFill>
                  <a:srgbClr val="0033CC"/>
                </a:solidFill>
              </a:rPr>
              <a:t>》</a:t>
            </a:r>
            <a:endParaRPr lang="zh-CN" altLang="en-US" sz="3200" u="sng" dirty="0">
              <a:solidFill>
                <a:srgbClr val="00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686320"/>
          </a:xfrm>
        </p:spPr>
        <p:txBody>
          <a:bodyPr/>
          <a:lstStyle/>
          <a:p>
            <a:r>
              <a:rPr lang="zh-CN" altLang="en-US" dirty="0" smtClean="0"/>
              <a:t>菩萨蛮，词牌名。韦庄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菩萨蛮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共有五首，这是第二首，五首词并非一时一地之作，这首词为作者</a:t>
            </a:r>
            <a:r>
              <a:rPr lang="zh-CN" altLang="en-US" dirty="0" smtClean="0">
                <a:solidFill>
                  <a:srgbClr val="0033CC"/>
                </a:solidFill>
              </a:rPr>
              <a:t>中年浪游江南</a:t>
            </a:r>
            <a:r>
              <a:rPr lang="zh-CN" altLang="en-US" dirty="0" smtClean="0"/>
              <a:t>时所作。</a:t>
            </a:r>
            <a:endParaRPr lang="zh-CN" altLang="en-US" dirty="0"/>
          </a:p>
        </p:txBody>
      </p:sp>
      <p:pic>
        <p:nvPicPr>
          <p:cNvPr id="25602" name="Picture 2" descr="http://b.hiphotos.baidu.com/baike/c0%3Dbaike180%2C5%2C5%2C180%2C60/sign=66957b249e2f07084b082252884dd3fc/730e0cf3d7ca7bcbeb05ae44be096b63f7246b600c33f0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143248"/>
            <a:ext cx="7143800" cy="29225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作者到了江南，七八年中他求仕求食，行程万里，依然一无所获。人人都说江南好，在韦庄眼里，江南最好的莫过于那些双臂皮肤白皙的卖酒女郎了。可是他心里却惦念着家乡，一心想回去，而北方此时正处于战火之中。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背景简介</a:t>
            </a:r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吟咏诗韵</a:t>
            </a:r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285860"/>
            <a:ext cx="4500562" cy="50006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altLang="zh-CN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菩萨蛮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韦庄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人人尽说江南好，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游人只合江南老。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春水碧于天，画船听雨眠。 </a:t>
            </a:r>
            <a:br>
              <a:rPr lang="zh-CN" altLang="en-US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垆（</a:t>
            </a:r>
            <a:r>
              <a:rPr lang="en-US" altLang="zh-CN" dirty="0" err="1" smtClean="0">
                <a:latin typeface="黑体" pitchFamily="49" charset="-122"/>
                <a:ea typeface="黑体" pitchFamily="49" charset="-122"/>
              </a:rPr>
              <a:t>lu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边人似月，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buNone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   皓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en-US" altLang="zh-CN" dirty="0" err="1" smtClean="0">
                <a:latin typeface="黑体" pitchFamily="49" charset="-122"/>
                <a:ea typeface="黑体" pitchFamily="49" charset="-122"/>
              </a:rPr>
              <a:t>hao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)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腕凝霜雪。 </a:t>
            </a:r>
            <a:br>
              <a:rPr lang="zh-CN" altLang="en-US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未老莫还乡，还乡须断肠。 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5" name="Picture 6" descr="mirrors_bigliu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5169" y="1428736"/>
            <a:ext cx="4608831" cy="52308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323850" y="500042"/>
            <a:ext cx="8820150" cy="2016125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140000"/>
              </a:lnSpc>
              <a:spcBef>
                <a:spcPct val="0"/>
              </a:spcBef>
            </a:pPr>
            <a:r>
              <a:rPr lang="zh-CN" altLang="en-US" sz="3200" dirty="0" smtClean="0"/>
              <a:t>        清朝陈廷焯（</a:t>
            </a:r>
            <a:r>
              <a:rPr lang="en-US" altLang="zh-CN" sz="3200" dirty="0" err="1" smtClean="0"/>
              <a:t>zhuo</a:t>
            </a:r>
            <a:r>
              <a:rPr lang="en-US" altLang="zh-CN" sz="3200" dirty="0" smtClean="0"/>
              <a:t>-)</a:t>
            </a:r>
            <a:r>
              <a:rPr lang="zh-CN" altLang="en-US" sz="3200" dirty="0" smtClean="0"/>
              <a:t>撰词学专著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j-cs"/>
              </a:rPr>
              <a:t>《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j-cs"/>
              </a:rPr>
              <a:t>白雨斋词话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j-cs"/>
              </a:rPr>
              <a:t>》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j-cs"/>
              </a:rPr>
              <a:t>说：“韦端己词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j-cs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j-cs"/>
              </a:rPr>
              <a:t>似直而纡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j-cs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j-cs"/>
              </a:rPr>
              <a:t>似达而郁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j-cs"/>
              </a:rPr>
              <a:t>,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j-cs"/>
              </a:rPr>
              <a:t>最为词中胜境。”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+mj-cs"/>
            </a:endParaRPr>
          </a:p>
        </p:txBody>
      </p:sp>
      <p:pic>
        <p:nvPicPr>
          <p:cNvPr id="3" name="Picture 3" descr="图片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643182"/>
            <a:ext cx="6696075" cy="3933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428596" y="500042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j-cs"/>
              </a:rPr>
              <a:t>词句理解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j-cs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686320"/>
          </a:xfrm>
        </p:spPr>
        <p:txBody>
          <a:bodyPr/>
          <a:lstStyle/>
          <a:p>
            <a:r>
              <a:rPr lang="zh-CN" altLang="en-US" dirty="0" smtClean="0"/>
              <a:t>只合：只应。</a:t>
            </a:r>
            <a:endParaRPr lang="en-US" altLang="zh-CN" dirty="0" smtClean="0"/>
          </a:p>
          <a:p>
            <a:r>
              <a:rPr lang="zh-CN" altLang="en-US" dirty="0" smtClean="0"/>
              <a:t>画船就是雕梁画栋的游船</a:t>
            </a:r>
            <a:r>
              <a:rPr lang="en-US" altLang="zh-CN" dirty="0" smtClean="0"/>
              <a:t>,</a:t>
            </a:r>
            <a:r>
              <a:rPr lang="zh-CN" altLang="en-US" dirty="0" smtClean="0"/>
              <a:t>多为富贵人家游玩所用</a:t>
            </a:r>
            <a:r>
              <a:rPr lang="en-US" altLang="zh-CN" dirty="0" smtClean="0"/>
              <a:t>.</a:t>
            </a:r>
          </a:p>
          <a:p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垆边：指酒家。垆，旧时酒店用土砌成放酒瓮卖酒的地方。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dirty="0" smtClean="0"/>
              <a:t>皓腕凝霜雪：形容双臂洁白如雪。凝霜雪，像霜雪凝聚一样洁白。</a:t>
            </a:r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zh-CN" altLang="en-US" sz="4000" b="1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人人都说江南好，游人只适合在江南老去。春天的江水清澈碧绿更胜天空的碧蓝，乘船游玩恰逢春雨霏霏，夜卧舟中听雨不眠。江南酒垆边卖酒的女子光彩照人，卖酒时撩袖盛酒，露出的手腕白如霜雪。不到年老时，千万不要回到故乡，回到家乡思念江南之情会让人愁断肠啊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dirty="0" smtClean="0">
                <a:solidFill>
                  <a:srgbClr val="7030A0"/>
                </a:solidFill>
              </a:rPr>
              <a:t>Question</a:t>
            </a:r>
            <a:endParaRPr lang="zh-CN" altLang="en-US" dirty="0">
              <a:solidFill>
                <a:srgbClr val="7030A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4281518" cy="4525963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1</a:t>
            </a:r>
            <a:r>
              <a:rPr lang="zh-CN" altLang="en-US" sz="3200" dirty="0" smtClean="0"/>
              <a:t>、作者写本首词，仅仅是要赞颂江南的美丽景色么？还是要表达什么情感？</a:t>
            </a:r>
            <a:r>
              <a:rPr lang="zh-CN" altLang="en-US" sz="3200" dirty="0" smtClean="0">
                <a:solidFill>
                  <a:srgbClr val="0070C0"/>
                </a:solidFill>
              </a:rPr>
              <a:t>（结合作者经历、写作背景、词句大意作简要分析）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7" descr="20041026112376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500174"/>
            <a:ext cx="4457699" cy="5143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315</TotalTime>
  <Words>1059</Words>
  <PresentationFormat>全屏显示(4:3)</PresentationFormat>
  <Paragraphs>70</Paragraphs>
  <Slides>19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暗香扑面</vt:lpstr>
      <vt:lpstr>幻灯片 1</vt:lpstr>
      <vt:lpstr>幻灯片 2</vt:lpstr>
      <vt:lpstr>幻灯片 3</vt:lpstr>
      <vt:lpstr>背景简介</vt:lpstr>
      <vt:lpstr>吟咏诗韵</vt:lpstr>
      <vt:lpstr>幻灯片 6</vt:lpstr>
      <vt:lpstr>幻灯片 7</vt:lpstr>
      <vt:lpstr>幻灯片 8</vt:lpstr>
      <vt:lpstr>Question</vt:lpstr>
      <vt:lpstr>中心主旨</vt:lpstr>
      <vt:lpstr>词句赏析</vt:lpstr>
      <vt:lpstr>词句赏析</vt:lpstr>
      <vt:lpstr>幻灯片 13</vt:lpstr>
      <vt:lpstr>幻灯片 14</vt:lpstr>
      <vt:lpstr>艺术手法分析</vt:lpstr>
      <vt:lpstr>素材积累</vt:lpstr>
      <vt:lpstr>幻灯片 17</vt:lpstr>
      <vt:lpstr>素材积累（韦庄诗词）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2014-03-16T08:39:11Z</dcterms:created>
  <dcterms:modified xsi:type="dcterms:W3CDTF">2018-10-28T06:25:04Z</dcterms:modified>
</cp:coreProperties>
</file>