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326" r:id="rId3"/>
    <p:sldId id="320" r:id="rId4"/>
    <p:sldId id="330" r:id="rId5"/>
    <p:sldId id="328" r:id="rId6"/>
    <p:sldId id="340" r:id="rId7"/>
    <p:sldId id="331" r:id="rId8"/>
    <p:sldId id="342" r:id="rId9"/>
    <p:sldId id="327" r:id="rId10"/>
    <p:sldId id="332" r:id="rId11"/>
    <p:sldId id="344" r:id="rId12"/>
    <p:sldId id="343" r:id="rId13"/>
    <p:sldId id="335" r:id="rId14"/>
    <p:sldId id="353" r:id="rId15"/>
    <p:sldId id="352" r:id="rId16"/>
    <p:sldId id="351" r:id="rId17"/>
    <p:sldId id="354" r:id="rId18"/>
    <p:sldId id="355" r:id="rId19"/>
    <p:sldId id="306" r:id="rId2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641" autoAdjust="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4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FDCBBFC-4FC4-4F72-A2BD-146476B9911C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AF46253-02FB-457B-A215-4A9967B19C3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jpe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jpe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jpe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995936" y="5877272"/>
            <a:ext cx="14830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课时</a:t>
            </a:r>
            <a:endParaRPr lang="zh-CN" altLang="en-US" sz="2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95936" y="620688"/>
            <a:ext cx="23583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紫藤萝瀑布</a:t>
            </a:r>
            <a:r>
              <a:rPr lang="en-US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84168" y="126876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宗璞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481" name="Picture 1" descr="C:\Users\Administrator\Desktop\t0182dde0d7ebc262b4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907704" y="2057400"/>
            <a:ext cx="6048672" cy="3099792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899592" y="26064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七年级语文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下  新课标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[</a:t>
            </a:r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人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]</a:t>
            </a:r>
            <a:endParaRPr lang="zh-CN" altLang="en-US" sz="1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欣赏藤萝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Picture 2" descr="C:\Users\Administrator\Desktop\课件图12\QQ截图20160911164712.pn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1560" y="1340768"/>
            <a:ext cx="7488832" cy="4032448"/>
          </a:xfrm>
          <a:prstGeom prst="rect">
            <a:avLst/>
          </a:prstGeom>
          <a:noFill/>
        </p:spPr>
      </p:pic>
      <p:pic>
        <p:nvPicPr>
          <p:cNvPr id="9217" name="Picture 1" descr="C:\Users\Administrator\Desktop\t01831dab54f3fea6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120" y="4653136"/>
            <a:ext cx="3057525" cy="12241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1403648" y="1700808"/>
            <a:ext cx="5832648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作者是从哪几个方面描写盛开的紫藤萝的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颜色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一片辉煌的淡紫色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深深浅浅的紫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紫色的大条幅上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泛着点点银光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就像迸溅的水花。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外形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像一条瀑布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从空中垂下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不见其发端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也不见其终极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一树闪光的、盛开的藤萝。花朵儿一串挨着一串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一朵接着一朵。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欣赏藤萝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Picture 2" descr="C:\Users\Administrator\Desktop\课件图12\QQ截图20160911164629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51520" y="1196752"/>
            <a:ext cx="8712968" cy="4320480"/>
          </a:xfrm>
          <a:prstGeom prst="rect">
            <a:avLst/>
          </a:prstGeom>
          <a:noFill/>
        </p:spPr>
      </p:pic>
      <p:pic>
        <p:nvPicPr>
          <p:cNvPr id="10242" name="Picture 2" descr="C:\Users\Administrator\Desktop\u=1002062013,3379016963&amp;fm=21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168" y="4509120"/>
            <a:ext cx="2790825" cy="13357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1043608" y="1844824"/>
            <a:ext cx="6804248" cy="33239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作者是怎样描写紫藤萝花的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先写花穗的色彩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颜色便上浅下深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……”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然后写花的形状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每一穗花都是上面的盛开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下面的待放。”“像是一个小小的张满了的帆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帆下带着尖底的舱。船舱鼓鼓的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又像一个忍俊不禁的笑容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就要绽开似的。”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最后写花的香味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淡淡的芳香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香气似乎也是浅紫色的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梦幻一般轻轻地笼罩着我。”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0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0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0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8"/>
            <a:ext cx="2016224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欣赏藤萝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51520" y="1052736"/>
            <a:ext cx="8712968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1331640" y="1556792"/>
            <a:ext cx="6480720" cy="37856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作者描写紫藤萝的树和花运用了比喻、拟人等修辞方法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这样写有什么好处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提示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小组讨论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先找出有关句子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有感情地朗读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用“形象、生动地写出了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……”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来回答。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比喻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“只见一片辉煌的淡紫色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像一条瀑布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从空中垂下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不见其发端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也不见其终极。”形象、生动、具体地写出紫藤萝生长的繁茂。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“紫色的大条幅上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泛着点点银光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就像迸溅的水花。”形象、生动地写出紫藤萝色彩上的特点。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“每一朵盛开的花就像是一个小小的张满了的帆。”形象、生动、具体地写出盛开的紫藤萝花的形状。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8"/>
            <a:ext cx="2016224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欣赏藤萝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Picture 1" descr="C:\Users\Administrator\AppData\Local\Temp\HZ$D.527.4981\HZ$D.527.4984\抠过图的边框，你肯定没用过吧\不规则-1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51520" y="1340768"/>
            <a:ext cx="8496944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971600" y="1340768"/>
            <a:ext cx="7200800" cy="470898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拟人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“只是深深浅浅的紫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仿佛在流动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在欢笑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在不停地生长。”把花的颜色写成人的动作行为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生动、形象地写出花的神态。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“才知道那是每一朵紫花中的最浅淡的部分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在和阳光互相挑逗。”把花的颜色写成人的动作行为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生动、形象地写出花色的耀眼与生机。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“花朵儿一串挨着一串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一朵接着一朵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彼此推着挤着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好不活泼热闹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!”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以动态写花的静态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生动地写出花开的繁盛。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“‘我在开花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!’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它们在笑。‘我在开花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!’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它们嚷嚷。”生动地写出花开之闹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突出花的勃勃生机。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6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6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6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6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6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6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8"/>
            <a:ext cx="2016224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欣赏藤萝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Picture 1" descr="D:\Documents\Scrshot\2016-03-10_065301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51520" y="908720"/>
            <a:ext cx="8424936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1043608" y="2070720"/>
            <a:ext cx="6948264" cy="317009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为什么面对紫藤萝瀑布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作者的感情会发生变化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对生命有那样的感悟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文中插入一段写十多年前家门外的一大株紫藤萝起什么作用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用十多年前紫藤萝花的稀落与现在花开的繁盛形成对比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突出了现在花的生机盎然。用十多年前花的不幸遭遇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与人的不幸遭遇形成类比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说明花和人都会遇到各种各样的不幸。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十年浩劫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花稀落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拆花架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改种果树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)——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社会主义发展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紫藤萝花盛开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像瀑布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花的稀落到枯萎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到如今繁花似锦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正是十几年来整个国家命运的写照。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6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6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76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6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8"/>
            <a:ext cx="2016224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欣赏藤萝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Picture 4" descr="E:\PPT素材总集\PPT高精图库\PPT-bg 精制背景图1500张\43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51520" y="1268760"/>
            <a:ext cx="8568952" cy="4732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971600" y="1376902"/>
            <a:ext cx="7344816" cy="45243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5.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作者由花的勃勃生机感悟到“生命的长河是无止境的”。说说你对这句话的理解。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十多年前紫藤萝花稀落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遭遇不幸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过了这么多年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又开花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而且开得这样盛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这样密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这样生机勃勃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使作者联想到自然界生命的顽强和美好。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人类也是如此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小弟虽然身患绝症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但人类生命的长河并不因某个人的逝去而停止向前。“沉舟侧畔千帆过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病树前头万木春。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86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286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8"/>
            <a:ext cx="2016224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拓展延伸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899592" y="5229200"/>
            <a:ext cx="7488832" cy="96128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人们往往赋予一些花木以某种象征意义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回去后可以搜集一些有关花木的文章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与同学进行交流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并提出自己新的联想和见解。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9" name="梯形 8"/>
          <p:cNvSpPr/>
          <p:nvPr/>
        </p:nvSpPr>
        <p:spPr>
          <a:xfrm>
            <a:off x="1979712" y="1340768"/>
            <a:ext cx="5040560" cy="2952328"/>
          </a:xfrm>
          <a:prstGeom prst="trapezoid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 descr="C:\Users\Administrator\Desktop\t0138a8cd98fb6e7b54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475656" y="980729"/>
            <a:ext cx="2816225" cy="1512168"/>
          </a:xfrm>
          <a:prstGeom prst="rect">
            <a:avLst/>
          </a:prstGeom>
          <a:noFill/>
        </p:spPr>
      </p:pic>
      <p:pic>
        <p:nvPicPr>
          <p:cNvPr id="1027" name="Picture 3" descr="C:\Users\Administrator\Desktop\t01ee724180cf2471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980728"/>
            <a:ext cx="2495550" cy="1512168"/>
          </a:xfrm>
          <a:prstGeom prst="rect">
            <a:avLst/>
          </a:prstGeom>
          <a:noFill/>
        </p:spPr>
      </p:pic>
      <p:pic>
        <p:nvPicPr>
          <p:cNvPr id="1028" name="Picture 4" descr="C:\Users\Administrator\Desktop\t014daecdaa436cdab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3212976"/>
            <a:ext cx="2016224" cy="1235968"/>
          </a:xfrm>
          <a:prstGeom prst="rect">
            <a:avLst/>
          </a:prstGeom>
          <a:noFill/>
        </p:spPr>
      </p:pic>
      <p:pic>
        <p:nvPicPr>
          <p:cNvPr id="1029" name="Picture 5" descr="C:\Users\Administrator\Desktop\t011190814481948f0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1880" y="3212976"/>
            <a:ext cx="2133451" cy="1368152"/>
          </a:xfrm>
          <a:prstGeom prst="rect">
            <a:avLst/>
          </a:prstGeom>
          <a:noFill/>
        </p:spPr>
      </p:pic>
      <p:pic>
        <p:nvPicPr>
          <p:cNvPr id="1030" name="Picture 6" descr="C:\Users\Administrator\Desktop\t0120893572b31f436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40152" y="3284984"/>
            <a:ext cx="2160240" cy="1296144"/>
          </a:xfrm>
          <a:prstGeom prst="rect">
            <a:avLst/>
          </a:prstGeom>
          <a:noFill/>
        </p:spPr>
      </p:pic>
      <p:sp>
        <p:nvSpPr>
          <p:cNvPr id="13" name="矩形 12"/>
          <p:cNvSpPr/>
          <p:nvPr/>
        </p:nvSpPr>
        <p:spPr>
          <a:xfrm>
            <a:off x="1691680" y="2276872"/>
            <a:ext cx="626469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菊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                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梅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荷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         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松树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       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牡丹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899592" y="5229200"/>
            <a:ext cx="7344816" cy="936104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296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8"/>
            <a:ext cx="2016224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布置作业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50" name="Picture 2" descr="C:\Users\Administrator\Desktop\课件图片\QQ截图20160506132503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83568" y="980728"/>
            <a:ext cx="7344816" cy="4752528"/>
          </a:xfrm>
          <a:prstGeom prst="rect">
            <a:avLst/>
          </a:prstGeom>
          <a:noFill/>
        </p:spPr>
      </p:pic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2915816" y="1340768"/>
            <a:ext cx="4248472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模仿课文中对紫藤萝花的描写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描写一种花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或者一种草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要学会运用各种方法对它进行描绘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如比喻、拟人等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要形象、生动。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板书设计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115616" y="1556792"/>
            <a:ext cx="6840760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     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紫藤萝瀑布</a:t>
            </a:r>
            <a:endParaRPr kumimoji="0" 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        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宗　璞</a:t>
            </a:r>
            <a:endParaRPr kumimoji="0" 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花色</a:t>
            </a: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热烈沉静　赏花</a:t>
            </a: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如人生的美好热烈</a:t>
            </a:r>
            <a:endParaRPr kumimoji="0" 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花形</a:t>
            </a: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犹如瀑布　忆花</a:t>
            </a: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如人生的生死挫折</a:t>
            </a:r>
            <a:endParaRPr kumimoji="0" 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花香</a:t>
            </a: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香气持久　悟花</a:t>
            </a: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如生命的永恒意义</a:t>
            </a:r>
            <a:endParaRPr kumimoji="0" 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539552" y="1556792"/>
            <a:ext cx="7704856" cy="345638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Picture 2" descr="C:\Users\Administrator\课件图12\下载 (2)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32240" y="4149080"/>
            <a:ext cx="2089541" cy="1728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激趣导入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467544" y="1628800"/>
            <a:ext cx="8136904" cy="4320480"/>
          </a:xfrm>
          <a:prstGeom prst="roundRect">
            <a:avLst>
              <a:gd name="adj" fmla="val 10006"/>
            </a:avLst>
          </a:prstGeom>
          <a:solidFill>
            <a:schemeClr val="accent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>
            <a:innerShdw blurRad="63500" dist="25400" dir="13500000">
              <a:prstClr val="black">
                <a:alpha val="61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683568" y="1700808"/>
            <a:ext cx="7632848" cy="424731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19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世纪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有一位英国将军在战场上打了败仗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落荒而逃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躲进农舍的草堆里避风雨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又痛苦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又懊丧。茫然中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他忽然发现墙角处有一只蜘蛛在风中拼命结网。蛛丝一次一次被风吹断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蜘蛛一次一次地拉丝重结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毫不气馁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终于把网结成了。将军深受激励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后来重整旗鼓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终于在滑铁卢战役中打败了拿破仑。这位将军就是赫赫有名的威灵顿。威灵顿将军受到蜘蛛的启发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改变了自己的命运。今天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我们一起来学习著名女作家宗璞写的散文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紫藤萝瀑布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看看作者曾有过怎样的际遇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面对紫藤萝花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作者有些什么感悟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我们又会从中得到怎样的人生启迪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11" name="Picture 2" descr="C:\Users\Administrator\Desktop\unt.bmp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716016" y="5445224"/>
            <a:ext cx="2790825" cy="10873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8"/>
            <a:ext cx="208823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学习导航</a:t>
            </a:r>
            <a:endParaRPr lang="zh-CN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223384"/>
            <a:ext cx="9144000" cy="4680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827584" y="1628800"/>
            <a:ext cx="5688632" cy="37856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作者简介。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宗璞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原名冯钟璞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女作家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是著名哲学家冯友兰之女。其小说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弦上的梦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1978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年获全国优秀短篇小说奖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三生石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获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1977~1978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年全国优秀中篇小说奖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另创作了大量游记、散文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其散文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西湖漫笔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紫藤萝瀑布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丁香结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水仙辞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三松堂断忆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清雅脱俗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温馨自然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充满了情趣、理趣和文化气息。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12290" name="Picture 2" descr="C:\Users\Administrator\Desktop\untitle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32240" y="2348880"/>
            <a:ext cx="1584176" cy="2448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学习导航</a:t>
            </a:r>
            <a:endParaRPr lang="zh-CN" altLang="zh-CN" sz="28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3553" name="Picture 1" descr="C:\Users\Administrator\课件图12\思考人物\56231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51520" y="1052736"/>
            <a:ext cx="8496944" cy="4680520"/>
          </a:xfrm>
          <a:prstGeom prst="rect">
            <a:avLst/>
          </a:prstGeom>
          <a:noFill/>
        </p:spPr>
      </p:pic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683568" y="1628800"/>
            <a:ext cx="7632848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了解紫藤。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“紫藤”亦称“朱藤”“藤萝”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豆科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高大木质藤本植物。奇数羽状复叶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成熟后无毛。春季开花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蝶形花冠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青紫色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总状花序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产于我国中部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供观赏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花含芳香油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茎皮纤维可织物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果实、根可入药医用。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9" name="Picture 2" descr="C:\Users\Administrator\Desktop\untitled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4149080"/>
            <a:ext cx="3476625" cy="119176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学习导航</a:t>
            </a:r>
            <a:endParaRPr lang="zh-CN" altLang="zh-CN" sz="28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Picture 4" descr="D:\Documents\Scrshot\2016-03-08_191947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95536" y="980728"/>
            <a:ext cx="8352928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683568" y="1047798"/>
            <a:ext cx="7092280" cy="39703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学习疑难字词。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注音练习。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迸溅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忍俊不禁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仙露琼浆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盘虬卧龙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词语解释。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迸溅　繁密　稀落　伶仃　酒酿　挑逗　忍俊不禁　仙露琼浆　盘虬卧龙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15616" y="2420888"/>
            <a:ext cx="2872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.</a:t>
            </a:r>
            <a:endParaRPr lang="zh-CN" altLang="zh-CN" sz="28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131840" y="2420888"/>
            <a:ext cx="2872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.</a:t>
            </a:r>
            <a:endParaRPr lang="zh-CN" altLang="zh-CN" sz="28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796136" y="2420888"/>
            <a:ext cx="2872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.</a:t>
            </a:r>
            <a:endParaRPr lang="zh-CN" altLang="zh-CN" sz="28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43608" y="2924944"/>
            <a:ext cx="2872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.</a:t>
            </a:r>
            <a:endParaRPr lang="zh-CN" altLang="zh-CN" sz="2800" b="1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9"/>
            <a:ext cx="172819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59632" y="188640"/>
            <a:ext cx="2088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整体感知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4337" name="Picture 1" descr="C:\Users\Administrator\课件图12\图2159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536" y="980728"/>
            <a:ext cx="8568952" cy="4464496"/>
          </a:xfrm>
          <a:prstGeom prst="rect">
            <a:avLst/>
          </a:prstGeom>
          <a:noFill/>
        </p:spPr>
      </p:pic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1115616" y="1495817"/>
            <a:ext cx="7272808" cy="39703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交代背景。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“文革”中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作者的父亲著名哲学家冯友兰受到批斗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一家人深受迫害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就连家门外的紫藤萝花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也随之遭难。“焦虑和悲痛”一直萦绕在作者的心头。在拨乱反正后的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1982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5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作者的小弟身患绝症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作者徘徊在庭院之中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看见一株盛开的紫藤萝花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睹物思怀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于是写成此文。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9"/>
            <a:ext cx="172819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59632" y="188640"/>
            <a:ext cx="17649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整体感知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576" y="1268760"/>
            <a:ext cx="7992888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1259632" y="1484784"/>
            <a:ext cx="6840760" cy="341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朗读指导。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长句的停顿要得当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朗读的节奏要缓急适当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(3)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注意朗读的语气、语调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(4)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注意句子的重读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(5)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读准字音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注意感情。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8194" name="Picture 2" descr="C:\Users\Administrator\Desktop\u=41075908,4245699229&amp;fm=21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2924944"/>
            <a:ext cx="3152775" cy="20955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81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81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81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81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整体感知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Picture 2" descr="D:\Teliss_Tong\Copy\定期备份\工作备份\！PPT图片及版面资源\06-PPT精选插图\12-标签\绿叶边框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640" y="1268760"/>
            <a:ext cx="8610360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683568" y="879103"/>
            <a:ext cx="6732240" cy="3477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                     3.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整体感知。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小组讨论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课文围绕着“花”写了哪些内容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请在下列横线上各填上一个字。想想作者是怎样从色彩、形状、姿态几个方面描写盛开的紫藤萝的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请找出相关的语句。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花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(1~6)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</a:t>
            </a:r>
            <a:r>
              <a:rPr kumimoji="0" lang="zh-CN" altLang="en-US" sz="20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花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(7~9) 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花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(10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、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11) 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971600" y="3284984"/>
            <a:ext cx="3124573" cy="10156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0" i="0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赏　</a:t>
            </a:r>
            <a:r>
              <a:rPr kumimoji="0" lang="en-US" altLang="zh-CN" sz="2000" b="0" i="0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000" b="0" i="0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               忆　</a:t>
            </a:r>
            <a:r>
              <a:rPr kumimoji="0" lang="en-US" altLang="zh-CN" sz="2000" b="0" i="0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en-US" altLang="zh-CN" sz="2000" b="0" i="0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悟　</a:t>
            </a:r>
            <a:r>
              <a:rPr kumimoji="0" lang="en-US" altLang="zh-CN" sz="2000" b="0" i="0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en-US" altLang="zh-CN" sz="2000" b="0" i="0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1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1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1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整体感知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圆角矩形 11"/>
          <p:cNvSpPr/>
          <p:nvPr/>
        </p:nvSpPr>
        <p:spPr bwMode="auto">
          <a:xfrm>
            <a:off x="683568" y="1052736"/>
            <a:ext cx="7920880" cy="4320480"/>
          </a:xfrm>
          <a:prstGeom prst="roundRect">
            <a:avLst>
              <a:gd name="adj" fmla="val 7848"/>
            </a:avLst>
          </a:prstGeom>
          <a:gradFill flip="none" rotWithShape="1">
            <a:gsLst>
              <a:gs pos="3000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  <a:ln w="38100">
            <a:gradFill>
              <a:gsLst>
                <a:gs pos="0">
                  <a:srgbClr val="00B0F0"/>
                </a:gs>
                <a:gs pos="100000">
                  <a:srgbClr val="002060"/>
                </a:gs>
              </a:gsLst>
              <a:lin ang="5400000" scaled="0"/>
            </a:gra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65100" h="1270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lvl="2" algn="ctr" defTabSz="-635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290" name="Picture 2" descr="C:\Users\Administrator\课件图12\人物肖像\图片52148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948264" y="3573016"/>
            <a:ext cx="2195736" cy="2016224"/>
          </a:xfrm>
          <a:prstGeom prst="rect">
            <a:avLst/>
          </a:prstGeom>
          <a:noFill/>
        </p:spPr>
      </p:pic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1043608" y="1124744"/>
            <a:ext cx="6948264" cy="39703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作者的思想感情发生了怎样的变化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示例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因为家庭受到迫害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小弟身患绝症等原因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多年来焦虑和悲痛一直压在作者的心头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遇到了盛开的紫藤萝花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在立足观赏之后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作者深受启发和鼓舞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获得了精神的宁静和人生的喜悦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作者又想到十年来紫藤萝的变迁史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由藤萝引发对生命的思考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进而感悟出人生的哲理。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EF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EF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2744</Words>
  <Application>Kingsoft Office WPP</Application>
  <PresentationFormat>全屏显示(4:3)</PresentationFormat>
  <Paragraphs>134</Paragraphs>
  <Slides>18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145</cp:revision>
  <dcterms:created xsi:type="dcterms:W3CDTF">2015-11-21T07:20:00Z</dcterms:created>
  <dcterms:modified xsi:type="dcterms:W3CDTF">2017-02-07T02:45:19Z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