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484" r:id="rId3"/>
    <p:sldId id="447" r:id="rId5"/>
    <p:sldId id="469" r:id="rId6"/>
    <p:sldId id="475" r:id="rId7"/>
    <p:sldId id="473" r:id="rId8"/>
    <p:sldId id="403" r:id="rId9"/>
    <p:sldId id="470" r:id="rId10"/>
    <p:sldId id="471" r:id="rId11"/>
    <p:sldId id="472" r:id="rId12"/>
    <p:sldId id="476" r:id="rId13"/>
    <p:sldId id="474" r:id="rId14"/>
    <p:sldId id="361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802"/>
    <a:srgbClr val="BABD3D"/>
    <a:srgbClr val="E35849"/>
    <a:srgbClr val="F4EDF9"/>
    <a:srgbClr val="F1E8F8"/>
    <a:srgbClr val="F3F4D6"/>
    <a:srgbClr val="FEBC28"/>
    <a:srgbClr val="FECC2B"/>
    <a:srgbClr val="EE57F8"/>
    <a:srgbClr val="29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2106"/>
        <p:guide orient="horz" pos="108"/>
        <p:guide orient="horz" pos="843"/>
        <p:guide orient="horz" pos="773"/>
        <p:guide pos="248"/>
        <p:guide pos="383"/>
        <p:guide pos="45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318B-334E-44D8-8BA3-DF6B5A0F2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0908F-B19C-448E-9863-62CE7902CF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1771-75A6-492E-A0A1-AFA17F2ECA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fa221e3aa0f10c2338b0c18b6bf799e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10938" y="171592"/>
            <a:ext cx="4719909" cy="38793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16374" y="1537335"/>
            <a:ext cx="3646325" cy="14696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0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50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习作</a:t>
            </a:r>
            <a:endParaRPr lang="en-US" altLang="zh-CN" sz="50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ctr"/>
            <a:r>
              <a:rPr lang="zh-CN" altLang="en-US" sz="4100" b="1" spc="225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“漫画”老师</a:t>
            </a:r>
            <a:endParaRPr lang="zh-CN" altLang="en-US" sz="2100" b="1" spc="225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98393" y="1064522"/>
            <a:ext cx="7543800" cy="2436126"/>
          </a:xfrm>
          <a:prstGeom prst="rect">
            <a:avLst/>
          </a:prstGeom>
          <a:noFill/>
          <a:ln w="38100">
            <a:solidFill>
              <a:srgbClr val="BABD3D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5698" y="1034957"/>
            <a:ext cx="7103664" cy="2492990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spc="225" dirty="0">
                <a:solidFill>
                  <a:srgbClr val="FE9802"/>
                </a:solidFill>
                <a:latin typeface="+mn-ea"/>
              </a:rPr>
              <a:t>总评：</a:t>
            </a:r>
            <a:endParaRPr lang="en-US" altLang="zh-CN" sz="2100" b="1" spc="225" dirty="0">
              <a:solidFill>
                <a:srgbClr val="FE9802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本文的小作者在整篇习作中都没点出描写的是谁，而是结合几件事写出了人物的特点，让读者结合事例自己猜想，在最后一段点出描写对象。本文浑然一体，构思精巧。</a:t>
            </a:r>
            <a:endParaRPr lang="zh-CN" altLang="en-US" sz="2100" spc="225" dirty="0">
              <a:latin typeface="+mn-ea"/>
            </a:endParaRPr>
          </a:p>
        </p:txBody>
      </p:sp>
      <p:pic>
        <p:nvPicPr>
          <p:cNvPr id="5" name="图片 4" descr="09d4b7969ca9d061ec30d9dd916c4bda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440000">
            <a:off x="5770043" y="2826722"/>
            <a:ext cx="2123830" cy="21238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8393" y="870045"/>
            <a:ext cx="7543800" cy="23440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76200">
            <a:solidFill>
              <a:schemeClr val="accent6">
                <a:lumMod val="20000"/>
                <a:lumOff val="80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7820" y="1014490"/>
            <a:ext cx="6714705" cy="2008242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    我们平时要留心观察老师，抓住老师突出的特点，在写作的时候，要结合具体事例把老师的特点写清楚。我们还要注意培养自己修改作文的能力，作文写好后大声朗读几遍，就会发现问题所在。</a:t>
            </a:r>
            <a:endParaRPr lang="zh-CN" altLang="en-US" sz="2100" spc="225" dirty="0">
              <a:latin typeface="+mn-ea"/>
            </a:endParaRPr>
          </a:p>
        </p:txBody>
      </p:sp>
      <p:pic>
        <p:nvPicPr>
          <p:cNvPr id="7" name="图片 6" descr="bed79a817b2a294642cd56a10240e4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49370" y="2810459"/>
            <a:ext cx="1662554" cy="233304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" y="2167414"/>
            <a:ext cx="9173052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dirty="0">
                <a:latin typeface="华文新魏" panose="02010800040101010101" charset="-122"/>
                <a:ea typeface="华文新魏" panose="02010800040101010101" charset="-122"/>
              </a:rPr>
              <a:t>谢谢观看</a:t>
            </a:r>
            <a:r>
              <a:rPr lang="zh-CN" altLang="en-US" sz="6000" dirty="0">
                <a:latin typeface="华文新魏" panose="02010800040101010101" charset="-122"/>
                <a:ea typeface="华文新魏" panose="02010800040101010101" charset="-122"/>
              </a:rPr>
              <a:t>！</a:t>
            </a:r>
            <a:endParaRPr lang="zh-CN" altLang="en-US" sz="6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99950" y="1249060"/>
            <a:ext cx="6683986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-386080"/>
            <a:r>
              <a:rPr lang="en-US" altLang="zh-CN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zh-CN" altLang="en-US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．正确运用多种描写手法刻画你所熟悉的老师，突出个性的人物形象，注意写出人物特点。</a:t>
            </a:r>
            <a:endParaRPr lang="en-US" altLang="zh-CN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-386080"/>
            <a:endParaRPr lang="zh-CN" altLang="en-US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-386080"/>
            <a:r>
              <a:rPr lang="en-US" altLang="zh-CN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zh-CN" altLang="en-US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．能恰当地运用多种表达方式和修辞手法。</a:t>
            </a:r>
            <a:endParaRPr lang="en-US" altLang="zh-CN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-386080"/>
            <a:endParaRPr lang="zh-CN" altLang="en-US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-386080"/>
            <a:r>
              <a:rPr lang="en-US" altLang="zh-CN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zh-CN" altLang="en-US" sz="2100" b="1" spc="225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．培养学生乐于书面表达的习惯，增强习作的自信心，注意分段表述，把重点写具体；能在习作中运用自己平时积累的语言材料。</a:t>
            </a:r>
            <a:endParaRPr lang="zh-CN" altLang="en-US" sz="2100" b="1" spc="225" dirty="0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8" name="对象 7">
            <a:hlinkClick r:id="" action="ppaction://ole?verb=0"/>
          </p:cNvPr>
          <p:cNvGraphicFramePr/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2743200" imgH="5181600" progId="Equation.3">
                  <p:embed/>
                </p:oleObj>
              </mc:Choice>
              <mc:Fallback>
                <p:oleObj name="" r:id="rId1" imgW="2743200" imgH="5181600" progId="Equation.3">
                  <p:embed/>
                  <p:pic>
                    <p:nvPicPr>
                      <p:cNvPr id="0" name="Picture 1" descr="image10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14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课时目标</a:t>
            </a:r>
            <a:endParaRPr lang="zh-CN" altLang="en-US" sz="2400" b="1" dirty="0">
              <a:solidFill>
                <a:srgbClr val="F78C0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6db0d6f6608701fe5edb39dff5608f89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679883"/>
            <a:ext cx="5050031" cy="3240437"/>
          </a:xfrm>
          <a:prstGeom prst="rect">
            <a:avLst/>
          </a:prstGeom>
        </p:spPr>
      </p:pic>
      <p:pic>
        <p:nvPicPr>
          <p:cNvPr id="17" name="图片 16" descr="14284569812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92781" y="679883"/>
            <a:ext cx="3951220" cy="324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5-140Z30Z21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8052" y="0"/>
            <a:ext cx="3857625" cy="5143500"/>
          </a:xfrm>
          <a:prstGeom prst="rect">
            <a:avLst/>
          </a:prstGeom>
        </p:spPr>
      </p:pic>
      <p:pic>
        <p:nvPicPr>
          <p:cNvPr id="12" name="图片 11" descr="20160729095209732-new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04505" y="0"/>
            <a:ext cx="3649790" cy="5143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98393" y="1351129"/>
            <a:ext cx="7543800" cy="870048"/>
            <a:chOff x="1064524" y="1801505"/>
            <a:chExt cx="10058400" cy="1160064"/>
          </a:xfrm>
        </p:grpSpPr>
        <p:sp>
          <p:nvSpPr>
            <p:cNvPr id="12" name="矩形 11"/>
            <p:cNvSpPr/>
            <p:nvPr/>
          </p:nvSpPr>
          <p:spPr>
            <a:xfrm>
              <a:off x="1064524" y="1801505"/>
              <a:ext cx="10058400" cy="1160064"/>
            </a:xfrm>
            <a:prstGeom prst="rect">
              <a:avLst/>
            </a:prstGeom>
            <a:noFill/>
            <a:ln w="28575">
              <a:solidFill>
                <a:srgbClr val="E35849"/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87597" y="1980454"/>
              <a:ext cx="9471552" cy="800219"/>
            </a:xfrm>
            <a:prstGeom prst="rect">
              <a:avLst/>
            </a:prstGeom>
            <a:ln w="28575">
              <a:noFill/>
              <a:prstDash val="dash"/>
            </a:ln>
          </p:spPr>
          <p:txBody>
            <a:bodyPr wrap="square">
              <a:spAutoFit/>
            </a:bodyPr>
            <a:lstStyle/>
            <a:p>
              <a:r>
                <a:rPr lang="zh-CN" altLang="en-US" sz="3300" b="1" spc="225" dirty="0">
                  <a:solidFill>
                    <a:srgbClr val="7030A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桃李芬芳满天下，传道授业解惑人</a:t>
              </a:r>
              <a:endParaRPr lang="zh-CN" altLang="en-US" sz="3300" spc="225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 descr="e90d40cfc75b4ebdf3711fc1cb57588e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427480" flipH="1">
            <a:off x="6905439" y="277982"/>
            <a:ext cx="1512442" cy="15152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7538" y="2551573"/>
            <a:ext cx="1656504" cy="484748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spc="225" dirty="0">
                <a:latin typeface="+mn-ea"/>
              </a:rPr>
              <a:t>打一职业</a:t>
            </a:r>
            <a:endParaRPr lang="zh-CN" altLang="en-US" sz="2700" b="1" spc="225" dirty="0"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788159"/>
            <a:ext cx="9144000" cy="4355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6468" y="388399"/>
            <a:ext cx="782443" cy="438581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范文</a:t>
            </a:r>
            <a:endParaRPr lang="zh-CN" altLang="en-US" sz="2400" b="1" spc="225" dirty="0">
              <a:solidFill>
                <a:srgbClr val="E3584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781" y="942841"/>
            <a:ext cx="6161965" cy="3854902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　</a:t>
            </a:r>
            <a:r>
              <a:rPr lang="zh-CN" altLang="en-US" sz="2400" b="1" spc="225" dirty="0">
                <a:latin typeface="+mn-ea"/>
              </a:rPr>
              <a:t>我的老师</a:t>
            </a:r>
            <a:endParaRPr lang="zh-CN" altLang="en-US" sz="2100" b="1" spc="225" dirty="0">
              <a:latin typeface="+mn-ea"/>
            </a:endParaRPr>
          </a:p>
          <a:p>
            <a:r>
              <a:rPr lang="zh-CN" altLang="en-US" sz="2100" spc="225" dirty="0">
                <a:latin typeface="+mn-ea"/>
              </a:rPr>
              <a:t>    我的老师有些“怪”，高兴起来就像小孩子活蹦乱跳，生气时就像发怒的老虎。老师那短短的黑发一根根竖起，显得很有精神。他那浓浓的眉毛下有一双“火眼金睛”，哪个同学有什么动静都逃不脱他的眼睛。</a:t>
            </a:r>
            <a:endParaRPr lang="zh-CN" altLang="en-US" sz="2100" spc="225" dirty="0">
              <a:latin typeface="+mn-ea"/>
            </a:endParaRPr>
          </a:p>
          <a:p>
            <a:r>
              <a:rPr lang="zh-CN" altLang="en-US" sz="2100" spc="225" dirty="0">
                <a:latin typeface="+mn-ea"/>
              </a:rPr>
              <a:t>    他对我们要求很严格。他就像一台不知疲倦的播种机，在我们的心田上播下理想和知识的种子。老师为了提高我们的作文水平，每个双休日就让我们回去读课外书，摘抄好词佳句。星期一早上第一节课就是我们班的“故事汇报</a:t>
            </a:r>
            <a:endParaRPr lang="zh-CN" altLang="en-US" sz="2100" spc="225" dirty="0"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14700" y="1156648"/>
            <a:ext cx="0" cy="3490415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052479" y="1589404"/>
            <a:ext cx="1832213" cy="1361912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rgbClr val="0070C0"/>
                </a:solidFill>
                <a:latin typeface="+mn-ea"/>
              </a:rPr>
              <a:t>开门见山直接道出了老师的特点，形象鲜明。</a:t>
            </a:r>
            <a:endParaRPr lang="zh-CN" altLang="en-US" sz="2100" spc="225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788159"/>
            <a:ext cx="9144000" cy="4355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6468" y="388399"/>
            <a:ext cx="782443" cy="438581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范文</a:t>
            </a:r>
            <a:endParaRPr lang="zh-CN" altLang="en-US" sz="2400" b="1" spc="225" dirty="0">
              <a:solidFill>
                <a:srgbClr val="E3584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781" y="1137325"/>
            <a:ext cx="6161965" cy="3624069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latin typeface="+mn-ea"/>
              </a:rPr>
              <a:t>课”或者“口述作文课”，老师随意点名，点到名的同学要复述自己看过的故事或者作文，也可以临场发挥，围绕一个中心说自己的见闻。如果你站着不说，老师就突然大喊起来，把你责备一顿，然后叫你把刚才的情景写下来。经过长期的训练，我们班多数同学的作文水平都有了明显提高。</a:t>
            </a:r>
            <a:endParaRPr lang="zh-CN" altLang="en-US" sz="2100" spc="225" dirty="0">
              <a:latin typeface="+mn-ea"/>
            </a:endParaRPr>
          </a:p>
          <a:p>
            <a:r>
              <a:rPr lang="zh-CN" altLang="en-US" sz="2100" spc="225" dirty="0">
                <a:latin typeface="+mn-ea"/>
              </a:rPr>
              <a:t>    有一次，班主任李老师有事不在，一个下午都是语文课，才上了两节课，他看到好多同学一副无精打采的样子。为了消除疲劳，提高我们的学习兴趣，老师就让我们玩“写字”游</a:t>
            </a:r>
            <a:endParaRPr lang="zh-CN" altLang="en-US" sz="2100" spc="225" dirty="0"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14700" y="1156648"/>
            <a:ext cx="0" cy="3490415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847763" y="1814592"/>
            <a:ext cx="2091521" cy="1685077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rgbClr val="0070C0"/>
                </a:solidFill>
                <a:latin typeface="+mn-ea"/>
              </a:rPr>
              <a:t>结合老师教我们写作文这件事，写出了老师对我们要求严格的特点。</a:t>
            </a:r>
            <a:endParaRPr lang="zh-CN" altLang="en-US" sz="2100" spc="225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788159"/>
            <a:ext cx="9144000" cy="4355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6468" y="388399"/>
            <a:ext cx="782443" cy="438581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范文</a:t>
            </a:r>
            <a:endParaRPr lang="zh-CN" altLang="en-US" sz="2400" b="1" spc="225" dirty="0">
              <a:solidFill>
                <a:srgbClr val="E3584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781" y="1055437"/>
            <a:ext cx="6161965" cy="3947234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戏。他把我们分成五个组， 上台写刚学过的生词，比一比哪个同学写的生词又多又快又好。我们一听精神抖擞，纷纷举手想到黑板前展示自我。我们仿佛成了学前班的小孩子，都想感受一下童年时争相写字的乐趣。我们为了追求速度和字数，字写得字歪歪斜斜，大小不一，老师忍不住哈哈大笑，我们也笑了。这样过了十几分钟，他看我们又精神了，便继续讲课。</a:t>
            </a:r>
            <a:endParaRPr lang="zh-CN" altLang="en-US" sz="2100" spc="225" dirty="0"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14700" y="1156648"/>
            <a:ext cx="0" cy="3490415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847763" y="1231151"/>
            <a:ext cx="2091521" cy="3300904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rgbClr val="0070C0"/>
                </a:solidFill>
                <a:latin typeface="+mn-ea"/>
              </a:rPr>
              <a:t>老师为了激发同学们的学习兴趣，寓乐于教的方法收受大家欢迎，老师充满童真、亦庄亦谐的形象跃然纸上，呼之欲出，人物特点鲜明。</a:t>
            </a:r>
            <a:endParaRPr lang="zh-CN" altLang="en-US" sz="2100" spc="225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788159"/>
            <a:ext cx="9144000" cy="4355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6468" y="388399"/>
            <a:ext cx="782443" cy="438581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</a:rPr>
              <a:t>范文</a:t>
            </a:r>
            <a:endParaRPr lang="zh-CN" altLang="en-US" sz="2400" b="1" spc="225" dirty="0">
              <a:solidFill>
                <a:srgbClr val="E3584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781" y="1382982"/>
            <a:ext cx="6161965" cy="2977738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    老师知识丰富，去过的地方也多。常常给我们讲他的经历和见闻，教我们一些生活常识和一些做人的道理。我们从他那里学到了书本上学不到的知识，我们为有这样的老师而高兴。</a:t>
            </a:r>
            <a:endParaRPr lang="zh-CN" altLang="en-US" sz="2100" spc="225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spc="225" dirty="0">
                <a:latin typeface="+mn-ea"/>
              </a:rPr>
              <a:t>这位老师是谁呢？不用我说熟悉他的人都知道，他就是我们的语文老师</a:t>
            </a:r>
            <a:r>
              <a:rPr lang="en-US" altLang="zh-CN" sz="2100" spc="225" dirty="0">
                <a:latin typeface="+mn-ea"/>
              </a:rPr>
              <a:t>——</a:t>
            </a:r>
            <a:r>
              <a:rPr lang="zh-CN" altLang="en-US" sz="2100" spc="225" dirty="0">
                <a:latin typeface="+mn-ea"/>
              </a:rPr>
              <a:t>白老师。</a:t>
            </a:r>
            <a:endParaRPr lang="zh-CN" altLang="en-US" sz="2100" spc="225" dirty="0"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714700" y="1156648"/>
            <a:ext cx="0" cy="3490415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847763" y="1251622"/>
            <a:ext cx="2091521" cy="3300904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spc="225" dirty="0">
                <a:solidFill>
                  <a:srgbClr val="0070C0"/>
                </a:solidFill>
                <a:latin typeface="+mn-ea"/>
              </a:rPr>
              <a:t>结尾点出文中描写的老师是谁，熟悉白老师的人可能通过前面的描写早就知道习作描写的是谁了，在这里读者的猜测得到了验证。</a:t>
            </a:r>
            <a:endParaRPr lang="zh-CN" altLang="en-US" sz="2100" spc="225" dirty="0">
              <a:solidFill>
                <a:srgbClr val="0070C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DOC_GUID" val="{de9e77fd-3039-462b-b014-6f960b576bc7}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2"/>
  <p:tag name="KSO_WM_SLIDE_SIZE" val="715*410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WPS 演示</Application>
  <PresentationFormat>全屏显示(16:9)</PresentationFormat>
  <Paragraphs>50</Paragraphs>
  <Slides>12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楷体</vt:lpstr>
      <vt:lpstr>微软雅黑</vt:lpstr>
      <vt:lpstr>华文新魏</vt:lpstr>
      <vt:lpstr>Arial</vt:lpstr>
      <vt:lpstr>Calibri</vt:lpstr>
      <vt:lpstr>Arial Unicode MS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1864</cp:revision>
  <dcterms:created xsi:type="dcterms:W3CDTF">2015-04-02T07:05:00Z</dcterms:created>
  <dcterms:modified xsi:type="dcterms:W3CDTF">2021-09-30T01:50:22Z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