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2" r:id="rId6"/>
    <p:sldId id="263" r:id="rId7"/>
    <p:sldId id="264" r:id="rId8"/>
    <p:sldId id="270" r:id="rId9"/>
    <p:sldId id="269" r:id="rId10"/>
    <p:sldId id="260" r:id="rId11"/>
    <p:sldId id="272" r:id="rId12"/>
    <p:sldId id="265" r:id="rId13"/>
    <p:sldId id="276" r:id="rId14"/>
    <p:sldId id="277" r:id="rId15"/>
    <p:sldId id="278" r:id="rId16"/>
  </p:sldIdLst>
  <p:sldSz cx="12192000" cy="6858000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j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BA81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72" y="-816"/>
      </p:cViewPr>
      <p:guideLst>
        <p:guide orient="horz" pos="2176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3-28T13:32:40.265" idx="1">
    <p:pos x="6893" y="3608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61077-FA4D-4D81-8C9A-D7D71B5676F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AE3A-03F2-4A5B-A3C1-6AF045BD95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71D9-2FEE-4FD5-90FB-DB49B962E11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23E3-62BC-47EC-AF05-55F838B3F4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939C6-1A59-460B-9F03-4027BD23CC5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2B7B8-F9FC-4FEE-AC86-8499D82382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E3B25-32EE-4D42-9284-6BAC9C6070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18BA4-273D-43EA-A32C-0F02A4CEF7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FC00B-D883-4C20-9857-CFC4FA0F9B9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1019B-E5C3-4E6F-A963-49BBD81730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DA1F8-288C-41AD-B714-BB5F0430DA5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A504C-124F-4792-B9EA-AE389C11C4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CCB77-F88F-4996-AE87-1216F8A0497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D56FE-1B7F-417C-9123-8529296B5A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0EE87-BE53-4C34-8AA6-609B5E8813E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6370-E145-4AD7-B71F-0B7EB1C502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2F477-CAB5-4BE8-98A3-F34A63CDEE9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B8DEC-AC15-48F5-85FD-38B8B4A5BA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D3B61-E900-4DD5-B901-227D67C938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55D89-FBAC-41EC-8507-50FAD97099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C0871A-7E45-4D8E-85D0-1F2931B32F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D4AA01-CC25-4B7C-BA82-5DE4035FCDD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4925" y="-1588"/>
            <a:ext cx="123317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文本框 4"/>
          <p:cNvSpPr txBox="1">
            <a:spLocks noChangeArrowheads="1"/>
          </p:cNvSpPr>
          <p:nvPr/>
        </p:nvSpPr>
        <p:spPr bwMode="auto">
          <a:xfrm>
            <a:off x="2020888" y="1597025"/>
            <a:ext cx="6303962" cy="127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latin typeface="Calibri" panose="020F0502020204030204" pitchFamily="34" charset="0"/>
              </a:rPr>
              <a:t>在阅读中提取信息</a:t>
            </a:r>
            <a:endParaRPr lang="zh-CN" altLang="en-US" sz="6000" b="1">
              <a:latin typeface="Calibri" panose="020F0502020204030204" pitchFamily="34" charset="0"/>
            </a:endParaRPr>
          </a:p>
          <a:p>
            <a:r>
              <a:rPr lang="zh-CN" altLang="en-US">
                <a:latin typeface="Calibri" panose="020F0502020204030204" pitchFamily="34" charset="0"/>
              </a:rPr>
              <a:t>            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291" name="文本框 5"/>
          <p:cNvSpPr txBox="1">
            <a:spLocks noChangeArrowheads="1"/>
          </p:cNvSpPr>
          <p:nvPr/>
        </p:nvSpPr>
        <p:spPr bwMode="auto">
          <a:xfrm>
            <a:off x="5770563" y="3562350"/>
            <a:ext cx="50800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anose="020F0502020204030204" pitchFamily="34" charset="0"/>
              </a:rPr>
              <a:t>《丑石》微课设计</a:t>
            </a:r>
            <a:endParaRPr lang="zh-CN" altLang="en-US" sz="4800" b="1">
              <a:latin typeface="Calibri" panose="020F0502020204030204" pitchFamily="34" charset="0"/>
            </a:endParaRPr>
          </a:p>
        </p:txBody>
      </p:sp>
      <p:sp>
        <p:nvSpPr>
          <p:cNvPr id="12292" name="文本框 6"/>
          <p:cNvSpPr txBox="1">
            <a:spLocks noChangeArrowheads="1"/>
          </p:cNvSpPr>
          <p:nvPr/>
        </p:nvSpPr>
        <p:spPr bwMode="auto">
          <a:xfrm>
            <a:off x="6999288" y="5073650"/>
            <a:ext cx="5449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anose="020F0502020204030204" pitchFamily="34" charset="0"/>
              </a:rPr>
              <a:t>都江堰市蒲阳小学   董娟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1508" name="文本框 4"/>
          <p:cNvSpPr txBox="1">
            <a:spLocks noChangeArrowheads="1"/>
          </p:cNvSpPr>
          <p:nvPr/>
        </p:nvSpPr>
        <p:spPr bwMode="auto">
          <a:xfrm>
            <a:off x="-69850" y="84138"/>
            <a:ext cx="118919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-182563" y="2560638"/>
            <a:ext cx="8248651" cy="2595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8150" y="4487863"/>
            <a:ext cx="11383963" cy="210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  4.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石上的小凹坑，下雨积水，小鸡去喝；十五的夜晚，我站在丑石上望月。两件小事反衬无用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1" name="文本框 10"/>
          <p:cNvSpPr txBox="1">
            <a:spLocks noChangeArrowheads="1"/>
          </p:cNvSpPr>
          <p:nvPr/>
        </p:nvSpPr>
        <p:spPr bwMode="auto">
          <a:xfrm>
            <a:off x="1143000" y="595313"/>
            <a:ext cx="51339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丑石的丑表现在：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66750" y="1538605"/>
            <a:ext cx="1054576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Calibri" panose="020F0502020204030204" pitchFamily="34" charset="0"/>
              </a:rPr>
              <a:t>1.</a:t>
            </a:r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外形丑：黑黝黝地，牛似的模样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66750" y="2184400"/>
            <a:ext cx="10644188" cy="143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2.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无用：不能垒山墙、铺台阶、洗石磨、还不能刻字雕花、浣纱捶布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6750" y="3622675"/>
            <a:ext cx="56943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</a:rPr>
              <a:t>3.</a:t>
            </a:r>
            <a:r>
              <a:rPr lang="zh-CN" altLang="en-US" sz="4400" b="1">
                <a:solidFill>
                  <a:srgbClr val="FF0000"/>
                </a:solidFill>
              </a:rPr>
              <a:t>不但无用，还碍地面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-69850" y="1008063"/>
            <a:ext cx="11144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   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2533" name="文本框 5"/>
          <p:cNvSpPr txBox="1">
            <a:spLocks noChangeArrowheads="1"/>
          </p:cNvSpPr>
          <p:nvPr/>
        </p:nvSpPr>
        <p:spPr bwMode="auto">
          <a:xfrm>
            <a:off x="60325" y="754063"/>
            <a:ext cx="12071350" cy="613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        </a:t>
            </a:r>
            <a:endParaRPr lang="en-US" altLang="zh-CN" sz="3600">
              <a:latin typeface="Calibri" panose="020F0502020204030204" pitchFamily="34" charset="0"/>
            </a:endParaRPr>
          </a:p>
          <a:p>
            <a:r>
              <a:rPr lang="en-US" altLang="zh-CN" sz="3600">
                <a:latin typeface="Calibri" panose="020F0502020204030204" pitchFamily="34" charset="0"/>
              </a:rPr>
              <a:t>       </a:t>
            </a:r>
            <a:r>
              <a:rPr lang="zh-CN" altLang="en-US" sz="3600">
                <a:latin typeface="Calibri" panose="020F0502020204030204" pitchFamily="34" charset="0"/>
              </a:rPr>
              <a:t>没有一个人将小草叫做“大力士”，但是它的力量之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大，的确是世界无比。这种力，是一般人看不见的生命力，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只要生命存在，这种力就要显现，上面的石块，丝毫不足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以阻挡。因为它是一种“长期抗战”的力，有弹性，能屈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能伸的力，有韧性，不达目的不止的力。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　这种不落在肥土而落在瓦砾中、有生命力的种子决不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会悲观和叹气，因为有了阻力才有磨炼。生命开始的一瞬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间就带了斗争来的草，才是坚韧的草，也只有这种草，才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可以傲然地对那些玻璃棚中养育着的盆花哄笑。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2534" name="文本框 6"/>
          <p:cNvSpPr txBox="1">
            <a:spLocks noChangeArrowheads="1"/>
          </p:cNvSpPr>
          <p:nvPr/>
        </p:nvSpPr>
        <p:spPr bwMode="auto">
          <a:xfrm>
            <a:off x="4102100" y="476250"/>
            <a:ext cx="3590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《野草》片段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-69850" y="1008063"/>
            <a:ext cx="11144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   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3557" name="文本框 5"/>
          <p:cNvSpPr txBox="1">
            <a:spLocks noChangeArrowheads="1"/>
          </p:cNvSpPr>
          <p:nvPr/>
        </p:nvSpPr>
        <p:spPr bwMode="auto">
          <a:xfrm>
            <a:off x="60325" y="754063"/>
            <a:ext cx="12088813" cy="613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        </a:t>
            </a:r>
            <a:endParaRPr lang="en-US" altLang="zh-CN" sz="3600">
              <a:latin typeface="Calibri" panose="020F0502020204030204" pitchFamily="34" charset="0"/>
            </a:endParaRPr>
          </a:p>
          <a:p>
            <a:r>
              <a:rPr lang="en-US" altLang="zh-CN" sz="3600">
                <a:latin typeface="Calibri" panose="020F0502020204030204" pitchFamily="34" charset="0"/>
              </a:rPr>
              <a:t>       </a:t>
            </a:r>
            <a:r>
              <a:rPr lang="zh-CN" altLang="en-US" sz="3600">
                <a:latin typeface="Calibri" panose="020F0502020204030204" pitchFamily="34" charset="0"/>
              </a:rPr>
              <a:t>没有一个人将小草叫做“大力士”，但是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①它的力量之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大，的确是世界无比。</a:t>
            </a:r>
            <a:r>
              <a:rPr lang="zh-CN" altLang="en-US" sz="3600">
                <a:latin typeface="Calibri" panose="020F0502020204030204" pitchFamily="34" charset="0"/>
              </a:rPr>
              <a:t>这种力，是一般人看不见的生命力，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只要生命存在，这种力就要显现，上面的石块，丝毫不足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以阻挡。因为它是一种“长期抗战”的力，有弹性，能屈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能伸的力，有韧性，不达目的不止的力。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　这种不落在肥土而落在瓦砾中、有生命力的种子决不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会悲观和叹气，因为有了阻力才有磨炼。生命开始的一瞬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间就带了斗争来的草，才是坚韧的草，也只有这种草，才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可以傲然地对那些玻璃棚中养育着的盆花哄笑。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3558" name="文本框 6"/>
          <p:cNvSpPr txBox="1">
            <a:spLocks noChangeArrowheads="1"/>
          </p:cNvSpPr>
          <p:nvPr/>
        </p:nvSpPr>
        <p:spPr bwMode="auto">
          <a:xfrm>
            <a:off x="4102100" y="476250"/>
            <a:ext cx="3590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《野草》片段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4580" name="文本框 4"/>
          <p:cNvSpPr txBox="1">
            <a:spLocks noChangeArrowheads="1"/>
          </p:cNvSpPr>
          <p:nvPr/>
        </p:nvSpPr>
        <p:spPr bwMode="auto">
          <a:xfrm>
            <a:off x="-69850" y="1008063"/>
            <a:ext cx="11144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   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4581" name="文本框 5"/>
          <p:cNvSpPr txBox="1">
            <a:spLocks noChangeArrowheads="1"/>
          </p:cNvSpPr>
          <p:nvPr/>
        </p:nvSpPr>
        <p:spPr bwMode="auto">
          <a:xfrm>
            <a:off x="60325" y="754063"/>
            <a:ext cx="12107863" cy="613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        </a:t>
            </a:r>
            <a:endParaRPr lang="en-US" altLang="zh-CN" sz="3600">
              <a:latin typeface="Calibri" panose="020F0502020204030204" pitchFamily="34" charset="0"/>
            </a:endParaRPr>
          </a:p>
          <a:p>
            <a:r>
              <a:rPr lang="en-US" altLang="zh-CN" sz="3600">
                <a:latin typeface="Calibri" panose="020F0502020204030204" pitchFamily="34" charset="0"/>
              </a:rPr>
              <a:t>       </a:t>
            </a:r>
            <a:r>
              <a:rPr lang="zh-CN" altLang="en-US" sz="3600">
                <a:latin typeface="Calibri" panose="020F0502020204030204" pitchFamily="34" charset="0"/>
              </a:rPr>
              <a:t>没有一个人将小草叫做“大力士”，但是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①它的力量之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大，的确是世界无比</a:t>
            </a:r>
            <a:r>
              <a:rPr lang="zh-CN" altLang="en-US" sz="3600">
                <a:latin typeface="Calibri" panose="020F0502020204030204" pitchFamily="34" charset="0"/>
              </a:rPr>
              <a:t>。这种力，是一般人看不见的生命力，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只要生命存在，这种力就要显现，上面的石块，丝毫不足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以阻挡。因为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②它是一种“长期抗战”的力，有弹性，能屈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能伸的力，有韧性，不达目的不止的力。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　这种不落在肥土而落在瓦砾中、有生命力的种子决不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会悲观和叹气，因为有了阻力才有磨炼。生命开始的一瞬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间就带了斗争来的草，才是坚韧的草，也只有这种草，才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可以傲然地对那些玻璃棚中养育着的盆花哄笑。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4582" name="文本框 6"/>
          <p:cNvSpPr txBox="1">
            <a:spLocks noChangeArrowheads="1"/>
          </p:cNvSpPr>
          <p:nvPr/>
        </p:nvSpPr>
        <p:spPr bwMode="auto">
          <a:xfrm>
            <a:off x="4102100" y="476250"/>
            <a:ext cx="3590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《野草》片段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5604" name="文本框 4"/>
          <p:cNvSpPr txBox="1">
            <a:spLocks noChangeArrowheads="1"/>
          </p:cNvSpPr>
          <p:nvPr/>
        </p:nvSpPr>
        <p:spPr bwMode="auto">
          <a:xfrm>
            <a:off x="-69850" y="1008063"/>
            <a:ext cx="11144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   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5605" name="文本框 5"/>
          <p:cNvSpPr txBox="1">
            <a:spLocks noChangeArrowheads="1"/>
          </p:cNvSpPr>
          <p:nvPr/>
        </p:nvSpPr>
        <p:spPr bwMode="auto">
          <a:xfrm>
            <a:off x="60325" y="754063"/>
            <a:ext cx="12107863" cy="613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        </a:t>
            </a:r>
            <a:endParaRPr lang="en-US" altLang="zh-CN" sz="3600">
              <a:latin typeface="Calibri" panose="020F0502020204030204" pitchFamily="34" charset="0"/>
            </a:endParaRPr>
          </a:p>
          <a:p>
            <a:r>
              <a:rPr lang="en-US" altLang="zh-CN" sz="3600">
                <a:latin typeface="Calibri" panose="020F0502020204030204" pitchFamily="34" charset="0"/>
              </a:rPr>
              <a:t>       </a:t>
            </a:r>
            <a:r>
              <a:rPr lang="zh-CN" altLang="en-US" sz="3600">
                <a:latin typeface="Calibri" panose="020F0502020204030204" pitchFamily="34" charset="0"/>
              </a:rPr>
              <a:t>没有一个人将小草叫做“大力士”，但是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①它的力量之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大，的确是世界无比</a:t>
            </a:r>
            <a:r>
              <a:rPr lang="zh-CN" altLang="en-US" sz="3600">
                <a:latin typeface="Calibri" panose="020F0502020204030204" pitchFamily="34" charset="0"/>
              </a:rPr>
              <a:t>。这种力，是一般人看不见的生命力，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只要生命存在，这种力就要显现，上面的石块，丝毫不足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以阻挡。因为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②它是一种“长期抗战”的力，有弹性，能屈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能伸的力，有韧性，不达目的不止的力。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　这种不落在肥土而落在瓦砾中、有生命力的种子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③（乐观）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决不会悲观和叹气</a:t>
            </a:r>
            <a:r>
              <a:rPr lang="zh-CN" altLang="en-US" sz="3600">
                <a:latin typeface="Calibri" panose="020F0502020204030204" pitchFamily="34" charset="0"/>
              </a:rPr>
              <a:t>，因为有了阻力才有磨炼。生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命开始的一瞬间就带了斗争来的草，才是坚韧的草，也只有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这种草，才可以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傲然地</a:t>
            </a:r>
            <a:r>
              <a:rPr lang="zh-CN" altLang="en-US" sz="3600">
                <a:latin typeface="Calibri" panose="020F0502020204030204" pitchFamily="34" charset="0"/>
              </a:rPr>
              <a:t>对那些玻璃棚中养育着的盆花哄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笑</a:t>
            </a:r>
            <a:r>
              <a:rPr lang="zh-CN" altLang="en-US" sz="3600">
                <a:latin typeface="Calibri" panose="020F0502020204030204" pitchFamily="34" charset="0"/>
              </a:rPr>
              <a:t>。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　 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5606" name="文本框 6"/>
          <p:cNvSpPr txBox="1">
            <a:spLocks noChangeArrowheads="1"/>
          </p:cNvSpPr>
          <p:nvPr/>
        </p:nvSpPr>
        <p:spPr bwMode="auto">
          <a:xfrm>
            <a:off x="4102100" y="476250"/>
            <a:ext cx="3590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《野草》片段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7623"/>
            <a:ext cx="123317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5405" y="2400300"/>
            <a:ext cx="2492375" cy="144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   </a:t>
            </a:r>
            <a:r>
              <a:rPr lang="zh-CN" altLang="en-US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丑</a:t>
            </a: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3838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石》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7535" y="2412365"/>
            <a:ext cx="97853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/>
              <a:t>《</a:t>
            </a:r>
            <a:endParaRPr lang="zh-CN" altLang="en-US" sz="8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60350" y="969963"/>
            <a:ext cx="12334875" cy="2359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>
                <a:latin typeface="+mn-lt"/>
                <a:ea typeface="+mn-ea"/>
                <a:sym typeface="+mn-ea"/>
              </a:rPr>
              <a:t>      </a:t>
            </a:r>
            <a:r>
              <a:rPr lang="zh-CN" altLang="en-US" sz="6000" b="1">
                <a:latin typeface="+mn-lt"/>
                <a:ea typeface="+mn-ea"/>
                <a:sym typeface="+mn-ea"/>
              </a:rPr>
              <a:t>它黑黝黝地卧在那里，牛似的</a:t>
            </a:r>
            <a:endParaRPr lang="zh-CN" altLang="en-US" sz="6000" b="1"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atin typeface="+mn-lt"/>
                <a:ea typeface="+mn-ea"/>
                <a:sym typeface="+mn-ea"/>
              </a:rPr>
              <a:t>模样；</a:t>
            </a:r>
            <a:r>
              <a:rPr lang="zh-CN" altLang="en-US" sz="60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60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4925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331700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60350" y="969963"/>
            <a:ext cx="12334875" cy="2359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>
                <a:latin typeface="+mn-lt"/>
                <a:ea typeface="+mn-ea"/>
                <a:sym typeface="+mn-ea"/>
              </a:rPr>
              <a:t>      </a:t>
            </a:r>
            <a:r>
              <a:rPr lang="zh-CN" altLang="en-US" sz="6000" b="1">
                <a:latin typeface="+mn-lt"/>
                <a:ea typeface="+mn-ea"/>
                <a:sym typeface="+mn-ea"/>
              </a:rPr>
              <a:t>它</a:t>
            </a:r>
            <a:r>
              <a:rPr lang="zh-CN" altLang="en-US" sz="60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黑黝黝</a:t>
            </a:r>
            <a:r>
              <a:rPr lang="zh-CN" altLang="en-US" sz="6000" b="1">
                <a:latin typeface="+mn-lt"/>
                <a:ea typeface="+mn-ea"/>
                <a:sym typeface="+mn-ea"/>
              </a:rPr>
              <a:t>地卧在那里，</a:t>
            </a:r>
            <a:r>
              <a:rPr lang="zh-CN" altLang="en-US" sz="60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牛似的</a:t>
            </a:r>
            <a:endParaRPr lang="zh-CN" altLang="en-US" sz="6000" b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atin typeface="+mn-lt"/>
                <a:ea typeface="+mn-ea"/>
                <a:sym typeface="+mn-ea"/>
              </a:rPr>
              <a:t>模样；</a:t>
            </a:r>
            <a:r>
              <a:rPr lang="zh-CN" altLang="en-US" sz="60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60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4925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2481263" y="4211638"/>
            <a:ext cx="7291387" cy="1592262"/>
          </a:xfrm>
          <a:prstGeom prst="wedgeEllipseCallout">
            <a:avLst>
              <a:gd name="adj1" fmla="val -10616"/>
              <a:gd name="adj2" fmla="val -139134"/>
            </a:avLst>
          </a:prstGeom>
          <a:solidFill>
            <a:schemeClr val="bg2"/>
          </a:solidFill>
          <a:ln w="9525">
            <a:solidFill>
              <a:srgbClr val="76BA8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73375" y="4646613"/>
            <a:ext cx="69262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Calibri" panose="020F0502020204030204" pitchFamily="34" charset="0"/>
              </a:rPr>
              <a:t>直接提取关键词句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359275" y="2133600"/>
            <a:ext cx="35353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外形丑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bldLvl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4925" y="-1588"/>
            <a:ext cx="123317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2111375" y="1814513"/>
            <a:ext cx="311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389" name="文本框 7"/>
          <p:cNvSpPr txBox="1">
            <a:spLocks noChangeArrowheads="1"/>
          </p:cNvSpPr>
          <p:nvPr/>
        </p:nvSpPr>
        <p:spPr bwMode="auto">
          <a:xfrm>
            <a:off x="-34925" y="95250"/>
            <a:ext cx="12477750" cy="5948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         </a:t>
            </a:r>
            <a:r>
              <a:rPr lang="en-US" altLang="zh-CN" b="1">
                <a:latin typeface="Calibri" panose="020F0502020204030204" pitchFamily="34" charset="0"/>
              </a:rPr>
              <a:t>      </a:t>
            </a:r>
            <a:r>
              <a:rPr lang="zh-CN" altLang="en-US" sz="3200" b="1">
                <a:latin typeface="Calibri" panose="020F0502020204030204" pitchFamily="34" charset="0"/>
              </a:rPr>
              <a:t>②于是，伯父家盖房，想以它垒山墙，但苦于它极不规则，没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棱角儿，也没平面儿；用錾（zàn）破开吧，又懒得花那么大气力，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因为河滩并不甚远，随便去掮(qiān）一块回来，哪一块也比它强。房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盖起来，压铺台阶，伯父也没有看上它。有一年，来了一个石匠，为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我家洗一台石磨，奶奶又说：用这块丑石吧，省得从远处搬动。石匠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看了看，摇着头，嫌它石质太细，也不采用。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　　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3813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7412" name="文本框 6"/>
          <p:cNvSpPr txBox="1">
            <a:spLocks noChangeArrowheads="1"/>
          </p:cNvSpPr>
          <p:nvPr/>
        </p:nvSpPr>
        <p:spPr bwMode="auto">
          <a:xfrm>
            <a:off x="2111375" y="1814513"/>
            <a:ext cx="311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413" name="文本框 7"/>
          <p:cNvSpPr txBox="1">
            <a:spLocks noChangeArrowheads="1"/>
          </p:cNvSpPr>
          <p:nvPr/>
        </p:nvSpPr>
        <p:spPr bwMode="auto">
          <a:xfrm>
            <a:off x="-69850" y="706438"/>
            <a:ext cx="15730538" cy="545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                 </a:t>
            </a:r>
            <a:r>
              <a:rPr lang="zh-CN" altLang="en-US" sz="4400" b="1">
                <a:latin typeface="Calibri" panose="020F0502020204030204" pitchFamily="34" charset="0"/>
              </a:rPr>
              <a:t>于是，伯父家盖房，想以它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垒山墙</a:t>
            </a:r>
            <a:r>
              <a:rPr lang="zh-CN" altLang="en-US" sz="4400" b="1">
                <a:latin typeface="Calibri" panose="020F0502020204030204" pitchFamily="34" charset="0"/>
              </a:rPr>
              <a:t>，但苦于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400" b="1">
              <a:latin typeface="Calibri" panose="020F0502020204030204" pitchFamily="34" charset="0"/>
            </a:endParaRPr>
          </a:p>
          <a:p>
            <a:r>
              <a:rPr lang="zh-CN" altLang="en-US" sz="4400" b="1">
                <a:latin typeface="Calibri" panose="020F0502020204030204" pitchFamily="34" charset="0"/>
              </a:rPr>
              <a:t>它极不规则，没棱角儿，也没平面儿；用錾（zàn）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400" b="1">
              <a:latin typeface="Calibri" panose="020F0502020204030204" pitchFamily="34" charset="0"/>
            </a:endParaRPr>
          </a:p>
          <a:p>
            <a:r>
              <a:rPr lang="zh-CN" altLang="en-US" sz="4400" b="1">
                <a:latin typeface="Calibri" panose="020F0502020204030204" pitchFamily="34" charset="0"/>
              </a:rPr>
              <a:t>破开吧，又懒得花那么大气力，因为河滩并不甚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400" b="1">
              <a:latin typeface="Calibri" panose="020F0502020204030204" pitchFamily="34" charset="0"/>
            </a:endParaRPr>
          </a:p>
          <a:p>
            <a:r>
              <a:rPr lang="zh-CN" altLang="en-US" sz="4400" b="1">
                <a:latin typeface="Calibri" panose="020F0502020204030204" pitchFamily="34" charset="0"/>
              </a:rPr>
              <a:t>远，随便去掮(qiān）一块回来，哪一块也比它强。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400" b="1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17414" name="圆角矩形标注 5"/>
          <p:cNvSpPr>
            <a:spLocks noChangeArrowheads="1"/>
          </p:cNvSpPr>
          <p:nvPr/>
        </p:nvSpPr>
        <p:spPr bwMode="auto">
          <a:xfrm>
            <a:off x="7229475" y="1377950"/>
            <a:ext cx="1577975" cy="731838"/>
          </a:xfrm>
          <a:prstGeom prst="wedgeRoundRectCallout">
            <a:avLst>
              <a:gd name="adj1" fmla="val -625"/>
              <a:gd name="adj2" fmla="val -63889"/>
              <a:gd name="adj3" fmla="val 16667"/>
            </a:avLst>
          </a:prstGeom>
          <a:solidFill>
            <a:schemeClr val="bg2"/>
          </a:solidFill>
          <a:ln w="12700" algn="ctr">
            <a:solidFill>
              <a:srgbClr val="41719C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5" name="文本框 8"/>
          <p:cNvSpPr txBox="1">
            <a:spLocks noChangeArrowheads="1"/>
          </p:cNvSpPr>
          <p:nvPr/>
        </p:nvSpPr>
        <p:spPr bwMode="auto">
          <a:xfrm>
            <a:off x="7278688" y="1423988"/>
            <a:ext cx="228282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不 能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8436" name="文本框 6"/>
          <p:cNvSpPr txBox="1">
            <a:spLocks noChangeArrowheads="1"/>
          </p:cNvSpPr>
          <p:nvPr/>
        </p:nvSpPr>
        <p:spPr bwMode="auto">
          <a:xfrm>
            <a:off x="2111375" y="1814513"/>
            <a:ext cx="311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437" name="文本框 7"/>
          <p:cNvSpPr txBox="1">
            <a:spLocks noChangeArrowheads="1"/>
          </p:cNvSpPr>
          <p:nvPr/>
        </p:nvSpPr>
        <p:spPr bwMode="auto">
          <a:xfrm>
            <a:off x="9525" y="520700"/>
            <a:ext cx="12431713" cy="399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               </a:t>
            </a:r>
            <a:r>
              <a:rPr lang="zh-CN" altLang="en-US" sz="3200">
                <a:latin typeface="Calibri" panose="020F0502020204030204" pitchFamily="34" charset="0"/>
              </a:rPr>
              <a:t>②</a:t>
            </a:r>
            <a:r>
              <a:rPr lang="zh-CN" altLang="en-US" sz="3200" b="1">
                <a:latin typeface="Calibri" panose="020F0502020204030204" pitchFamily="34" charset="0"/>
              </a:rPr>
              <a:t>于是，伯父家盖房，想以它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垒山墙</a:t>
            </a:r>
            <a:r>
              <a:rPr lang="zh-CN" altLang="en-US" sz="3200" b="1">
                <a:latin typeface="Calibri" panose="020F0502020204030204" pitchFamily="34" charset="0"/>
              </a:rPr>
              <a:t>，但苦于它极不规则，没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棱角儿，也没平面儿；用錾（zàn）破开吧，又懒得花那么大气力，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因为河滩并不甚远，随便去掮(qiān）一块回来，哪一块也比它强。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房盖起来，压铺台阶，伯父也没有看上它。有一年，来了一个石匠，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为我家洗一台石磨，奶奶又说：用这块丑石吧，省得从远处搬动。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石匠看了看，摇着头，嫌它石质太细，也不采用。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　　③它不像汉白玉那样的细腻，可以凿下刻字雕花，也不像大青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石那样的光滑，可以供来浣纱捶布；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921375" y="1009650"/>
            <a:ext cx="1133475" cy="731838"/>
          </a:xfrm>
          <a:prstGeom prst="wedgeRoundRectCallout">
            <a:avLst>
              <a:gd name="adj1" fmla="val -625"/>
              <a:gd name="adj2" fmla="val -638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9" name="文本框 8"/>
          <p:cNvSpPr txBox="1">
            <a:spLocks noChangeArrowheads="1"/>
          </p:cNvSpPr>
          <p:nvPr/>
        </p:nvSpPr>
        <p:spPr bwMode="auto">
          <a:xfrm>
            <a:off x="5972175" y="1085850"/>
            <a:ext cx="1031875" cy="5794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不能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98525" y="4518025"/>
            <a:ext cx="2736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不能铺台阶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497763" y="4518025"/>
            <a:ext cx="2735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不能洗石磨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98525" y="5511800"/>
            <a:ext cx="3244850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不能刻字雕花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497763" y="5680075"/>
            <a:ext cx="3246437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不能浣纱捶布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703763" y="4662488"/>
            <a:ext cx="25939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Calibri" panose="020F0502020204030204" pitchFamily="34" charset="0"/>
              </a:rPr>
              <a:t>无用</a:t>
            </a:r>
            <a:endParaRPr lang="zh-CN" altLang="en-US" sz="5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9460" name="文本框 6"/>
          <p:cNvSpPr txBox="1">
            <a:spLocks noChangeArrowheads="1"/>
          </p:cNvSpPr>
          <p:nvPr/>
        </p:nvSpPr>
        <p:spPr bwMode="auto">
          <a:xfrm>
            <a:off x="2111375" y="1814513"/>
            <a:ext cx="311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461" name="文本框 7"/>
          <p:cNvSpPr txBox="1">
            <a:spLocks noChangeArrowheads="1"/>
          </p:cNvSpPr>
          <p:nvPr/>
        </p:nvSpPr>
        <p:spPr bwMode="auto">
          <a:xfrm>
            <a:off x="9525" y="520700"/>
            <a:ext cx="12431713" cy="399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               </a:t>
            </a:r>
            <a:r>
              <a:rPr lang="zh-CN" altLang="en-US" sz="3200">
                <a:latin typeface="Calibri" panose="020F0502020204030204" pitchFamily="34" charset="0"/>
              </a:rPr>
              <a:t>②</a:t>
            </a:r>
            <a:r>
              <a:rPr lang="zh-CN" altLang="en-US" sz="3200" b="1">
                <a:latin typeface="Calibri" panose="020F0502020204030204" pitchFamily="34" charset="0"/>
              </a:rPr>
              <a:t>于是，伯父家盖房，想以它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垒山墙</a:t>
            </a:r>
            <a:r>
              <a:rPr lang="zh-CN" altLang="en-US" sz="3200" b="1">
                <a:latin typeface="Calibri" panose="020F0502020204030204" pitchFamily="34" charset="0"/>
              </a:rPr>
              <a:t>，但苦于它极不规则，没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棱角儿，也没平面儿；用錾（zàn）破开吧，又懒得花那么大气力，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因为河滩并不甚远，随便去掮(qiān）一块回来，哪一块也比它强。</a:t>
            </a:r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房盖起来，压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铺台阶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，伯父也没有看上它。有一年，来了一个石匠，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为我家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洗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一台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石磨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，奶奶又说：用这块丑石吧，省得从远处搬动。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石匠看了看，摇着头，嫌它石质太细，也不采用。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　　③它不像汉白玉那样的细腻，可以凿下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刻字雕花，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也不像大青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3200" b="1">
                <a:latin typeface="Calibri" panose="020F0502020204030204" pitchFamily="34" charset="0"/>
                <a:sym typeface="+mn-ea"/>
              </a:rPr>
              <a:t>石那样的光滑，可以供来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浣纱捶布；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300538" y="1741488"/>
            <a:ext cx="2632075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Calibri" panose="020F0502020204030204" pitchFamily="34" charset="0"/>
              </a:rPr>
              <a:t>无用</a:t>
            </a:r>
            <a:endParaRPr lang="zh-CN" altLang="en-US" sz="9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0487" name="椭圆形标注 10"/>
          <p:cNvSpPr>
            <a:spLocks noChangeArrowheads="1"/>
          </p:cNvSpPr>
          <p:nvPr/>
        </p:nvSpPr>
        <p:spPr bwMode="auto">
          <a:xfrm rot="10560000">
            <a:off x="5459413" y="4926013"/>
            <a:ext cx="6223000" cy="1446212"/>
          </a:xfrm>
          <a:prstGeom prst="wedgeEllipseCallout">
            <a:avLst>
              <a:gd name="adj1" fmla="val 31954"/>
              <a:gd name="adj2" fmla="val 139875"/>
            </a:avLst>
          </a:prstGeom>
          <a:solidFill>
            <a:schemeClr val="bg2"/>
          </a:solidFill>
          <a:ln w="12700" algn="ctr">
            <a:solidFill>
              <a:srgbClr val="41719C"/>
            </a:solidFill>
            <a:miter lim="800000"/>
          </a:ln>
        </p:spPr>
        <p:txBody>
          <a:bodyPr rot="1080000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54850" y="5140325"/>
            <a:ext cx="42830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Calibri" panose="020F0502020204030204" pitchFamily="34" charset="0"/>
              </a:rPr>
              <a:t>巧借词语归纳概括</a:t>
            </a:r>
            <a:endParaRPr lang="zh-CN" altLang="en-US" sz="3600" b="1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build="allAtOnce"/>
      <p:bldP spid="20487" grpId="0" bldLvl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 descr="1280932317051q3j06bpo2v_mediu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26988"/>
            <a:ext cx="123317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797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</a:t>
            </a:r>
            <a:endParaRPr lang="zh-CN" altLang="en-US" sz="88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63" y="2476500"/>
            <a:ext cx="1524000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</a:t>
            </a:r>
            <a:endParaRPr lang="zh-CN" altLang="en-US" sz="8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0484" name="文本框 4"/>
          <p:cNvSpPr txBox="1">
            <a:spLocks noChangeArrowheads="1"/>
          </p:cNvSpPr>
          <p:nvPr/>
        </p:nvSpPr>
        <p:spPr bwMode="auto">
          <a:xfrm>
            <a:off x="-69850" y="84138"/>
            <a:ext cx="11891963" cy="1620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  <a:sym typeface="+mn-ea"/>
              </a:rPr>
              <a:t>        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它静静地卧在那里，院边的槐荫没有庇覆它，花儿也不再在它身边生长。荒草便繁衍出来，枝蔓上下，慢慢地，竟锈上了绿苔、黑斑。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163" y="3157538"/>
            <a:ext cx="12130087" cy="2533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         稍稍能安慰我们的，是在那石上有一个不大不小的坑凹儿，</a:t>
            </a:r>
            <a:endParaRPr lang="en-US" altLang="zh-CN" sz="3200" b="1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雨天就盛满了水。常常雨过三天了，地上已经干燥，那石凹里水</a:t>
            </a:r>
            <a:endParaRPr lang="en-US" altLang="zh-CN" sz="3200" b="1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儿还有，鸡儿便去那里渴饮。每每到了十五的夜晚，我们盼着满</a:t>
            </a:r>
            <a:endParaRPr lang="en-US" altLang="zh-CN" sz="3200" b="1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月出来，就爬到其上，翘望天边；奶奶总是要骂的，害怕我们摔</a:t>
            </a:r>
            <a:endParaRPr lang="en-US" altLang="zh-CN" sz="3200" b="1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下来。果然那一次就摔了下来，磕破了我的膝盖呢。   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44850" y="1106488"/>
            <a:ext cx="4267200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不但没用还碍地面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63600" y="5668963"/>
            <a:ext cx="38401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反衬无用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2" name="椭圆形标注 8"/>
          <p:cNvSpPr>
            <a:spLocks noChangeArrowheads="1"/>
          </p:cNvSpPr>
          <p:nvPr/>
        </p:nvSpPr>
        <p:spPr bwMode="auto">
          <a:xfrm rot="-360000">
            <a:off x="5175250" y="5476875"/>
            <a:ext cx="7148513" cy="1146175"/>
          </a:xfrm>
          <a:prstGeom prst="wedgeEllipseCallout">
            <a:avLst>
              <a:gd name="adj1" fmla="val -5102"/>
              <a:gd name="adj2" fmla="val -84569"/>
            </a:avLst>
          </a:prstGeom>
          <a:solidFill>
            <a:schemeClr val="bg2"/>
          </a:solidFill>
          <a:ln w="12700" algn="ctr">
            <a:solidFill>
              <a:srgbClr val="41719C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13" name="文本框 9"/>
          <p:cNvSpPr txBox="1">
            <a:spLocks noChangeArrowheads="1"/>
          </p:cNvSpPr>
          <p:nvPr/>
        </p:nvSpPr>
        <p:spPr bwMode="auto">
          <a:xfrm rot="-480000">
            <a:off x="5867400" y="5522913"/>
            <a:ext cx="60309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挖掘句子的深层含义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9850" y="1600200"/>
            <a:ext cx="11852275" cy="1558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         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我们这些做孩子的，也讨厌起它来，曾合伙要搬走它，但力气又不足；虽时时咒骂它，嫌弃它，也无可奈何，只好任它留在那里去了。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512" grpId="0" bldLvl="0" animBg="1"/>
      <p:bldP spid="215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2493</Words>
  <PresentationFormat>自定义</PresentationFormat>
  <Paragraphs>221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XRdell</cp:lastModifiedBy>
  <dcterms:created xsi:type="dcterms:W3CDTF">2017-03-26T11:58:00Z</dcterms:created>
  <dcterms:modified xsi:type="dcterms:W3CDTF">2018-11-10T18:19:08Z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