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61" r:id="rId2"/>
    <p:sldId id="288" r:id="rId3"/>
    <p:sldId id="332" r:id="rId4"/>
    <p:sldId id="348" r:id="rId5"/>
    <p:sldId id="349" r:id="rId6"/>
    <p:sldId id="350" r:id="rId7"/>
    <p:sldId id="387" r:id="rId8"/>
    <p:sldId id="388" r:id="rId9"/>
    <p:sldId id="389" r:id="rId10"/>
    <p:sldId id="418" r:id="rId11"/>
    <p:sldId id="419" r:id="rId12"/>
    <p:sldId id="333" r:id="rId13"/>
    <p:sldId id="334" r:id="rId14"/>
    <p:sldId id="353" r:id="rId15"/>
    <p:sldId id="354" r:id="rId16"/>
    <p:sldId id="355" r:id="rId17"/>
    <p:sldId id="392" r:id="rId18"/>
    <p:sldId id="335" r:id="rId19"/>
    <p:sldId id="336" r:id="rId20"/>
    <p:sldId id="357" r:id="rId21"/>
    <p:sldId id="358" r:id="rId22"/>
    <p:sldId id="359" r:id="rId23"/>
    <p:sldId id="360" r:id="rId24"/>
    <p:sldId id="398" r:id="rId25"/>
    <p:sldId id="399" r:id="rId26"/>
    <p:sldId id="400" r:id="rId27"/>
    <p:sldId id="420" r:id="rId28"/>
    <p:sldId id="337" r:id="rId29"/>
    <p:sldId id="338" r:id="rId30"/>
    <p:sldId id="363" r:id="rId31"/>
    <p:sldId id="364" r:id="rId32"/>
    <p:sldId id="365" r:id="rId33"/>
    <p:sldId id="366" r:id="rId34"/>
    <p:sldId id="367" r:id="rId35"/>
    <p:sldId id="421" r:id="rId36"/>
    <p:sldId id="330" r:id="rId37"/>
    <p:sldId id="380" r:id="rId38"/>
    <p:sldId id="381" r:id="rId39"/>
    <p:sldId id="382" r:id="rId40"/>
    <p:sldId id="412" r:id="rId41"/>
    <p:sldId id="413" r:id="rId42"/>
    <p:sldId id="422" r:id="rId43"/>
    <p:sldId id="343" r:id="rId44"/>
    <p:sldId id="423" r:id="rId45"/>
    <p:sldId id="344" r:id="rId46"/>
    <p:sldId id="378" r:id="rId47"/>
    <p:sldId id="414" r:id="rId48"/>
    <p:sldId id="345" r:id="rId49"/>
    <p:sldId id="383" r:id="rId50"/>
    <p:sldId id="384" r:id="rId51"/>
    <p:sldId id="385" r:id="rId52"/>
    <p:sldId id="386" r:id="rId53"/>
    <p:sldId id="415" r:id="rId54"/>
    <p:sldId id="424" r:id="rId55"/>
    <p:sldId id="346" r:id="rId56"/>
    <p:sldId id="416" r:id="rId57"/>
    <p:sldId id="347" r:id="rId58"/>
    <p:sldId id="379" r:id="rId59"/>
    <p:sldId id="417"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185487" cy="369332"/>
          </a:xfrm>
          <a:prstGeom prst="rect">
            <a:avLst/>
          </a:prstGeom>
          <a:noFill/>
        </p:spPr>
        <p:txBody>
          <a:bodyPr wrap="none" rtlCol="0">
            <a:spAutoFit/>
          </a:bodyPr>
          <a:lstStyle/>
          <a:p>
            <a:r>
              <a:rPr lang="zh-CN" altLang="zh-CN" sz="1800" b="1" dirty="0" smtClean="0">
                <a:solidFill>
                  <a:srgbClr val="C00000"/>
                </a:solidFill>
              </a:rPr>
              <a:t>第一讲　筛选整合文中的信息</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3.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2.xml"/><Relationship Id="rId5" Type="http://schemas.openxmlformats.org/officeDocument/2006/relationships/slide" Target="slide3.xml"/><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3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3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47.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3.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5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59.xml"/><Relationship Id="rId2" Type="http://schemas.openxmlformats.org/officeDocument/2006/relationships/slide" Target="slide3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7.xml"/><Relationship Id="rId4" Type="http://schemas.openxmlformats.org/officeDocument/2006/relationships/slide" Target="slide55.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slide" Target="slide2.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第一讲　筛选整合文中的信息</a:t>
            </a:r>
          </a:p>
        </p:txBody>
      </p:sp>
    </p:spTree>
    <p:extLst>
      <p:ext uri="{BB962C8B-B14F-4D97-AF65-F5344CB8AC3E}">
        <p14:creationId xmlns:p14="http://schemas.microsoft.com/office/powerpoint/2010/main" xmlns="" val="1474908043"/>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文章前半部分以时间为序叙述了侯仁之的求学及科研经历。中学时期弟弟的一句话让侯仁之放弃想从事的医学而报考历史专业。抗战胜利后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侯仁之前往英国求学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接受了历史地理学的理念。学成回国后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大量的调查使他的研究兴趣由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侯仁之开始了沙漠研究并取得重要成果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纠正了人们的错误认识。文章的后半部分主要叙述其研究成果及影响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突出介绍他为保留北京城的血脉而倾注了大量心血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并解决了北京城的起源、城址转移等关键性问题。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547736"/>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本题要求回答侯仁之被称为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在文中的具体体现。回答时需要对全文进行梳理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找出侯仁之对城市的态度及其在保护城市方面的做法即可。从这个角度分析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在文章的后半部分中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侯仁之对城市的热爱之情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对榆林、承德、北京的深入研究以及对北京的保护等都体现了他是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。具体回答时可分条列举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还要防止内容要点的遗漏。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6232928"/>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筛选整合信息的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初步了解文章信息。做题之前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要快速地通读全文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逐段了解文章的基本意思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把握文章的大致内容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对全文做出整体感知判断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获得整体印象。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审清筛选标准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确认信息材料的检索区间。分析题干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弄清题目的要求。明确重要信息是在哪一段或哪几段或者全文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找到题目与原文对应的区域和文字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能跳过无关的信息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准确地捕捉到所需要的重要信息。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对信息进行重组。整合信息的原则和依据是题干要求和原文信息。要把原文中能够表现题意的有关词语或句子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尤其是重点词句作为整合的主要对象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因为它们是答题的主要信息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在此前提下进行整合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才能提高准确度。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一个了不起的怪老头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辜鸿铭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西方人曾流传一句话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到中国可以不看三大殿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但不可不看辜鸿铭。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辜鸿铭何许人也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他生在南洋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学在西洋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婚在东洋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仕在北洋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是一个标准的东西南北人。他精通英、法、德、拉丁、希腊、马来等</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个博士学位。倒读英文报纸嘲笑英国人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说美国人没有文化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第一个将中国的《论语》《中庸》翻译成英文和德文。凭三寸不烂之舌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向日本首相伊藤博文大讲孔学。与文学大师列夫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托尔斯泰书信来往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讨论世界文化和政坛局势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被印度圣雄甘地称为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最尊贵的中国人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辜鸿铭博通西欧诸种语言、言辞敏捷的声名很快在欧美驻华人士中传扬开来。他给祖先叩头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外国人嘲笑说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这样做你的祖先就能吃到供桌上的饭菜了吗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辜鸿铭马上反唇相讥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你们在先人墓地摆上鲜花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他们就能闻到花香了吗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英国作家毛姆来中国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想见辜鸿铭。毛姆的朋友就给辜鸿铭写了一封信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可是等了好长时间也不见其前来。毛姆没办法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自己找到了他的小院。一进屋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辜鸿铭就不客气地说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你的同胞以为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中国人不是苦力就是买办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我们就非来不可。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让走南闯北见多识广的毛姆立时极为尴尬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不知所对。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作为东方文化的捍卫者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辜鸿铭的声誉也逐渐显赫起来。辜鸿铭在北京大学讲课时公开对学生们说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我们为什么要学英文诗呢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那是因为要你们学好英文后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把我们中国人做人的道理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温良敦厚的品德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去晓谕那些四夷之邦。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他还称西方为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四夷之邦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许多人仅仅把他当成一个笑料的制造者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却忽略了他内心的痛苦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忽略了他对东方文化的积极思考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忽略了他对这片土地命运的深切关注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也忽略了他曾做出的坚定而绝望的挣扎。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辜鸿铭生活在一个不幸的时代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在那样一个时代里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只要你是一个中国人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你就只能是病弱的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任人宰割的。如果你是清醒的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就须付出分外沉痛的代价。面对当时内忧外患的祖国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辜鸿铭为中华传统之断落而忧患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为炎黄文明之涂炭而忧患。他在笔记《张文襄幕府纪闻》中表达了自己对中国文化的自尊与忧患的深层叹息。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辜鸿铭狂放的姿态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是他带泪的表演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是他以狂放来保护强烈自尊的方式。当时西方人见到中国街市当中遍挂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童叟无欺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于此四字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可见中国人心欺诈之一斑。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辜鸿铭顿时语塞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无以自遣。实际上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因为眼界比同时代的人要开阔许多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那种不幸辜鸿铭比任何人都体会得更清楚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更深刻。由此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他不惜用偏执的态度来表达自己对中华文化的热爱。民国建立后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他在北大讲授英国文学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用偏激的行为方式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留辫子、穿旧服来对抗整个社会弃绝中华传统的畸形走向。辜鸿铭一生主张皇权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可他并不是遇到牌位就叩头。慈禧太后过生日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他当众脱口而出的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百姓花钱。万寿无疆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百姓遭殃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。袁世凯死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全国举哀三天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辜鸿铭却特意请来一个戏班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在家里大办堂会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热闹了三天。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3821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辜鸿铭在北京大学任教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梳着小辫走进课堂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学生们哄堂大笑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我头上的辫子是有形的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你们心中的辫子却是无形的。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闻听此言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狂傲的北大学生一片静默。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选自《狂儒辜鸿铭》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从文章后五段看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辜鸿铭的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12620"/>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博通西欧诸种语言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言辞敏捷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讥笑西方人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传播捍卫中国文化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慈禧生日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讥讽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袁世凯丧日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大办堂会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热闹三天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在傲慢的西方人面前保持作为中国人的尊严。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表现在留辫子、穿旧服等行为上。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要做此题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需要从原文中找到介绍和描写辜鸿铭的语句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再根据关键词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就可以找到答案。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分析概括文意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分析概括文意就是在分析文章内容和结构的基础上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概括文章的主要内容和文章所表达的思想情感。因此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概括文意不仅包括对文章主旨的概括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还包括对文本所包含的各项内容要点的概括。命题多要求对某一语段或某几个语段进行归纳概括。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cut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爱国科学家邓叔群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经过清华学堂八年苦读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邓叔群于</a:t>
            </a:r>
            <a:r>
              <a:rPr lang="en-US" altLang="zh-CN" sz="2200" dirty="0">
                <a:solidFill>
                  <a:srgbClr val="000000"/>
                </a:solidFill>
                <a:latin typeface="Times New Roman" panose="02020603050405020304" pitchFamily="18" charset="0"/>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年经考试公费留学美国。同时去的同学大多选择学习外交、银行、军事、法律等专业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只有他不听别人劝告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为了解救贫困的中国农民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一心入读康奈尔大学的农林专业。留学期间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目睹同胞受到种族歧视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这激发了他为国争光的民族自尊心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决心在最短的时间内学到最精湛的科学知识。他不仅主科成绩都是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而且荣获了全美最高科学荣誉学会颁发的两枚金钥匙证章。正当他博士论文接近完成时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国内岭南大学急需一位植物病理学教授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导师惠凑推荐了他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但建议他完成论文后再回去。邓叔群却认为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学到先进知识报效祖国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正是自己求学的真正目的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于是当即回国。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筛选整合信息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筛选整合文中的信息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是传记类文本考查的一个常见考点。所谓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文本所表达的思想、观点和感情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还包括文本中能够体现这些思想、观点和感情的信息内容。这些信息都掺杂在文本的文字信息之中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这就需要我们能够迅速地淘汰无效信息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准确地把有效的信息提取出来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。筛选出来的信息往往是零乱的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甚至是零碎的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这就需要我们对这些信息进行必要的加工处理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使之完整化、条理化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8617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在回国后的十年中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为搜集我国第一手真菌资料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他手提竹篮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攀山入林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一样一样地采集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定名分类。他先后研究鉴定的真菌种类达一两千种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分隶于数百个属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其中首次发现的新属</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新种</a:t>
            </a:r>
            <a:r>
              <a:rPr lang="en-US" altLang="zh-CN" sz="2200" dirty="0">
                <a:solidFill>
                  <a:srgbClr val="000000"/>
                </a:solidFill>
                <a:latin typeface="Times New Roman" panose="02020603050405020304" pitchFamily="18" charset="0"/>
                <a:cs typeface="Times New Roman" panose="02020603050405020304" pitchFamily="18" charset="0"/>
              </a:rPr>
              <a:t>121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为世界真菌资源宝库增添了新标本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在世界真菌学史上为我国的真菌科学谱写了重要的第一章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向世界宣告了中国有自己的真菌科学。在世界著名真菌分类学家考尔夫教授总结的康奈尔大学</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年来做出突出贡献的</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位真菌学家中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他是唯一的东方人。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抗战开始不久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为了使自己的研究与国计民生关系更为直接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邓叔群转向了林业研究。他带领助手深入云南、西康、四川一带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勘察森林资源状况。他们冒风雨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摸清了该地区森林资源的组成、分布、蓄积量及病虫害等情况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绘制了中国的早期林型图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并提出了合理经营、开发和管理原始森林的研究报告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为大后方建设提供了必要的参考。其中森林的材积估算、轮伐期、更新方法、造林方针等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至今仍有参考价值。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邓叔群拒绝就任农林部副部长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而在甘肃省建设厅厅长张心一的支持下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举家奔赴甘肃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开始黄河上游水土保持的研究。经过几年艰苦奋斗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成功创办了洮河林场及三个分场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建立了一整套保证森林更新、营造量大于采伐量的制度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创建了以科学的方法经营和管理森林的新模式。邓叔群认为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水利和林、牧之间具有密切关系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要根治黄河水患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就必须三者并重。为保持黄河上游水土、减轻下游灾害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他提出了森林生态平衡理论。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cover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邓叔群当选为中央研究院院士。随后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中央研究院要求全体高级研究人员迁往我国台湾或美国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他不仅自己明确表示决不离开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还动员其他同事共同抵制。他对家人说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别忘了自己是中国人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要为民族富强奋斗终生。我绝不跟腐败的国民党去台湾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其实在他内心深处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对共产党抱有希望和向往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愿与民族同甘苦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共命运。后来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他早年的学生沈其益受东北解放区领导委托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特地到上海动员他去东北筹建农学院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他欣然接受邀请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并在半年时间内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带病编写出一整套林科大学的教材纲要。作为沈阳农学院创建总指挥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他辛勤工作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调度有方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快速、高效地完成了建校任务。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可你不能杀我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看在上帝面上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你简直疯了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老头大声地嘲笑道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真叫人恶心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你是全世界首屈一指的胆小鬼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一条罪恶深重的蛆虫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半文不值的小人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你那自命不凡的优越感哪里去了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你的体面威风哪里去了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现在你已面对死神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人人都会如释重负。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彭恩双手合十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如果你一定要杀我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至少让我能最后给我的亲人写几句诀别的话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并表明我的遗愿。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我成全你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陌生人宽宏大量地答应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你还可以活</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彭恩拿起铅笔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在纸片上写了两三行字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午夜的钟声响了。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老头怪叫一声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扣动了扳机。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硝烟散后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陌生人扯下自己的胡子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走近彭恩。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邓叔群生活俭朴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不图物质享受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他把抗日战争前在南京购建的花园洋房捐献给国家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还三次主动提出减薪。抗美援朝时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他将自己的积蓄捐作军用。</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他受林业部委托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举办森林病理学培训班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为各省培训出数十名专业技术骨干。培训结束后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他谢绝巨额酬金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只留一张结业合影做纪念。邓叔群一生的选择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都从人民和祖国的需要出发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他以自己的实际行动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践行着科学报国的理想。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摘编自《中国真菌学先驱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邓叔群院士》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1531"/>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dirty="0">
                <a:solidFill>
                  <a:srgbClr val="000000"/>
                </a:solidFill>
                <a:latin typeface="Times New Roman" panose="02020603050405020304" pitchFamily="18" charset="0"/>
                <a:cs typeface="Times New Roman" panose="02020603050405020304" pitchFamily="18" charset="0"/>
              </a:rPr>
              <a:t>(1902—1970),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中国真菌学家。福建福州人。曾任岭南大学、金陵大学、中央大学等校教授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中央研究院研究员。新中国成立后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任沈阳农学院和东北农学院副院长、中科院微生物研究所副所长。中科院学部委员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。主要著作有《中国的高等真菌》《中国的真菌》等。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我自幼被外祖母严氏收养。她教我劳动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晓我勤俭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并以英雄岳飞、戚继光、林则徐等人的事迹勉励我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教我做人要坚贞不屈、清正廉洁、光明磊落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这一切促使我从小就立志为中华民族的强盛奋斗终生。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摘自《中国科学院院士自述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7968803"/>
      </p:ext>
    </p:extLst>
  </p:cSld>
  <p:clrMapOvr>
    <a:masterClrMapping/>
  </p:clrMapOvr>
  <p:transition spd="slow">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6805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邓叔群不愿意去我国台湾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也不去美国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而欣然接受邀请去东北筹建农学院。他这样做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又有思想基础。请结合材料具体分析。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19062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国民党腐败统治的现实使他感到失望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东北解放区领导尊重人才的诚意使他深受感动。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从小受外祖母影响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以历史上的英雄人物为榜样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不忘自己是中国人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愿意为中华民族富强奋斗终生。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72935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矩形 9"/>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邓叔群早年留学期间为解救贫困的中国农民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攻读农林专业。回国后搜集第一手真菌资料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建立了中国自己的真菌科学。抗战后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研究了与国计民生关系密切的林业。之后拒绝领导职务和优厚待遇而创办林场和农学院。新中国成立后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邓叔群不图物质享受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主动捐献个人财产。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回答此题需要把握全文内容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的要求来组织答案。从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我绝不跟腐败的国民党去台湾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他对国民党腐败统治的现实深感失望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去东北筹建农学院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他被共产党尊重人才的诚意所感动。由此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可以得出现实因素。从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别忘了自己是中国人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要为民族富强奋斗终生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外祖母对他的影响可概括出其思想基础。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782970"/>
      </p:ext>
    </p:extLst>
  </p:cSld>
  <p:clrMapOvr>
    <a:masterClrMapping/>
  </p:clrMapOvr>
  <p:transition spd="slow">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分析概括文意的技巧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分析概括文意就是能够准确理解并把握作者的写作内容和在文章中所表达的思想感情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并能用准确的语言加以概括。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要在有限的时间内根据试题要求去浏览文章。其目的在于提取有效信息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概括文章内容。在有明确目的的前提下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浏览文章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这样就能在较短的时间内迅速把握文章的主要意思。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根据文章的特点和结构层次来把握文意。能够把每一个部分的内容简要概括出来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文章的大意也就弄懂了。如果想在有限的时间内准确地把握长文章的大意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就要善于归纳、概括、整合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删繁就简。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还可以通过抓中心句、关键句、重点段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尤其是开头或结尾能揭示中心、点明题旨的段落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来把握文意。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strips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引领时代风气的大先生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蔡元培是应教育总长范源濂的电报邀请回国的。这位他当年的旧部言辞恳切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国事渐平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教育宜急。现以首都最高学府尤赖大贤主宰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当时的北大还是老样子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臭虫窝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大染缸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。对于北大这种状态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几任校长都无能为力。或许是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国事渐平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教育宜急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打动了蔡元培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这与他这么多年来教育救国的奋斗历程不谋而合。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城市的知音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二八淞沪抗战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以失败告终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岁的侯仁之在苦闷中彷徨。弟弟侯硕之的一句话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让他下定决心放弃曾想从事的医学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投考历史专业。弟弟的那句话是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只能给个人看病。学历史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可给社会治病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侯仁之考取燕京大学历史专业。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年抗战爆发后北平沦陷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燕京大学成为沟通沦陷区、解放区和大后方的秘密通道。当时正在读研究生的侯仁之承担了将爱国学生送往解放区或大后方的工作。抗战胜利一年后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侯仁之前往英国利物浦大学求学。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蔡元培踏入北大。从此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北大这一潭死水掀起大波澜。蔡元培开始了他一生最为辉煌和伟大的教育改革。先生在此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北大重生。他广延积学与热心的教员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以激起学生学习的兴趣。在学术为天责的前提下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他倡导思想自由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陈独秀来了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梁漱溟来了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北京大学集合了当时最优秀的学术头脑。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蔡元培留学德国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发现德国的大学管理十分民主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他发现学校不会因为校长的去留而出现教学秩序、教学质量的大波动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因为学校是由教授来管理的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校长和各学科长是由教授会公选出来的。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蔡元培起草颁布的《大学令》中就提出教授治校的相关内容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如第十六条提出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大学设评议会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以各学科长及各科教授互选若干人为会员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大学校长可随时召集评议会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自为议长。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pull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蔡元培来到北大当校长时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北大仍没有评议会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因为当时的教育部始终不允许成立。这次蔡元培据理力争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得到当局的同意。在北大的第一年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蔡元培就制定了《北京大学评议会规则》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组建了大学评议会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作为学校最高立法机关和权力机关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以让更多的教授评议和决定立法方面的事。随后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北大评议会决定在北大各学科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设立教授会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规划各学科的工作。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旧北大官僚衙门般的管理体制被教授治校的体制取代。经历思想自由、兼容并包、教授治校的洗礼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北京大学脱胎换骨。蔡元培被誉为引领时代风气的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蔡元培成功地革新了北大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他的办学理念深得高等教育界的认同和效仿。蔡元培之后的北大校长蒋梦麟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在任期间始终奉行蔡先生的办学理念和主张。清华大学校长梅贻琦在抗战后期筹划复校时重温蔡元培的经验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刻意模仿。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蔡元培改革北大的往事仍被反复提起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后人渴望予以复制甚至超越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但人们往往失望地发现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有很多无法复制的东西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先生的人格魅力。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他是一位谦谦君子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但仍时有金刚怒目的一面。</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讲义风潮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蔡元培的校长室外聚集了几百名学生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起哄呐喊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要求废除收取讲义费的规定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蔡元培对学生破坏纪律十分生气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他向学生吼道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我跟你们决斗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直到逼得学生慢慢散去。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冯友兰、罗家伦在回忆文章中多次提到聆听先生的教诲时如沐春风的感觉。蔡元培经常写介绍信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哪怕只有一面之缘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只要有一技之长无不相助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其提携后辈之心让人为之动容。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在混乱的民国时代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争名逐利、爱财弄权是时代的底色。蔡元培是开国功臣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是教育总长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是北大校长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是中央研究院院长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可谓位高权重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但大先生蔡元培竟没有自己的房子。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从绍兴山阴县笔飞弄走出来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求学、出仕、从教、革命、游学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到回到教育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蔡元培怀着救治病中之家国的热切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努力培养大写的人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为时代营造风气。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摘编自《中国教育报》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蔡元培改革北大的影响不仅局限于教育领域。孙中山先生也从北大改革中受到巨大启发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认识到思想学术带动社会政治变革的内在规律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于是他后来大力改组国民党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采取切实举措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为国民党注入了新的活力。可见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北大在思想文化方面的改革影响到中国社会层面的变化。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摘自《我们怎样才能更靠近蔡元培》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在北大改革中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祖父遵循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的方针。他主张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无论何种学派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苟其言之成理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持之有故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尚不达自然淘汰之运命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即使彼此相反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也听任他们自由发展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。为了扭转北大的学术风气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祖父凭借其渊博的学识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融合中西文化的眼界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以兼容并包的用人方针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使北大聚拢了一批学有专长的教授。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摘自蔡磊砢《我是祖父的追随者》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080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为什么说蔡元培在北大的改革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引领时代风气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简述其原因。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4323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蔡元培通过改革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改变旧北大官僚衙门般的管理体制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使北京大学脱胎换骨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蔡元培的办学理念深得高等教育界的认同和效仿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北大的改革影响到中国社会层面的变化。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此题可通过抓中心句和关键句来回答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旧北大官僚衙门般的管理体制被教授治校的体制取代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蔡元培被誉为引领时代风气的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大先生</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他的办学理念深得高等教育界的认同和效仿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北大在思想文化方面的改革影响到中国社会层面的变化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等内容来组织答案。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81034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81003"/>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当代新儒家的先驱梁漱溟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年梁漱溟出生在一个笃信儒学的仕宦之家。梁家虽无高官显宦和名家大儒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但教养却极好。梁漱溟的祖父、祖母、父亲、母亲皆具有儒家传统文化的深厚根基。</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月梁漱溟就任北大教习。当时新文化运动已掀起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政治和学术空气活跃的北京大学开始了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的批旧活动。北大校园里到处贴着批判孔子的大字报、小字报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这使梁漱溟分外别扭。文化界出现了一个最时髦的口号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打倒孔家店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陈独秀、鲁迅、胡适等人代表中国当时的多种主义和学派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与儒家传统彻底决裂的联合阵线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。梁漱溟决心为孔子讨个公道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开始研究儒学。他日夜苦钻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上自春秋孔孟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中经王陆、朱子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下至明清诸儒的著作他都从头看起。他还研究相关学派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道家、佛家及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三教九流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研究西方的哲学和科学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将这些文化加以比较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阐明优长。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27492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复兴儒学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为己任的梁漱溟撰写出《东西文化及其哲学》一书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出版后连续再版七次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大批读者成群结队追逐他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使他一下子成了举国知名人物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不久他又成了世界级的名儒。在书中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梁漱溟反对全盘西化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对国故保守不屑一顾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也不同意梁启超为代表的中西调和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重点阐述了儒家文化的优点。他高扬孔子的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归宗儒家的人生观和方法论。这本书成为当代新儒学的开山之作。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梁漱溟归宗儒家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在激烈的思想论争中独树一帜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尤其与胡适、李大钊、陈独秀等人观点歧异。尽管分歧很大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争斗也激烈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梁漱溟与他们的个人关系仍旧较好。李大钊遇难后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梁漱溟亲自为之装殓、筹办丧事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还一直关心照顾李大钊的家属。据梁漱溟自己表露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这是他按孔子的人生态度处理的结果。他说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自按孔家不计较的直觉处理问题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即使有人反对自己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又明显错误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也不要迫他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人人心中皆有善性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但是是非曲直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尤其事关大的道理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即使豁出性命也要说清楚。他没有什么个人的仇家和对头。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梁漱溟归宗儒家后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即开始用儒家的思想去解决两大问题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一是人生问题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即人活着为什么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亦即中国问题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中国向何处去。两个问题合起来就是梁漱溟终生为之奋斗的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救国救世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他立志将儒家的社会理想付诸中国的社会改造。</a:t>
            </a: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年他辞去北大教职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踏上一条能实践自己的文化理想、然而前途并不明朗的实验道路。他模仿古代儒家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组织广大知识分子到农村去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创办各类学校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成立乡村农民自治自卫政权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发展农业生产。以儒家思想教育知识分子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再用这些知识去教育、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农民大众。他的这一做法被称为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侯仁之逐渐接受了历史地理学的理念。他意识到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沿革地理存在明显的局限性。</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侯仁之学成归国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并将历史地理学引入中国。从此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一个新的、科学的历史地理学学科逐步建立起来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侯仁之成为公认的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中国历史地理学第一人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要搞好历史地理学的研究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大量的实地调查必不可少。在张家口考察期间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侯仁之发现一段长城与众不同。深感疑惑的侯仁之回来后立刻查资料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最终确认这是明后期沿着长城开设的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。如今这种贸易已消失在历史中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但却由遗留的建筑记录下来。从此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而野外考察和考古研究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也成为贯串他学术生涯的重要内容。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梁漱溟去南京考察陶行知创办的晓庄学校</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年整年到全国各地考察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为开辟乡村建设工作积累材料。</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他根据考察和研究所得的经验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至河南辉县百泉搞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村治学院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。不料不久蒋介石、阎锡山、冯玉祥三派军阀爆发中原大战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仅办一年的村治学院不得已停办。</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梁漱溟等人会聚济南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商讨如何在山东继续他们在河南未能完成的事业。</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山东乡村建设研究院在邹平开办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在邹平各乡村普遍开办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乡农学校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建立乡村自治组织。这期间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梁漱溟发表《乡治十讲》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理论。到</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邹平一县建起乡农学校</a:t>
            </a:r>
            <a:r>
              <a:rPr lang="en-US" altLang="zh-CN" sz="2200" dirty="0">
                <a:solidFill>
                  <a:srgbClr val="000000"/>
                </a:solidFill>
                <a:latin typeface="Times New Roman" panose="02020603050405020304" pitchFamily="18" charset="0"/>
                <a:cs typeface="Times New Roman" panose="02020603050405020304" pitchFamily="18" charset="0"/>
              </a:rPr>
              <a:t>258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余县被开辟为实验区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乡农学校遍及山东全境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乡村建设派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的首脑人物。正当他踌躇满志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以为筹划的乡村建设计划在全国推行有日、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日本帝国主义发动了全面侵华战争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阻碍了他的步伐。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在其后的岁月里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梁漱溟依然对邹平不能忘怀。新中国成立后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他曾两次返回邹平访问故旧。梁漱溟的乡村建设运动是立足于民族的苦难与危机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对中国社会发展道路的一种积极有益的探索尝试。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摘编自马东玉《梁漱溟传》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265243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a:t>
            </a:r>
            <a:r>
              <a:rPr lang="en-US" altLang="zh-CN" sz="2200" dirty="0">
                <a:solidFill>
                  <a:srgbClr val="000000"/>
                </a:solidFill>
                <a:latin typeface="Times New Roman" panose="02020603050405020304" pitchFamily="18" charset="0"/>
                <a:cs typeface="Times New Roman" panose="02020603050405020304" pitchFamily="18" charset="0"/>
              </a:rPr>
              <a:t>(1893—1988),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中国著名的思想家、哲学家、教育家、国学大师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主要研究人生问题和社会问题。在中国发起过乡村建设运动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并取得了可以借鉴的经验。一生著述颇丰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存有《东西文化及其哲学》《乡村建设理论》《中国文化要义》《人心与人生》等。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以九十多岁高龄仍然著文、演讲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继续宣传复兴中国传统文化的思想。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摘自百度百科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父亲梁济是恪守儒家传统的典范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他终生按儒家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修身、齐家、治国、平天下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的基本人生哲学行事。自儿子幼年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梁济就把自己的笃实秉性一点一滴传给他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强调受教育对象独立思考。梁漱溟从</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岁开始心里便形成了一个价值标准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凡事看他与人与社会有无好处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他立志救国救世。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摘自丛日云《世界著名思想家传》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6502246"/>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梁漱溟出生在笃信儒学的家庭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长辈的言传身教使他从少年时期便形成了自己的价值标准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就是凡事要看对民众与社会有无好处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他立志要救国救世。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在《东西文化及其哲学》一书中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梁漱溟表明了自己的文化立场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重点阐述了儒家文化的优点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此书广受读者欢迎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也使他成为世界级的名儒。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梁漱溟与胡适、李大钊、陈独秀等人观点分歧很大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争论也颇激烈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在如此激烈的思想论争中能独树一帜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是梁漱溟按孔子的人生态度处理的结果。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从在山东邹平开办乡村建设研究院开始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梁漱溟先后在山东搞了近七年乡村建设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余县被开辟为实验区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他因此成为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乡村建设派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的首脑人物。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梁漱溟积极推进的乡村建设运动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没有什么经验能够借鉴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又先后受到战争的影响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过程坎坷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却是对中国社会发展道路的一种积极有益的探索尝试。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005064"/>
            <a:ext cx="8640960" cy="2664296"/>
            <a:chOff x="251520" y="1801791"/>
            <a:chExt cx="8640960" cy="2664296"/>
          </a:xfrm>
        </p:grpSpPr>
        <p:grpSp>
          <p:nvGrpSpPr>
            <p:cNvPr id="32" name="组合 31"/>
            <p:cNvGrpSpPr/>
            <p:nvPr/>
          </p:nvGrpSpPr>
          <p:grpSpPr>
            <a:xfrm>
              <a:off x="251520" y="1801791"/>
              <a:ext cx="8640960" cy="2664296"/>
              <a:chOff x="251520" y="-243408"/>
              <a:chExt cx="8640960" cy="2664296"/>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43408"/>
                <a:ext cx="8640960" cy="2347289"/>
                <a:chOff x="251520" y="-243408"/>
                <a:chExt cx="8640960" cy="2347289"/>
              </a:xfrm>
            </p:grpSpPr>
            <p:sp>
              <p:nvSpPr>
                <p:cNvPr id="37" name="矩形 36"/>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22779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2135882"/>
              <a:ext cx="8128000" cy="1938992"/>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是梁漱溟按孔子的人生态度处理的结果</a:t>
              </a:r>
              <a:r>
                <a:rPr lang="en-US" altLang="zh-CN" sz="2000" dirty="0"/>
                <a:t>”</a:t>
              </a:r>
              <a:r>
                <a:rPr lang="zh-CN" altLang="zh-CN" sz="2000" dirty="0"/>
                <a:t>分析不准确</a:t>
              </a:r>
              <a:r>
                <a:rPr lang="en-US" altLang="zh-CN" sz="2000" dirty="0"/>
                <a:t>,</a:t>
              </a:r>
              <a:r>
                <a:rPr lang="zh-CN" altLang="zh-CN" sz="2000" dirty="0"/>
                <a:t>应该是</a:t>
              </a:r>
              <a:r>
                <a:rPr lang="en-US" altLang="zh-CN" sz="2000" dirty="0"/>
                <a:t>“</a:t>
              </a:r>
              <a:r>
                <a:rPr lang="zh-CN" altLang="zh-CN" sz="2000" dirty="0"/>
                <a:t>梁漱溟与他们的个人关系仍旧较好</a:t>
              </a:r>
              <a:r>
                <a:rPr lang="en-US" altLang="zh-CN" sz="2000" dirty="0"/>
                <a:t>”</a:t>
              </a:r>
              <a:r>
                <a:rPr lang="zh-CN" altLang="zh-CN" sz="2000" dirty="0"/>
                <a:t>的原因。</a:t>
              </a:r>
              <a:r>
                <a:rPr lang="en-US" altLang="zh-CN" sz="2000" dirty="0"/>
                <a:t>D</a:t>
              </a:r>
              <a:r>
                <a:rPr lang="zh-CN" altLang="zh-CN" sz="2000" dirty="0"/>
                <a:t>项</a:t>
              </a:r>
              <a:r>
                <a:rPr lang="en-US" altLang="zh-CN" sz="2000" dirty="0"/>
                <a:t>,</a:t>
              </a:r>
              <a:r>
                <a:rPr lang="zh-CN" altLang="zh-CN" sz="2000" dirty="0"/>
                <a:t>分析不全面</a:t>
              </a:r>
              <a:r>
                <a:rPr lang="en-US" altLang="zh-CN" sz="2000" dirty="0"/>
                <a:t>,</a:t>
              </a:r>
              <a:r>
                <a:rPr lang="zh-CN" altLang="zh-CN" sz="2000" dirty="0"/>
                <a:t>梁漱溟成为</a:t>
              </a:r>
              <a:r>
                <a:rPr lang="en-US" altLang="zh-CN" sz="2000" dirty="0"/>
                <a:t>“</a:t>
              </a:r>
              <a:r>
                <a:rPr lang="zh-CN" altLang="zh-CN" sz="2000" dirty="0"/>
                <a:t>乡村建设派</a:t>
              </a:r>
              <a:r>
                <a:rPr lang="en-US" altLang="zh-CN" sz="2000" dirty="0"/>
                <a:t>”</a:t>
              </a:r>
              <a:r>
                <a:rPr lang="zh-CN" altLang="zh-CN" sz="2000" dirty="0"/>
                <a:t>的首脑人物还有其理论建树方面的原因。</a:t>
              </a:r>
              <a:r>
                <a:rPr lang="en-US" altLang="zh-CN" sz="2000" dirty="0"/>
                <a:t>E</a:t>
              </a:r>
              <a:r>
                <a:rPr lang="zh-CN" altLang="zh-CN" sz="2000" dirty="0"/>
                <a:t>项</a:t>
              </a:r>
              <a:r>
                <a:rPr lang="en-US" altLang="zh-CN" sz="2000" dirty="0"/>
                <a:t>,“</a:t>
              </a:r>
              <a:r>
                <a:rPr lang="zh-CN" altLang="zh-CN" sz="2000" dirty="0"/>
                <a:t>没有什么经验能够借鉴</a:t>
              </a:r>
              <a:r>
                <a:rPr lang="en-US" altLang="zh-CN" sz="2000" dirty="0"/>
                <a:t>”</a:t>
              </a:r>
              <a:r>
                <a:rPr lang="zh-CN" altLang="zh-CN" sz="2000" dirty="0"/>
                <a:t>与原文不符</a:t>
              </a:r>
              <a:r>
                <a:rPr lang="en-US" altLang="zh-CN" sz="2000" dirty="0"/>
                <a:t>,</a:t>
              </a:r>
              <a:r>
                <a:rPr lang="zh-CN" altLang="zh-CN" sz="2000" dirty="0"/>
                <a:t>文中介绍了梁漱溟到全国各地考察之事。</a:t>
              </a:r>
            </a:p>
          </p:txBody>
        </p:sp>
      </p:grpSp>
      <p:grpSp>
        <p:nvGrpSpPr>
          <p:cNvPr id="40" name="组合 39"/>
          <p:cNvGrpSpPr/>
          <p:nvPr/>
        </p:nvGrpSpPr>
        <p:grpSpPr>
          <a:xfrm>
            <a:off x="251520" y="5633844"/>
            <a:ext cx="8640960" cy="1035516"/>
            <a:chOff x="251520" y="4869160"/>
            <a:chExt cx="8640960" cy="1035516"/>
          </a:xfrm>
        </p:grpSpPr>
        <p:grpSp>
          <p:nvGrpSpPr>
            <p:cNvPr id="41" name="组合 40"/>
            <p:cNvGrpSpPr/>
            <p:nvPr/>
          </p:nvGrpSpPr>
          <p:grpSpPr>
            <a:xfrm>
              <a:off x="251520" y="4869160"/>
              <a:ext cx="8640960" cy="1035516"/>
              <a:chOff x="251520" y="3872081"/>
              <a:chExt cx="8640960" cy="1035516"/>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5144526"/>
              <a:ext cx="8064896" cy="400110"/>
            </a:xfrm>
            <a:prstGeom prst="rect">
              <a:avLst/>
            </a:prstGeom>
          </p:spPr>
          <p:txBody>
            <a:bodyPr wrap="square">
              <a:spAutoFit/>
            </a:bodyPr>
            <a:lstStyle/>
            <a:p>
              <a:r>
                <a:rPr lang="en-US" altLang="zh-CN" sz="2000" dirty="0"/>
                <a:t>AB</a:t>
              </a:r>
              <a:endParaRPr lang="zh-CN" altLang="zh-CN" sz="2000" dirty="0"/>
            </a:p>
          </p:txBody>
        </p:sp>
      </p:grpSp>
    </p:spTree>
    <p:extLst>
      <p:ext uri="{BB962C8B-B14F-4D97-AF65-F5344CB8AC3E}">
        <p14:creationId xmlns:p14="http://schemas.microsoft.com/office/powerpoint/2010/main" xmlns="" val="1235291864"/>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19447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梁漱溟以复兴儒学为己任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又有思想基础。请结合材料具体分析。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04660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新文化运动中文化界展开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的批旧活动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甚至出现与儒家传统彻底决裂的联合阵线。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出生在笃信儒学的仕宦之家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深受儒家传统文化的熏陶。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能独立思考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有自己的价值标准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立志要救国救世。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96805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梁漱溟为儒学的复兴做了哪些努力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810141"/>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潜心钻研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著书立说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宣传儒家文化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苦钻古代诸儒的著作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广泛研究中国的相关学派和西方的哲学、科学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身体力行地宣扬传统的儒家思想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九十高龄仍著文、演讲。</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创办学校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用儒家的社会理想改造中国社会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组织知识分子去农村创办各类学校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成立乡村农民自治组织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以儒家思想教育农民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开展乡村建设。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71119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梁漱溟被誉为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当代新儒家的先驱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他身上有许多优秀的精神品格值得我们学习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58406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心忧天下、救国救世的崇高理想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从小立志要救国救世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为中国未来的发展寻出一条恰当的途径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并一生为之努力奋斗。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重视实践、唯真唯实的务实态度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不只是讲说学问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还将思想付诸具体行动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他多方考察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到农村进行长期的社会改造活动。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独立思考、严谨勤奋的治学精神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对中西文化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而是潜心苦读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认真钻研中外著作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始终坚持独立思考、坚持己见。</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宽容待人、客观对事的处世原则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与人为善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没有个人的仇家和对头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但有关是非曲直的大道理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即使豁出性命也要说清楚。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清华的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终身校长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梅贻琦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出任清华校长。自罗家伦</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年离职后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因为长时期没有合适人选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清华校长不断易人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国民政府只好令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留美学生监督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梅贻琦出山。对这一任命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梅贻琦虽感荣幸、快慰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却担心不能胜任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便一再请辞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终未获准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遂赴任。他当时的心理在就职演说中有极为诚恳的表白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又享受过清华留学的利益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则为清华服务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乃应尽的义务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所以只得勉力去做。但求能够用尽自己的心力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为清华谋求相当发展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将来可告无罪于清华足矣。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他借此提出一句关于大学教育的经典名言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非谓有大楼之谓也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有大师之谓也。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他是这么说的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也是这么做的。他不拘一格揽人才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三破格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的华罗庚即是典型一例。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梅贻琦儒雅、谦和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寡言君子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。他虽是校长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却不大权独揽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只要有教授提出有利于清华发展的建议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他就会颔首微笑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工作中遇到问题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他也总是先问旁人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你看怎么办好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得到回答后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我看就这么办吧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则说我看还是怎样怎样办为好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或说我看如果那样办会如何如何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我看我们再考虑考虑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而从无疾言厉色。不仅如此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为了清华的发展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他还创立了被外界称为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教授治校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的校务委员会制度。校务委员会委员由教授会选举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在梅贻琦领导下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学校的主要决策由校务委员会共同做出。这种集体领导的民主制度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极大地发挥了教授的作用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使校长、教授、学生同心同力一起推动学校的发展。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侯仁之开始了沙漠研究。当时有人认为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沙漠地区不仅文献资料少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而且调查访问都很困难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难以开展历史地理研究。侯仁之反驳道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必须勇敢打破旧传统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跳出旧书堆。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侯仁之多次奔赴西北沙漠进行考察。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侯仁之在陕北榆林附近的沙漠中考察统万城。统万城是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世纪一个少数民族小王朝的都城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已在沙漠中沉寂了千年。经过细致的调查研究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统万城的沙化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是人类不合理活动的结果。那时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人们普遍认为西北沙漠中很多古城被废弃是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造成的。而侯仁之却证明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肤浅的广为流传的错误观点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人类活动才是造成沙化的主要原因。这直接为后来人们治理沙漠打下了认识基础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侯仁之也因此成为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沙漠历史地理研究的先驱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梅贻琦治校既能博采众议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又对自己认定的事固执不移。他在主张学术独立、自由教育的同时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审时度势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极力推行通才教育。他认为在抗战的特殊背景下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应在通而不在专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以满足社会、国家的需要为宗旨。显然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他的这一办学方针与国民政府颁布的《抗战建国纲领》相悖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但他一意坚持只唯实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不唯上。他还强调对学生操行的培养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要求教授在指导学生读书、做学问时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必须指导学生如何做人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生斯长斯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吾爱吾庐。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梅贻琦用这八个字概述他与清华的血缘之亲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表达他对清华的挚爱。身为校长的他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对清华的一草一木寄有深情。</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年后他在美负责管理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。叶公超每到纽约都去看他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把清华的这笔钱用到台湾。他每次都说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不过我对清华的钱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总要想出更好的用法来我才回去。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他不愿把这笔钱拿到台湾盖大楼以装潢门面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他想用在科学研究上。台湾有人骂他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守财奴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他也不在乎。</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他把这笔款子用于筹建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清华原子科学研究所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。晚年的梅贻琦患病住院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住院期间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他的病桌旁始终有只手提包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夫人韩咏华打开包一看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的历年账目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令在场者无不动容。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梅贻琦爱庐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亦爱庐内的同仁、朋友和学生。闻一多被害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他一面妥善安排闻一多的后事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一面与当局交涉追查凶手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向报界发表谈话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揭露特务的罪行。为防止类似惨案的发生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他立即将潘光旦夫妇、费孝通一家和张奚若安排到美驻昆明领事馆避险。吴晗思想活跃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当局曾令清华解聘吴晗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然后悄悄通知吴晗离去。国难当头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学生运动迭起。梅贻琦理解、同情学生的爱国热情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以超人的冷静维持稳定局面。学生进城游行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他派卡车把学生接回。当局要逮捕、开除学生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他想方设法给以保护。有学生被捕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他费尽周折去保释。学生们也很体谅梅贻琦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每要闹学潮时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总先贴出拥戴梅校长的大标语。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正是凭借梅贻琦的圆融谦逊和果敢刚毅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在那非常的岁月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清华不但保存了元气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还从颇有名气而无学术地位的留美预备学校跻身于世界名校之列。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摘编自张昌华《梅贻琦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清华的名片》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梅贻琦出任清华校长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自此后到他在台湾去世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一直服务于清华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因此被誉为清华的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他与叶企孙、潘光旦、陈寅恪共同被列为清华百年历史上四大哲人。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摘自百度百科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对于学校时局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则以为应追蔡孑民先生兼容并包之态度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以克尽学术自由之使命。昔日之所谓新旧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今日之所谓左右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其在学校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应均予以自由探讨之机会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情况正同。此昔日北大之所以为北大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而将来清华之为清华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正应于此注意也。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梅贻琦这个名字始终与清华大学联系在一起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原因不仅在于他是历任清华大学校长中任职最久的一位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更因为他是为形成清华校风贡献最卓著的人之一。清华著名校训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厚德载物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来自梁启超演说中的引用之辞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而真正能够将之充分发挥者则是梅贻琦。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《生斯长斯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吾爱吾庐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记清华前校长梅贻琦》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3125318"/>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罗家伦离职后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清华校长几次易人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国民政府只好请梅贻琦出任清华校长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面对清华现状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梅贻琦虽然推辞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但心里高兴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所以还是欣然上任。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梅贻琦为人儒雅谦和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与人交往不善言谈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对于教授提出的有利于清华发展的建议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他只是用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来予以回答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寡言君子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梅贻琦在清华大力推行当时国民政府反对的通才教育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这与他对当时抗战形势的认识和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只唯实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的做人原则有着重要的关系。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对自己负责管理的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清华基金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梅贻琦非常珍惜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有人多次劝他将这笔钱用到台湾搞建设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他都以委婉的口气予以拒绝。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8" name="矩形 27"/>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梅贻琦被誉为清华的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终身校长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不只因他担任清华校长时间最长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还因为凭借他的品质和精神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使清华在非常时期保存了元气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并跻身于世界名校之列。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975180"/>
            <a:ext cx="8640960" cy="1694180"/>
            <a:chOff x="251520" y="2771907"/>
            <a:chExt cx="8640960" cy="1694180"/>
          </a:xfrm>
        </p:grpSpPr>
        <p:grpSp>
          <p:nvGrpSpPr>
            <p:cNvPr id="32" name="组合 31"/>
            <p:cNvGrpSpPr/>
            <p:nvPr/>
          </p:nvGrpSpPr>
          <p:grpSpPr>
            <a:xfrm>
              <a:off x="251520" y="2771907"/>
              <a:ext cx="8640960" cy="1694180"/>
              <a:chOff x="251520" y="726708"/>
              <a:chExt cx="8640960" cy="1694180"/>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726708"/>
                <a:ext cx="8640960" cy="1377173"/>
                <a:chOff x="251520" y="726708"/>
                <a:chExt cx="8640960" cy="1377173"/>
              </a:xfrm>
            </p:grpSpPr>
            <p:sp>
              <p:nvSpPr>
                <p:cNvPr id="56" name="矩形 55"/>
                <p:cNvSpPr/>
                <p:nvPr/>
              </p:nvSpPr>
              <p:spPr>
                <a:xfrm>
                  <a:off x="251520" y="726708"/>
                  <a:ext cx="8640960" cy="13771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71094" y="7267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3090384"/>
              <a:ext cx="8128000" cy="1015663"/>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欣然上任</a:t>
              </a:r>
              <a:r>
                <a:rPr lang="en-US" altLang="zh-CN" sz="2000" dirty="0"/>
                <a:t>”</a:t>
              </a:r>
              <a:r>
                <a:rPr lang="zh-CN" altLang="zh-CN" sz="2000" dirty="0"/>
                <a:t>说法不正确。</a:t>
              </a:r>
              <a:r>
                <a:rPr lang="en-US" altLang="zh-CN" sz="2000" dirty="0"/>
                <a:t>B</a:t>
              </a:r>
              <a:r>
                <a:rPr lang="zh-CN" altLang="zh-CN" sz="2000" dirty="0"/>
                <a:t>项</a:t>
              </a:r>
              <a:r>
                <a:rPr lang="en-US" altLang="zh-CN" sz="2000" dirty="0"/>
                <a:t>,</a:t>
              </a:r>
              <a:r>
                <a:rPr lang="zh-CN" altLang="zh-CN" sz="2000" dirty="0"/>
                <a:t>强加因果</a:t>
              </a:r>
              <a:r>
                <a:rPr lang="en-US" altLang="zh-CN" sz="2000" dirty="0"/>
                <a:t>,“</a:t>
              </a:r>
              <a:r>
                <a:rPr lang="zh-CN" altLang="zh-CN" sz="2000" dirty="0"/>
                <a:t>吾从众</a:t>
              </a:r>
              <a:r>
                <a:rPr lang="en-US" altLang="zh-CN" sz="2000" dirty="0"/>
                <a:t>”</a:t>
              </a:r>
              <a:r>
                <a:rPr lang="zh-CN" altLang="zh-CN" sz="2000" dirty="0"/>
                <a:t>表现的主要是梅贻琦的民主作风。</a:t>
              </a:r>
              <a:r>
                <a:rPr lang="en-US" altLang="zh-CN" sz="2000" dirty="0"/>
                <a:t>D</a:t>
              </a:r>
              <a:r>
                <a:rPr lang="zh-CN" altLang="zh-CN" sz="2000" dirty="0"/>
                <a:t>项</a:t>
              </a:r>
              <a:r>
                <a:rPr lang="en-US" altLang="zh-CN" sz="2000" dirty="0"/>
                <a:t>,“</a:t>
              </a:r>
              <a:r>
                <a:rPr lang="zh-CN" altLang="zh-CN" sz="2000" dirty="0"/>
                <a:t>搞建设</a:t>
              </a:r>
              <a:r>
                <a:rPr lang="en-US" altLang="zh-CN" sz="2000" dirty="0"/>
                <a:t>”</a:t>
              </a:r>
              <a:r>
                <a:rPr lang="zh-CN" altLang="zh-CN" sz="2000" dirty="0"/>
                <a:t>说法不准确</a:t>
              </a:r>
              <a:r>
                <a:rPr lang="en-US" altLang="zh-CN" sz="2000" dirty="0"/>
                <a:t>,</a:t>
              </a:r>
              <a:r>
                <a:rPr lang="zh-CN" altLang="zh-CN" sz="2000" dirty="0"/>
                <a:t>原文是说</a:t>
              </a:r>
              <a:r>
                <a:rPr lang="en-US" altLang="zh-CN" sz="2000" dirty="0"/>
                <a:t>“</a:t>
              </a:r>
              <a:r>
                <a:rPr lang="zh-CN" altLang="zh-CN" sz="2000" dirty="0"/>
                <a:t>盖大楼</a:t>
              </a:r>
              <a:r>
                <a:rPr lang="en-US" altLang="zh-CN" sz="2000" dirty="0"/>
                <a:t>”</a:t>
              </a:r>
              <a:r>
                <a:rPr lang="zh-CN" altLang="zh-CN" sz="2000" dirty="0"/>
                <a:t>。</a:t>
              </a:r>
            </a:p>
          </p:txBody>
        </p:sp>
      </p:grpSp>
      <p:grpSp>
        <p:nvGrpSpPr>
          <p:cNvPr id="58" name="组合 57"/>
          <p:cNvGrpSpPr/>
          <p:nvPr/>
        </p:nvGrpSpPr>
        <p:grpSpPr>
          <a:xfrm>
            <a:off x="251520" y="5633844"/>
            <a:ext cx="8640960" cy="1035516"/>
            <a:chOff x="251520" y="4869160"/>
            <a:chExt cx="8640960" cy="1035516"/>
          </a:xfrm>
        </p:grpSpPr>
        <p:grpSp>
          <p:nvGrpSpPr>
            <p:cNvPr id="59" name="组合 58"/>
            <p:cNvGrpSpPr/>
            <p:nvPr/>
          </p:nvGrpSpPr>
          <p:grpSpPr>
            <a:xfrm>
              <a:off x="251520" y="4869160"/>
              <a:ext cx="8640960" cy="1035516"/>
              <a:chOff x="251520" y="3872081"/>
              <a:chExt cx="8640960" cy="103551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086562"/>
              <a:ext cx="8064896" cy="495585"/>
            </a:xfrm>
            <a:prstGeom prst="rect">
              <a:avLst/>
            </a:prstGeom>
          </p:spPr>
          <p:txBody>
            <a:bodyPr wrap="square">
              <a:spAutoFit/>
            </a:bodyPr>
            <a:lstStyle/>
            <a:p>
              <a:pPr>
                <a:lnSpc>
                  <a:spcPct val="150000"/>
                </a:lnSpc>
              </a:pPr>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endParaRPr lang="zh-CN" altLang="en-US" sz="2000" dirty="0"/>
            </a:p>
          </p:txBody>
        </p:sp>
      </p:grpSp>
    </p:spTree>
    <p:extLst>
      <p:ext uri="{BB962C8B-B14F-4D97-AF65-F5344CB8AC3E}">
        <p14:creationId xmlns:p14="http://schemas.microsoft.com/office/powerpoint/2010/main" xmlns="" val="2312472811"/>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64570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梅贻琦先生具有哪些教育思想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107900"/>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办大学不在于有大楼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而在于有大师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培养人才需审时度势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满足社会、国家的需要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教育学生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既重学问又重做人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主张学术独立、兼容并包、自由教育。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234888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梅贻琦先生挚爱清华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材料中有哪些体现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8305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在清华危难之时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他出任清华校长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并诚恳表示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用尽心力为清华服务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为清华谋发展。</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他非常珍惜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清华基金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希望将这笔钱用在科学研究上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对账目管理认真。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他爱学校的同仁、朋友和学生。闻一多遇害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他安排后事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想方设法保护老师和学生。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06084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梅贻琦的圆融谦逊和果敢刚毅分别表现在哪些地方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89254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梅贻琦的圆融谦逊表现在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工作上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作风民主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博采众议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为人儒雅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说话和气、委婉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在保护师生时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机智灵活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头脑冷静。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梅贻琦的果敢刚毅表现在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对自己认定的事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坚定不移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坚持只唯实不唯上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使通才教育在清华得以实施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对当局暗杀民主人士的罪行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敢于揭露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拒绝当局解聘吴晗的要求。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在这次考察中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侯仁之还纠正了一个普遍的说法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即榆林因流沙侵袭而被迫三次南迁。侯仁之证实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榆林不仅没有三迁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反而在原址五次扩展。古城榆林终于明晰了自己的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侯仁之梳理过脉络的城市有很多。承德、临淄、邯郸、芜湖、敦煌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在侯仁之的慧眼下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一个个城市的前世今生或者得以浮现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或者更加丰满。他对许多城市做了深入的研究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充满着热爱。对他而言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北京有着更重要的意义。侯仁之曾说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爱之弥坚。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侯仁之在北京定居</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为北京倾注了大量心血。比如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多年历史的卢沟桥在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年代还是进京要道。卡车、拖拉机往来穿梭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卢沟桥受损严重。侯仁之对此心急如焚。他写了《保护卢沟桥刻不容缓》一文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发表在《北京日报》上。</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卢沟桥禁止机动车与兽力车通行。如今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经过多次整修的卢沟桥已经得到妥善保护。侯仁之最为人所知的壮举是保护莲花池。正是因为他的积极奔走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原本要建在莲花池上的北京西客站主楼东移了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先有莲花池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北京城的血脉得以保留。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80928"/>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请</a:t>
            </a:r>
            <a:r>
              <a:rPr lang="zh-CN" altLang="zh-CN" sz="2200" dirty="0">
                <a:solidFill>
                  <a:srgbClr val="000000"/>
                </a:solidFill>
                <a:latin typeface="Times New Roman" panose="02020603050405020304" pitchFamily="18" charset="0"/>
                <a:cs typeface="Times New Roman" panose="02020603050405020304" pitchFamily="18" charset="0"/>
              </a:rPr>
              <a:t>概括小说的主要情节。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24342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妻子发现丈夫偷吃面包。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丈夫撒谎掩饰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妻子替丈夫圆谎。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第二天晚餐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妻子多分了面包给丈夫。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67183"/>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与他的研究相比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这些事还只能算作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。在几十年的学术生涯里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他以历史地理学的眼光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解决了北京城市起源、城址转移、城市发展的特点及其客观规律等关键性问题。可以毫不夸张地说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人们可能无法充分解读北京的厚重和韵味。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摘编自高毅哲《侯仁之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侯仁之被称为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这在文中体现在哪些方面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82102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作为一个历史地理学家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侯仁之对北京等城市充满热爱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侯仁之对榆林、承德、北京等许多城市进行了深入的研究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发现了它们被埋没的历史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侯仁之积极参与城市保护工作。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139</TotalTime>
  <Words>14521</Words>
  <Application>Microsoft Office PowerPoint</Application>
  <PresentationFormat>On-screen Show (4:3)</PresentationFormat>
  <Paragraphs>534</Paragraphs>
  <Slides>59</Slides>
  <Notes>1</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高优14新制作模板</vt:lpstr>
      <vt:lpstr>第一讲　筛选整合文中的信息</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2017-06-18T02:23:56Z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