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9" r:id="rId3"/>
    <p:sldId id="328" r:id="rId4"/>
    <p:sldId id="319" r:id="rId5"/>
    <p:sldId id="327" r:id="rId6"/>
    <p:sldId id="298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34" r:id="rId16"/>
    <p:sldId id="326" r:id="rId17"/>
    <p:sldId id="335" r:id="rId19"/>
    <p:sldId id="346" r:id="rId20"/>
    <p:sldId id="347" r:id="rId21"/>
    <p:sldId id="322" r:id="rId22"/>
    <p:sldId id="348" r:id="rId23"/>
    <p:sldId id="33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CC"/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29698" name="AutoShape 14" descr="u=659003504,3790867401&amp;fm=214&amp;gp=0"/>
          <p:cNvSpPr>
            <a:spLocks noChangeAspect="1"/>
          </p:cNvSpPr>
          <p:nvPr/>
        </p:nvSpPr>
        <p:spPr>
          <a:xfrm>
            <a:off x="536956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AutoShape 16" descr="u=659003504,3790867401&amp;fm=214&amp;gp=0"/>
          <p:cNvSpPr>
            <a:spLocks noChangeAspect="1"/>
          </p:cNvSpPr>
          <p:nvPr/>
        </p:nvSpPr>
        <p:spPr>
          <a:xfrm>
            <a:off x="549656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700" name="图片 2"/>
          <p:cNvPicPr>
            <a:picLocks noChangeAspect="1"/>
          </p:cNvPicPr>
          <p:nvPr/>
        </p:nvPicPr>
        <p:blipFill>
          <a:blip r:embed="rId3" cstate="print"/>
          <a:srcRect b="7895"/>
          <a:stretch>
            <a:fillRect/>
          </a:stretch>
        </p:blipFill>
        <p:spPr>
          <a:xfrm>
            <a:off x="-12065" y="0"/>
            <a:ext cx="122040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文本框 1"/>
          <p:cNvSpPr txBox="1"/>
          <p:nvPr/>
        </p:nvSpPr>
        <p:spPr>
          <a:xfrm>
            <a:off x="-12700" y="4202430"/>
            <a:ext cx="1220470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327208" y="4919980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3" name="标题 1"/>
          <p:cNvSpPr txBox="1"/>
          <p:nvPr/>
        </p:nvSpPr>
        <p:spPr>
          <a:xfrm>
            <a:off x="4130358" y="4202113"/>
            <a:ext cx="391795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观点要明确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74800" y="1291590"/>
            <a:ext cx="8769350" cy="308483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6858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本文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开篇引出话题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：两种结局的选择取决于你面对挫折和磨难的态度。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正文举例论证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战胜挫折和磨难变强的结局。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结尾总结观点，升华中心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：战胜挫折，升华生命。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AutoShape 14" descr="u=659003504,3790867401&amp;fm=214&amp;gp=0"/>
          <p:cNvSpPr>
            <a:spLocks noChangeAspect="1"/>
          </p:cNvSpPr>
          <p:nvPr/>
        </p:nvSpPr>
        <p:spPr>
          <a:xfrm>
            <a:off x="5903595" y="322834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39" name="AutoShape 16" descr="u=659003504,3790867401&amp;fm=214&amp;gp=0"/>
          <p:cNvSpPr>
            <a:spLocks noChangeAspect="1"/>
          </p:cNvSpPr>
          <p:nvPr/>
        </p:nvSpPr>
        <p:spPr>
          <a:xfrm>
            <a:off x="6030595" y="335534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0" name="文本框 11282"/>
          <p:cNvSpPr txBox="1"/>
          <p:nvPr/>
        </p:nvSpPr>
        <p:spPr>
          <a:xfrm>
            <a:off x="2152333" y="1174115"/>
            <a:ext cx="7502525" cy="4413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好奇，指的是对未知发生兴趣，感到新奇。有人对宇宙的奥秘感到好奇，于是着迷地仰望星空，观察探究；有人对“小人国”的故事感到好奇，于是反复阅读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格列佛游记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；有人对周围事物的变化感到好奇，于是去追寻这变化的原因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好奇，会促使你发现未知的精彩，会让你的生活更加丰富多彩。阅读下面论及“好奇”的语句，从表达观点是否清楚的角度进行判断、评价，然后选定其中的一个观点，列出你的作文提纲。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9941" name="文本框 9"/>
          <p:cNvSpPr txBox="1"/>
          <p:nvPr/>
        </p:nvSpPr>
        <p:spPr>
          <a:xfrm>
            <a:off x="1864995" y="485140"/>
            <a:ext cx="19812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写作练笔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53590" y="408940"/>
            <a:ext cx="8077200" cy="5756961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685800" rtl="0" eaLnBrk="1" fontAlgn="base" latinLnBrk="0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好奇，往往是发现真理的第一步。                                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1" fontAlgn="base" latinLnBrk="0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好奇，有时被毁灭在所谓规范统一、无个性差异的教育之中。                                                                          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1" fontAlgn="base" latinLnBrk="0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好奇，有健康与不健康、有价值与无价值之分，还有年龄的差异、性别的差异，当然这些区分和差异不太明显。            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1" fontAlgn="base" latinLnBrk="0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好奇，是一种良好的心理状态，引人探究复杂的未知领域，但也会使人在探究过程中因太执着而迷失自我。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AutoShape 14" descr="u=659003504,3790867401&amp;fm=214&amp;gp=0"/>
          <p:cNvSpPr>
            <a:spLocks noChangeAspect="1"/>
          </p:cNvSpPr>
          <p:nvPr/>
        </p:nvSpPr>
        <p:spPr>
          <a:xfrm>
            <a:off x="5565775" y="31438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AutoShape 16" descr="u=659003504,3790867401&amp;fm=214&amp;gp=0"/>
          <p:cNvSpPr>
            <a:spLocks noChangeAspect="1"/>
          </p:cNvSpPr>
          <p:nvPr/>
        </p:nvSpPr>
        <p:spPr>
          <a:xfrm>
            <a:off x="5692775" y="32708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文本框 3"/>
          <p:cNvSpPr txBox="1"/>
          <p:nvPr/>
        </p:nvSpPr>
        <p:spPr>
          <a:xfrm>
            <a:off x="1316355" y="321310"/>
            <a:ext cx="9351010" cy="17919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上述语句，有的强调好奇的价值，有的审视好奇心的毁灭，还有的辩证分析好奇的正反面。理解语句的含义，从中选出你最有感触、有话可说的一句话作为自己的观点。                                            	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围绕观点列出提纲，要体现出你的论证思路。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1989" name="矩形 4"/>
          <p:cNvSpPr>
            <a:spLocks noTextEdit="1"/>
          </p:cNvSpPr>
          <p:nvPr/>
        </p:nvSpPr>
        <p:spPr>
          <a:xfrm>
            <a:off x="2004695" y="2219325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1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+mn-ea"/>
                <a:ea typeface="+mn-ea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7048" y="2728913"/>
            <a:ext cx="8135937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可以按照议论文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“提出问题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分析问题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解决问题”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的论证结构列举提纲。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 eaLnBrk="0" hangingPunc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尤其在“分析问题”中要有自己充分的论据，可列举实例（名人关于好奇的例子），可以由这些实例引发论说，也可以引用名言警句，由此引发自己的论说等。注意材料的逻辑关系。最后解决问题时可以重申观点，也可以是观点的引申、升华等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文本框 1"/>
          <p:cNvSpPr txBox="1"/>
          <p:nvPr/>
        </p:nvSpPr>
        <p:spPr>
          <a:xfrm>
            <a:off x="1479550" y="516890"/>
            <a:ext cx="9112250" cy="7232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宋体" panose="02010600030101010101" pitchFamily="2" charset="-122"/>
              </a:rPr>
              <a:t>提纲示例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algn="l"/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好奇，往往是发现真理的第一步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）好奇心的重要性。（开门见山提出观点。）（略）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）列举牛顿发现万有引力的事例，论证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好奇，往往是发现真理的第一步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的观点。（引用名人名言事例，论据充分，详）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）过渡段衔接，承上启下，由过去到现在，提出现在我们应该怎样发展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好奇心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？（略）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）分别从真正的好奇心需要观察、需要思考、需要不段的用实践去检验三个方面论述。（引用名人或者身边人的事例，详）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）发出号召，我们应该拥有强烈的好奇心。（略）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034" name="文本框 1"/>
          <p:cNvSpPr txBox="1"/>
          <p:nvPr/>
        </p:nvSpPr>
        <p:spPr>
          <a:xfrm>
            <a:off x="1665288" y="2719070"/>
            <a:ext cx="9075737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根据提纲写，并适时调整，注意作文思路要清晰、有层次。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对选用的材料要进行具体分析，使之能够支持你的观点。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035" name="矩形 3"/>
          <p:cNvSpPr>
            <a:spLocks noTextEdit="1"/>
          </p:cNvSpPr>
          <p:nvPr/>
        </p:nvSpPr>
        <p:spPr>
          <a:xfrm>
            <a:off x="1680210" y="746760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1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5595" y="1641475"/>
            <a:ext cx="989965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在上面的基础上，写一篇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字左右的议论性短文。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058" name="AutoShape 14" descr="u=659003504,3790867401&amp;fm=214&amp;gp=0"/>
          <p:cNvSpPr>
            <a:spLocks noChangeAspect="1"/>
          </p:cNvSpPr>
          <p:nvPr/>
        </p:nvSpPr>
        <p:spPr>
          <a:xfrm>
            <a:off x="5770880" y="308356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59" name="AutoShape 16" descr="u=659003504,3790867401&amp;fm=214&amp;gp=0"/>
          <p:cNvSpPr>
            <a:spLocks noChangeAspect="1"/>
          </p:cNvSpPr>
          <p:nvPr/>
        </p:nvSpPr>
        <p:spPr>
          <a:xfrm>
            <a:off x="5897880" y="321056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60" name="椭圆 13324"/>
          <p:cNvSpPr/>
          <p:nvPr/>
        </p:nvSpPr>
        <p:spPr>
          <a:xfrm>
            <a:off x="1351280" y="283210"/>
            <a:ext cx="1290638" cy="720725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08125" y="1003618"/>
            <a:ext cx="8610600" cy="19161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青少年应该如何对待时下流行的各种电子游戏？大家认识不一。对此，你有什么看法？自拟题目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写一篇议论性文章。不少于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矩形 13328"/>
          <p:cNvSpPr/>
          <p:nvPr/>
        </p:nvSpPr>
        <p:spPr>
          <a:xfrm>
            <a:off x="1726883" y="2820670"/>
            <a:ext cx="8391525" cy="3103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1.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深入思考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确定自己的观点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然后用简洁的语言明确地表达出来。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围绕观点展开论述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注意选取适当的材料支持自己的观点。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联系自己的生活体会和当前现实来谈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力争做到有理有据。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5063" name="文本框 7"/>
          <p:cNvSpPr txBox="1"/>
          <p:nvPr/>
        </p:nvSpPr>
        <p:spPr>
          <a:xfrm>
            <a:off x="1727518" y="337185"/>
            <a:ext cx="19812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写作实践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6082" name="文本框 1"/>
          <p:cNvSpPr txBox="1"/>
          <p:nvPr/>
        </p:nvSpPr>
        <p:spPr>
          <a:xfrm>
            <a:off x="1435100" y="118428"/>
            <a:ext cx="19812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范文欣赏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6525" y="1164590"/>
            <a:ext cx="7010400" cy="4678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随着时代的进步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科技的发展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当今社会不断涌现出新的事物。早在二十年前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恐怕没有几个人知道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电子游戏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这个词儿。而如今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尤其是在校园里的学生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几乎是无人不知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无人不会玩。对于这新兴的事物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我们学生应该怎样看待呢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有很多人谈论电子游戏口若悬河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有很多人玩电子游戏如痴如狂。笔者却以为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电子游戏弊大于利。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8100" y="556578"/>
            <a:ext cx="33782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电子游戏弊大于利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93430" y="1428115"/>
            <a:ext cx="2078990" cy="1576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引出话题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思考如何看待电子游戏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16925" y="3966845"/>
            <a:ext cx="1861820" cy="1576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表明观点：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电子游戏弊大于利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780540" y="157480"/>
            <a:ext cx="6248400" cy="6292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电子游戏的确能给我们带来许多快乐。在那个虚拟的世界中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可以实现我们的幻想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做一位时代超人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遨游一回宇宙太空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当一名天下无敌的武林高手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在那里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可以尽可能发挥我们的智慧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过关斩将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除邪扶正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在那里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快乐无穷。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在学习紧张之余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玩会儿电子游戏能够对我们的头脑起到调节作用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开启智慧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丰富业余生活。然而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任何事物都有其两面性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电子游戏带来的负面影响却是让我们触目惊心的。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57540" y="909955"/>
            <a:ext cx="1711325" cy="1362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电子游戏给人带来体验快感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11490" y="3729355"/>
            <a:ext cx="2432050" cy="22240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简要阐述电子游戏的有利的方面，引出下文对电子游戏弊的阐述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598613" y="1065530"/>
            <a:ext cx="6781800" cy="4514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学校中玩电子游戏的学生不在少数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据他们的亲身体验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每天至少玩半个小时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有的要玩一至二个小时。正是这样长时间坐在电子游戏机前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造成视力低下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校园中一时形成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眼镜热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。不仅这样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玩电子游戏还占去了他们宝贵的学习时间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导致学业荒废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成绩直线下降。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50275" y="1960880"/>
            <a:ext cx="1905000" cy="2222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列举生活中的普遍现象阐述电子游戏的弊端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30723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AutoShape 16" descr="u=659003504,3790867401&amp;fm=214&amp;gp=0"/>
          <p:cNvSpPr>
            <a:spLocks noChangeAspect="1"/>
          </p:cNvSpPr>
          <p:nvPr/>
        </p:nvSpPr>
        <p:spPr>
          <a:xfrm>
            <a:off x="454660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矩形 1"/>
          <p:cNvSpPr/>
          <p:nvPr/>
        </p:nvSpPr>
        <p:spPr>
          <a:xfrm>
            <a:off x="1571976" y="1111363"/>
            <a:ext cx="79787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明确议论文观点明确的内涵。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把握议论文观点明确的方法原则。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通过实践使自己真正做到议论文观点鲜明。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50720" y="429260"/>
            <a:ext cx="7162800" cy="569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某校一男生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成绩名列前茅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曾获得市级优秀学生称号。一次偶然的机会接触了电子游戏。从此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一见钟情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在他的眼里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读书开始变得枯燥无味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只有在那虚拟的电子游戏当中才能找回自己的快乐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才能找到自己的成就感。先是每天放学之后玩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越玩越痴迷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半学期下来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成绩直线下降。渐渐地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父母每月给的几十块零花钱也不够用了。于是就撬开了父母的保险柜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偷走了五百多元钱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成天泡在电子游戏厅里。饿了吃点零食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困了就睡在游戏机旁。这样的现象我们难道不为之震惊。类似这样的例子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生活中比比皆是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青少年学生由于身心不成熟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缺乏自制力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一旦沾染上电子游戏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就会形成恶性发展。他们玩游戏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影响身体健康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荒废学业</a:t>
            </a:r>
            <a:r>
              <a:rPr kumimoji="0" lang="en-US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甚至走上犯罪的道路。</a:t>
            </a:r>
            <a:endParaRPr kumimoji="0" lang="zh-CN" altLang="zh-CN" sz="2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2095" y="2093595"/>
            <a:ext cx="1447800" cy="22240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举例论证电子游戏带来的不良后果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110105" y="1219200"/>
            <a:ext cx="6096000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可见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电子游戏带来的严重问题不得不引起家长、学校、社会的重视。我要告诫那些正如痴如狂的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电子游戏迷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们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尽快走出电子游戏的阴影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我们的生活本是绚丽多彩的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不要让电子游戏主宰了我们的学习和生活。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3580" y="2317750"/>
            <a:ext cx="1981200" cy="11461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总结观点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发起号召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AutoShape 14" descr="u=659003504,3790867401&amp;fm=214&amp;gp=0"/>
          <p:cNvSpPr>
            <a:spLocks noChangeAspect="1"/>
          </p:cNvSpPr>
          <p:nvPr/>
        </p:nvSpPr>
        <p:spPr>
          <a:xfrm>
            <a:off x="4419600" y="40862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AutoShape 16" descr="u=659003504,3790867401&amp;fm=214&amp;gp=0"/>
          <p:cNvSpPr>
            <a:spLocks noChangeAspect="1"/>
          </p:cNvSpPr>
          <p:nvPr/>
        </p:nvSpPr>
        <p:spPr>
          <a:xfrm>
            <a:off x="4546600" y="42132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矩形 8210"/>
          <p:cNvSpPr/>
          <p:nvPr/>
        </p:nvSpPr>
        <p:spPr>
          <a:xfrm>
            <a:off x="1621790" y="920115"/>
            <a:ext cx="7172325" cy="5000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阅读下面这段文字，你能判断出其观点吗？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0" name="矩形 8211"/>
          <p:cNvSpPr/>
          <p:nvPr/>
        </p:nvSpPr>
        <p:spPr>
          <a:xfrm>
            <a:off x="1621473" y="1670050"/>
            <a:ext cx="8435975" cy="2070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常言道：勤能补拙。居里夫人在法国读书时，每天早晨，总是第一个来到教室；每天晚上，几乎都在图书馆度过。图书馆在</a:t>
            </a:r>
            <a:r>
              <a:rPr lang="en-US" altLang="zh-CN" sz="26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6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点钟就关门了，她便回到自己的小屋子里，在煤油灯下读书常常到深夜。如果她不是惜时如金，能取得后来的成功吗？ </a:t>
            </a:r>
            <a:endParaRPr lang="zh-CN" altLang="en-US" sz="26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Rot="1"/>
          </p:cNvSpPr>
          <p:nvPr/>
        </p:nvSpPr>
        <p:spPr>
          <a:xfrm>
            <a:off x="1621790" y="3731578"/>
            <a:ext cx="2301875" cy="4810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defTabSz="685800" eaLnBrk="0" hangingPunc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27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勤能补拙</a:t>
            </a:r>
            <a:endParaRPr lang="zh-CN" altLang="en-US" sz="27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>
            <a:spLocks noRot="1"/>
          </p:cNvSpPr>
          <p:nvPr/>
        </p:nvSpPr>
        <p:spPr>
          <a:xfrm>
            <a:off x="4419283" y="3731578"/>
            <a:ext cx="2298700" cy="4810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defTabSz="685800" eaLnBrk="0" hangingPunc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27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惜时如金</a:t>
            </a:r>
            <a:endParaRPr lang="zh-CN" altLang="en-US" sz="27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>
            <a:spLocks noRot="1"/>
          </p:cNvSpPr>
          <p:nvPr/>
        </p:nvSpPr>
        <p:spPr>
          <a:xfrm>
            <a:off x="7179310" y="3731895"/>
            <a:ext cx="3811588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defTabSz="685800" eaLnBrk="0" hangingPunc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</a:t>
            </a:r>
            <a:r>
              <a:rPr lang="zh-CN" altLang="en-US" sz="27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勤能补拙且惜时如金</a:t>
            </a:r>
            <a:endParaRPr lang="zh-CN" altLang="en-US" sz="27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6053926" y="5122863"/>
            <a:ext cx="2740025" cy="1323975"/>
            <a:chOff x="4651" y="3120"/>
            <a:chExt cx="2301" cy="1114"/>
          </a:xfrm>
        </p:grpSpPr>
        <p:sp>
          <p:nvSpPr>
            <p:cNvPr id="31756" name="爆炸形 1 8217"/>
            <p:cNvSpPr/>
            <p:nvPr/>
          </p:nvSpPr>
          <p:spPr>
            <a:xfrm>
              <a:off x="4651" y="3120"/>
              <a:ext cx="2301" cy="1114"/>
            </a:xfrm>
            <a:prstGeom prst="irregularSeal1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8580" tIns="34290" rIns="68580" bIns="34290"/>
            <a:lstStyle/>
            <a:p>
              <a:pPr defTabSz="685800">
                <a:buFont typeface="Arial" panose="020B0604020202020204" pitchFamily="34" charset="0"/>
                <a:buNone/>
              </a:pPr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7" name="矩形 8218"/>
            <p:cNvSpPr>
              <a:spLocks noRot="1"/>
            </p:cNvSpPr>
            <p:nvPr/>
          </p:nvSpPr>
          <p:spPr>
            <a:xfrm>
              <a:off x="5026" y="3475"/>
              <a:ext cx="1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ctr"/>
            <a:lstStyle/>
            <a:p>
              <a:pPr defTabSz="685800" eaLnBrk="0" hangingPunct="0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7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观点不明确</a:t>
              </a:r>
              <a:endPara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62723" y="4213543"/>
            <a:ext cx="8594725" cy="1360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居里夫人是勤的，但她并不拙 。“勤能补拙”的关键在“勤” “拙”二字； “惜时如金”的关键在“惜时”，即勤。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8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8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AutoShape 14" descr="u=659003504,3790867401&amp;fm=214&amp;gp=0"/>
          <p:cNvSpPr>
            <a:spLocks noChangeAspect="1"/>
          </p:cNvSpPr>
          <p:nvPr/>
        </p:nvSpPr>
        <p:spPr>
          <a:xfrm>
            <a:off x="5493385" y="35179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1" name="AutoShape 16" descr="u=659003504,3790867401&amp;fm=214&amp;gp=0"/>
          <p:cNvSpPr>
            <a:spLocks noChangeAspect="1"/>
          </p:cNvSpPr>
          <p:nvPr/>
        </p:nvSpPr>
        <p:spPr>
          <a:xfrm>
            <a:off x="5620385" y="36449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7323" y="1421448"/>
            <a:ext cx="8186737" cy="1262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态度不明确。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以“公说公有理，婆说婆有理”的骑墙态度，和稀泥，没有鲜明的立场。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7323" y="2920683"/>
            <a:ext cx="8702675" cy="1260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719455"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论说范围过宽。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力求面面俱到，于是泛泛而谈，结果失去焦点，缺乏针对性。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1700" y="4655503"/>
            <a:ext cx="8588375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语言不简洁。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语言无条理，啰里啰嗦，拖泥带水。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5" name="文本框 1"/>
          <p:cNvSpPr txBox="1"/>
          <p:nvPr/>
        </p:nvSpPr>
        <p:spPr>
          <a:xfrm>
            <a:off x="1437323" y="779463"/>
            <a:ext cx="4038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观点不明确的几种情况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写作指导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3794" name="AutoShape 14" descr="u=659003504,3790867401&amp;fm=214&amp;gp=0"/>
          <p:cNvSpPr>
            <a:spLocks noChangeAspect="1"/>
          </p:cNvSpPr>
          <p:nvPr/>
        </p:nvSpPr>
        <p:spPr>
          <a:xfrm>
            <a:off x="5807075" y="322834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AutoShape 16" descr="u=659003504,3790867401&amp;fm=214&amp;gp=0"/>
          <p:cNvSpPr>
            <a:spLocks noChangeAspect="1"/>
          </p:cNvSpPr>
          <p:nvPr/>
        </p:nvSpPr>
        <p:spPr>
          <a:xfrm>
            <a:off x="5934075" y="335534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圆角矩形 12"/>
          <p:cNvSpPr/>
          <p:nvPr/>
        </p:nvSpPr>
        <p:spPr>
          <a:xfrm>
            <a:off x="5838825" y="4120515"/>
            <a:ext cx="4564063" cy="893763"/>
          </a:xfrm>
          <a:prstGeom prst="roundRect">
            <a:avLst>
              <a:gd name="adj" fmla="val 16667"/>
            </a:avLst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圆角矩形 13"/>
          <p:cNvSpPr/>
          <p:nvPr/>
        </p:nvSpPr>
        <p:spPr>
          <a:xfrm>
            <a:off x="5783263" y="3175953"/>
            <a:ext cx="4619625" cy="893762"/>
          </a:xfrm>
          <a:prstGeom prst="roundRect">
            <a:avLst>
              <a:gd name="adj" fmla="val 16667"/>
            </a:avLst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0363" y="915353"/>
            <a:ext cx="5643562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怎样才能做到观点明确呢？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90675" y="1417003"/>
            <a:ext cx="9475115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）要把问题想清楚，围绕题目或按照材料的要求，形成一个旗帜鲜明的观点，并用一个判断句将观点表述出来。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91603" y="3080703"/>
            <a:ext cx="1498600" cy="2222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根据提示，将相应的语句补充完整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801" name="右箭头 26646"/>
          <p:cNvSpPr/>
          <p:nvPr/>
        </p:nvSpPr>
        <p:spPr>
          <a:xfrm>
            <a:off x="2747963" y="3460115"/>
            <a:ext cx="409575" cy="327025"/>
          </a:xfrm>
          <a:prstGeom prst="rightArrow">
            <a:avLst>
              <a:gd name="adj1" fmla="val 50000"/>
              <a:gd name="adj2" fmla="val 31281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圆角矩形 1"/>
          <p:cNvSpPr/>
          <p:nvPr/>
        </p:nvSpPr>
        <p:spPr>
          <a:xfrm>
            <a:off x="3281363" y="2367915"/>
            <a:ext cx="1922462" cy="712788"/>
          </a:xfrm>
          <a:prstGeom prst="roundRect">
            <a:avLst>
              <a:gd name="adj" fmla="val 16667"/>
            </a:avLst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文本框 2"/>
          <p:cNvSpPr txBox="1"/>
          <p:nvPr/>
        </p:nvSpPr>
        <p:spPr>
          <a:xfrm>
            <a:off x="2906713" y="2706053"/>
            <a:ext cx="2671762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804" name="圆角矩形 3"/>
          <p:cNvSpPr/>
          <p:nvPr/>
        </p:nvSpPr>
        <p:spPr>
          <a:xfrm>
            <a:off x="3282950" y="3266440"/>
            <a:ext cx="1922463" cy="712788"/>
          </a:xfrm>
          <a:prstGeom prst="roundRect">
            <a:avLst>
              <a:gd name="adj" fmla="val 16667"/>
            </a:avLst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圆角矩形 4"/>
          <p:cNvSpPr/>
          <p:nvPr/>
        </p:nvSpPr>
        <p:spPr>
          <a:xfrm>
            <a:off x="3282950" y="4258628"/>
            <a:ext cx="1922463" cy="712787"/>
          </a:xfrm>
          <a:prstGeom prst="roundRect">
            <a:avLst>
              <a:gd name="adj" fmla="val 16667"/>
            </a:avLst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文本框 5"/>
          <p:cNvSpPr txBox="1"/>
          <p:nvPr/>
        </p:nvSpPr>
        <p:spPr>
          <a:xfrm>
            <a:off x="2906713" y="3680778"/>
            <a:ext cx="2671762" cy="11760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……要/应当/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必须……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5" name="文本框 7"/>
          <p:cNvSpPr txBox="1"/>
          <p:nvPr/>
        </p:nvSpPr>
        <p:spPr>
          <a:xfrm>
            <a:off x="2878138" y="4858703"/>
            <a:ext cx="3051175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808" name="圆角矩形 8"/>
          <p:cNvSpPr/>
          <p:nvPr/>
        </p:nvSpPr>
        <p:spPr>
          <a:xfrm>
            <a:off x="5784850" y="2120265"/>
            <a:ext cx="4618038" cy="895350"/>
          </a:xfrm>
          <a:prstGeom prst="roundRect">
            <a:avLst>
              <a:gd name="adj" fmla="val 16667"/>
            </a:avLst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5559425" y="4653915"/>
            <a:ext cx="4892675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◎脸上常带微笑，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让你更美丽。◎给爸妈献一次爱心，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将会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7" name="文本框 10"/>
          <p:cNvSpPr txBox="1"/>
          <p:nvPr/>
        </p:nvSpPr>
        <p:spPr>
          <a:xfrm>
            <a:off x="5567363" y="2552065"/>
            <a:ext cx="4773612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◎诚实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做人的基本品格。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◎青少年爱玩电子游戏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4" name="文本框 11"/>
          <p:cNvSpPr txBox="1"/>
          <p:nvPr/>
        </p:nvSpPr>
        <p:spPr>
          <a:xfrm>
            <a:off x="5559425" y="3601403"/>
            <a:ext cx="3819525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◎人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应当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敬业、乐业。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◎人在困难面前</a:t>
            </a:r>
            <a:r>
              <a:rPr lang="zh-CN" altLang="en-US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</a:t>
            </a:r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34" grpId="0"/>
      <p:bldP spid="53" grpId="0"/>
      <p:bldP spid="54" grpId="0"/>
      <p:bldP spid="56" grpId="0"/>
      <p:bldP spid="57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AutoShape 14" descr="u=659003504,3790867401&amp;fm=214&amp;gp=0"/>
          <p:cNvSpPr>
            <a:spLocks noChangeAspect="1"/>
          </p:cNvSpPr>
          <p:nvPr/>
        </p:nvSpPr>
        <p:spPr>
          <a:xfrm>
            <a:off x="5493385" y="325247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19" name="AutoShape 16" descr="u=659003504,3790867401&amp;fm=214&amp;gp=0"/>
          <p:cNvSpPr>
            <a:spLocks noChangeAspect="1"/>
          </p:cNvSpPr>
          <p:nvPr/>
        </p:nvSpPr>
        <p:spPr>
          <a:xfrm>
            <a:off x="5620385" y="337947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4820" name="图片 27657" descr="L[`]GRQO@H}Q`SD2QN48U3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1103" y="3556953"/>
            <a:ext cx="3219450" cy="229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067435" y="552133"/>
            <a:ext cx="4578350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（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）在文章中凸显观点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88185" y="1198245"/>
            <a:ext cx="7850188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①题目直接表明观点。如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应有格物致知精神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88185" y="1890395"/>
            <a:ext cx="7737475" cy="930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marL="363855" indent="-363855" defTabSz="68580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②在开篇处亮明观点，紧接着进行阐释、论证。如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敬业与乐业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81835" y="2868295"/>
            <a:ext cx="7626350" cy="930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marL="363855" indent="-363855" defTabSz="68580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③在结尾处总结观点，紧接着进行阐释、论证。如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敬业与乐业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67118" y="4098290"/>
            <a:ext cx="4578350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（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）观点贯穿全文始终 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789748" y="4598670"/>
            <a:ext cx="5054600" cy="9318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引论、本论、结论三个部分都要紧密围绕观点行文。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9705" y="1267520"/>
            <a:ext cx="8376820" cy="2953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2800" b="1" kern="1200" cap="none" spc="0" normalizeH="0" baseline="0" noProof="1"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2800" b="1" kern="1200" cap="none" spc="0" normalizeH="0" baseline="0" noProof="1"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）表达清晰，简明扼要</a:t>
            </a:r>
            <a:endParaRPr kumimoji="0" lang="zh-CN" altLang="en-US" sz="28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要做到观点明确，清晰地表达也很重要，因此应该努力做到用于恰当，扼要简明。一般情况，最好能用简练的句子直接表达自己的观点，并把它放在开头、结尾等比较重要的位置，以使读者容易把握。</a:t>
            </a:r>
            <a:endParaRPr kumimoji="0" lang="zh-CN" altLang="en-US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866" name="AutoShape 14" descr="u=659003504,3790867401&amp;fm=214&amp;gp=0"/>
          <p:cNvSpPr>
            <a:spLocks noChangeAspect="1"/>
          </p:cNvSpPr>
          <p:nvPr/>
        </p:nvSpPr>
        <p:spPr>
          <a:xfrm>
            <a:off x="574675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7" name="AutoShape 16" descr="u=659003504,3790867401&amp;fm=214&amp;gp=0"/>
          <p:cNvSpPr>
            <a:spLocks noChangeAspect="1"/>
          </p:cNvSpPr>
          <p:nvPr/>
        </p:nvSpPr>
        <p:spPr>
          <a:xfrm>
            <a:off x="587375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8" name="矩形 9235"/>
          <p:cNvSpPr/>
          <p:nvPr/>
        </p:nvSpPr>
        <p:spPr>
          <a:xfrm>
            <a:off x="1555115" y="625158"/>
            <a:ext cx="7026910" cy="56083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28600" algn="ctr" defTabSz="68453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磨难与挫折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 defTabSz="68453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磨难与挫折既会使你变强，又可能害得你一蹶不振，两种结局的选择取决于你面对挫折和磨难的态度。一位伟人曾说过：“困难像弹簧，你弱它就强。”所以对待磨难一定要坚强，当你战胜了磨难，磨难就是你的财富；当你败给了磨难，磨难就是你的软肋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 defTabSz="68453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先说说吴敬梓，他从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岁开始写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儒林外史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，依靠典当衣服、卖文和友人的周济维持生活。冬天天寒，家中无火取暖，夜间写书寒冷，他就邀请朋友趁月色绕城跑步取暖，就这样度过了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年，完成了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万字的巨著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儒林外史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 defTabSz="68453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如果他从一开始就向困难屈服了，不用说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年，就是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年，他也绝不可能写出这部巨作吧，由此观之，战胜磨难很重要。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869" name="右大括号 9236"/>
          <p:cNvSpPr/>
          <p:nvPr/>
        </p:nvSpPr>
        <p:spPr>
          <a:xfrm>
            <a:off x="8421688" y="1227138"/>
            <a:ext cx="66675" cy="1476375"/>
          </a:xfrm>
          <a:prstGeom prst="rightBrace">
            <a:avLst>
              <a:gd name="adj1" fmla="val 184011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0" name="右大括号 9237"/>
          <p:cNvSpPr/>
          <p:nvPr/>
        </p:nvSpPr>
        <p:spPr>
          <a:xfrm>
            <a:off x="8421688" y="2794000"/>
            <a:ext cx="66675" cy="1476375"/>
          </a:xfrm>
          <a:prstGeom prst="rightBrace">
            <a:avLst>
              <a:gd name="adj1" fmla="val 184011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1" name="右大括号 9238"/>
          <p:cNvSpPr/>
          <p:nvPr/>
        </p:nvSpPr>
        <p:spPr>
          <a:xfrm>
            <a:off x="8421688" y="4375150"/>
            <a:ext cx="66675" cy="885825"/>
          </a:xfrm>
          <a:prstGeom prst="rightBrace">
            <a:avLst>
              <a:gd name="adj1" fmla="val 110406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2" name="文本框 9239"/>
          <p:cNvSpPr txBox="1"/>
          <p:nvPr/>
        </p:nvSpPr>
        <p:spPr>
          <a:xfrm>
            <a:off x="9002713" y="1357313"/>
            <a:ext cx="1250950" cy="2746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51545" y="693420"/>
            <a:ext cx="1770063" cy="2100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引出话题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面对挫折和磨难的态度不同，会带来两种结局。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01075" y="3007678"/>
            <a:ext cx="1671638" cy="17319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举例论证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吴敬梓战胜挫折和磨难，完成巨著。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09013" y="4951413"/>
            <a:ext cx="1890712" cy="1362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得出结论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战胜磨难很重要。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6" name="文本框 17"/>
          <p:cNvSpPr txBox="1"/>
          <p:nvPr/>
        </p:nvSpPr>
        <p:spPr>
          <a:xfrm>
            <a:off x="1555750" y="347663"/>
            <a:ext cx="19812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范文欣赏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8330" y="447675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AutoShape 14" descr="u=659003504,3790867401&amp;fm=214&amp;gp=0"/>
          <p:cNvSpPr>
            <a:spLocks noChangeAspect="1"/>
          </p:cNvSpPr>
          <p:nvPr/>
        </p:nvSpPr>
        <p:spPr>
          <a:xfrm>
            <a:off x="5807075" y="31921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1" name="AutoShape 16" descr="u=659003504,3790867401&amp;fm=214&amp;gp=0"/>
          <p:cNvSpPr>
            <a:spLocks noChangeAspect="1"/>
          </p:cNvSpPr>
          <p:nvPr/>
        </p:nvSpPr>
        <p:spPr>
          <a:xfrm>
            <a:off x="5934075" y="33191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2" name="矩形 10250"/>
          <p:cNvSpPr/>
          <p:nvPr/>
        </p:nvSpPr>
        <p:spPr>
          <a:xfrm>
            <a:off x="1644650" y="442595"/>
            <a:ext cx="6929438" cy="54864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228600" defTabSz="68453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如果有人说：一个中枢神经残疾，肌肉严重衰退，失去了行动能力，手不能写字，话也说不清楚，终生要靠轮椅生活的人，凭借一个小书架，一块小黑板，还有一个他以前的学生做助手，竟在天文学的顶尖领域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黑洞爆炸理论的研究中，通过对黑洞临界线特异性的分析，获得了震动天文学的巨大成就，你一定会感到惊奇。然而，这却是毋庸置疑的事实，他为此荣获了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1980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年度的爱因斯坦奖金。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 defTabSz="68453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他的名字叫史蒂芬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霍金，是一个英国人，当时他只有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岁。更有趣的是，作为天文学家，他从不使用天文望远镜，却能告诉我们有关天体运动的许多秘密。他每天被推送到剑桥大学的工作室里，干着他饶有兴趣的研究工作，还写出了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时间简史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 defTabSz="684530">
              <a:buFont typeface="Arial" panose="020B0604020202020204" pitchFamily="34" charset="0"/>
              <a:buNone/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一朵温室中的花朵，永远不能拥有强健的生命力，只有经历过狂风暴雨的洗礼，才能够不放弃地开出最美丽的花，并且战胜了挫折，才能使自己的生命得到升华。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3" name="右大括号 10251"/>
          <p:cNvSpPr/>
          <p:nvPr/>
        </p:nvSpPr>
        <p:spPr>
          <a:xfrm>
            <a:off x="7700963" y="869633"/>
            <a:ext cx="66675" cy="1614487"/>
          </a:xfrm>
          <a:prstGeom prst="rightBrace">
            <a:avLst>
              <a:gd name="adj1" fmla="val 201225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4" name="右大括号 10252"/>
          <p:cNvSpPr/>
          <p:nvPr/>
        </p:nvSpPr>
        <p:spPr>
          <a:xfrm>
            <a:off x="7700963" y="2625408"/>
            <a:ext cx="66675" cy="1333500"/>
          </a:xfrm>
          <a:prstGeom prst="rightBrace">
            <a:avLst>
              <a:gd name="adj1" fmla="val 166203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5" name="右大括号 10253"/>
          <p:cNvSpPr/>
          <p:nvPr/>
        </p:nvSpPr>
        <p:spPr>
          <a:xfrm>
            <a:off x="7734300" y="4046220"/>
            <a:ext cx="66675" cy="885825"/>
          </a:xfrm>
          <a:prstGeom prst="rightBrace">
            <a:avLst>
              <a:gd name="adj1" fmla="val 110406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>
              <a:buFont typeface="Arial" panose="020B0604020202020204" pitchFamily="34" charset="0"/>
              <a:buNone/>
            </a:pP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93138" y="734695"/>
            <a:ext cx="1828800" cy="1362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举例设悬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身残者获得爱因斯坦奖。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59813" y="2896870"/>
            <a:ext cx="1614487" cy="17319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释悬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霍金战胜身残磨难，硕果累累。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59813" y="5209858"/>
            <a:ext cx="1889125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总结观点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3885</Words>
  <Application>WPS 演示</Application>
  <PresentationFormat>自定义</PresentationFormat>
  <Paragraphs>182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Calibri</vt:lpstr>
      <vt:lpstr>Arial Unicode MS</vt:lpstr>
      <vt:lpstr>Raleway Black</vt:lpstr>
      <vt:lpstr>Times New Roman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