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6" r:id="rId4"/>
    <p:sldId id="261" r:id="rId5"/>
    <p:sldId id="262" r:id="rId6"/>
    <p:sldId id="263" r:id="rId7"/>
    <p:sldId id="258" r:id="rId8"/>
    <p:sldId id="268" r:id="rId9"/>
    <p:sldId id="269" r:id="rId10"/>
    <p:sldId id="270" r:id="rId11"/>
    <p:sldId id="271" r:id="rId12"/>
    <p:sldId id="274" r:id="rId13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1"/>
          <p:cNvPicPr>
            <a:picLocks noChangeAspect="1"/>
          </p:cNvPicPr>
          <p:nvPr/>
        </p:nvPicPr>
        <p:blipFill>
          <a:blip r:embed="rId1"/>
          <a:srcRect l="6721"/>
          <a:stretch>
            <a:fillRect/>
          </a:stretch>
        </p:blipFill>
        <p:spPr>
          <a:xfrm>
            <a:off x="5358765" y="-12700"/>
            <a:ext cx="3786505" cy="2939415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9400" y="3986530"/>
            <a:ext cx="3785870" cy="2877185"/>
          </a:xfrm>
          <a:prstGeom prst="rect">
            <a:avLst/>
          </a:prstGeom>
        </p:spPr>
      </p:pic>
      <p:pic>
        <p:nvPicPr>
          <p:cNvPr id="10" name="图片 9" descr="7"/>
          <p:cNvPicPr>
            <a:picLocks noChangeAspect="1"/>
          </p:cNvPicPr>
          <p:nvPr/>
        </p:nvPicPr>
        <p:blipFill>
          <a:blip r:embed="rId3"/>
          <a:srcRect r="6249" b="3861"/>
          <a:stretch>
            <a:fillRect/>
          </a:stretch>
        </p:blipFill>
        <p:spPr>
          <a:xfrm>
            <a:off x="-1270" y="-12700"/>
            <a:ext cx="3836035" cy="2938780"/>
          </a:xfrm>
          <a:prstGeom prst="rect">
            <a:avLst/>
          </a:prstGeom>
        </p:spPr>
      </p:pic>
      <p:pic>
        <p:nvPicPr>
          <p:cNvPr id="11" name="图片 10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70" y="3986530"/>
            <a:ext cx="3836035" cy="2877185"/>
          </a:xfrm>
          <a:prstGeom prst="rect">
            <a:avLst/>
          </a:prstGeom>
        </p:spPr>
      </p:pic>
      <p:pic>
        <p:nvPicPr>
          <p:cNvPr id="4" name="内容占位符 3" descr="2"/>
          <p:cNvPicPr>
            <a:picLocks noChangeAspect="1"/>
          </p:cNvPicPr>
          <p:nvPr>
            <p:ph idx="1"/>
          </p:nvPr>
        </p:nvPicPr>
        <p:blipFill>
          <a:blip r:embed="rId5"/>
          <a:srcRect l="2069" b="4611"/>
          <a:stretch>
            <a:fillRect/>
          </a:stretch>
        </p:blipFill>
        <p:spPr>
          <a:xfrm>
            <a:off x="-1270" y="-12700"/>
            <a:ext cx="9148445" cy="6875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780" y="-20955"/>
            <a:ext cx="9172575" cy="68999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00810" y="1087755"/>
            <a:ext cx="76542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你认为本文的主旨（寓意）是什么？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5860" y="2545080"/>
            <a:ext cx="721931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+mn-ea"/>
              </a:rPr>
              <a:t>1</a:t>
            </a:r>
            <a:r>
              <a:rPr lang="zh-CN" altLang="en-US" sz="2800">
                <a:latin typeface="+mn-ea"/>
              </a:rPr>
              <a:t>、一切美好的事物都有它的极致，在一定的环境里才能发挥这种极致。</a:t>
            </a:r>
            <a:endParaRPr lang="zh-CN" altLang="en-US" sz="280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5860" y="3888740"/>
            <a:ext cx="708279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+mn-ea"/>
              </a:rPr>
              <a:t>2</a:t>
            </a:r>
            <a:r>
              <a:rPr lang="zh-CN" altLang="en-US" sz="2800">
                <a:latin typeface="+mn-ea"/>
              </a:rPr>
              <a:t>、在文艺创作中，要为典型人物创设与之相适应的典型环境。</a:t>
            </a:r>
            <a:endParaRPr lang="zh-CN" altLang="en-US" sz="280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70" y="-20955"/>
            <a:ext cx="9172575" cy="68999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11300" y="1461770"/>
            <a:ext cx="707326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结合写作背景，你认为本文还有更深刻的寓意吗？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2555" y="3166745"/>
            <a:ext cx="700341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呼唤为作家等一切人才的成长、发展创设安全、和平、自由的环境，以使他们充分展示其全部的聪明才智。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6"/>
          <p:cNvPicPr>
            <a:picLocks noChangeAspect="1"/>
          </p:cNvPicPr>
          <p:nvPr/>
        </p:nvPicPr>
        <p:blipFill>
          <a:blip r:embed="rId1"/>
          <a:srcRect r="7765" b="4220"/>
          <a:stretch>
            <a:fillRect/>
          </a:stretch>
        </p:blipFill>
        <p:spPr>
          <a:xfrm>
            <a:off x="-8890" y="-5715"/>
            <a:ext cx="9162415" cy="68681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54125" y="1442085"/>
            <a:ext cx="5483225" cy="411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华文行楷" panose="02010800040101010101" charset="-122"/>
                <a:ea typeface="华文行楷" panose="02010800040101010101" charset="-122"/>
              </a:rPr>
              <a:t>黄鹂</a:t>
            </a:r>
            <a:endParaRPr lang="zh-CN" altLang="en-US" sz="6600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en-US" altLang="zh-CN" sz="6600">
                <a:latin typeface="华文行楷" panose="02010800040101010101" charset="-122"/>
                <a:ea typeface="华文行楷" panose="02010800040101010101" charset="-122"/>
              </a:rPr>
              <a:t>     </a:t>
            </a:r>
            <a:r>
              <a:rPr lang="en-US" altLang="zh-CN" sz="6000">
                <a:latin typeface="华文行楷" panose="02010800040101010101" charset="-122"/>
                <a:ea typeface="华文行楷" panose="02010800040101010101" charset="-122"/>
              </a:rPr>
              <a:t>—</a:t>
            </a:r>
            <a:r>
              <a:rPr lang="zh-CN" altLang="en-US" sz="6000">
                <a:latin typeface="华文行楷" panose="02010800040101010101" charset="-122"/>
                <a:ea typeface="华文行楷" panose="02010800040101010101" charset="-122"/>
              </a:rPr>
              <a:t>病期琐事</a:t>
            </a:r>
            <a:endParaRPr lang="zh-CN" altLang="en-US" sz="6000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6600">
                <a:latin typeface="华文行楷" panose="02010800040101010101" charset="-122"/>
                <a:ea typeface="华文行楷" panose="02010800040101010101" charset="-122"/>
              </a:rPr>
              <a:t>                            </a:t>
            </a:r>
            <a:endParaRPr lang="zh-CN" altLang="en-US" sz="6600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6600">
                <a:latin typeface="华文行楷" panose="02010800040101010101" charset="-122"/>
                <a:ea typeface="华文行楷" panose="02010800040101010101" charset="-122"/>
              </a:rPr>
              <a:t>               孙犁</a:t>
            </a:r>
            <a:endParaRPr lang="zh-CN" altLang="en-US" sz="660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6"/>
          <p:cNvPicPr>
            <a:picLocks noChangeAspect="1"/>
          </p:cNvPicPr>
          <p:nvPr/>
        </p:nvPicPr>
        <p:blipFill>
          <a:blip r:embed="rId1"/>
          <a:srcRect r="7765" b="4220"/>
          <a:stretch>
            <a:fillRect/>
          </a:stretch>
        </p:blipFill>
        <p:spPr>
          <a:xfrm>
            <a:off x="-8890" y="-5715"/>
            <a:ext cx="9162415" cy="68681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48485" y="1857375"/>
            <a:ext cx="3696970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0000CC"/>
                </a:solidFill>
                <a:latin typeface="华文行楷" panose="02010800040101010101" charset="-122"/>
                <a:ea typeface="华文行楷" panose="02010800040101010101" charset="-122"/>
              </a:rPr>
              <a:t>黄鹂</a:t>
            </a:r>
            <a:r>
              <a:rPr lang="zh-CN" altLang="en-US" sz="360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，也叫黄莺，又叫仓庚，益鸟。形态清丽，叫声清脆婉转，悦耳动听。备受历代词人青睐。</a:t>
            </a:r>
            <a:endParaRPr lang="zh-CN" altLang="en-US" sz="3600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6"/>
          <p:cNvPicPr>
            <a:picLocks noChangeAspect="1"/>
          </p:cNvPicPr>
          <p:nvPr/>
        </p:nvPicPr>
        <p:blipFill>
          <a:blip r:embed="rId1"/>
          <a:srcRect r="7765" b="4220"/>
          <a:stretch>
            <a:fillRect/>
          </a:stretch>
        </p:blipFill>
        <p:spPr>
          <a:xfrm>
            <a:off x="-8890" y="-5715"/>
            <a:ext cx="9162415" cy="68681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0845" y="1905635"/>
            <a:ext cx="2291080" cy="2194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</a:t>
            </a:r>
            <a:r>
              <a:rPr lang="zh-CN" altLang="en-US" sz="2000"/>
              <a:t>《绝句》</a:t>
            </a:r>
            <a:endParaRPr lang="zh-CN" altLang="en-US" sz="2000"/>
          </a:p>
          <a:p>
            <a:r>
              <a:rPr lang="zh-CN" altLang="en-US" sz="2000"/>
              <a:t>                      杜甫</a:t>
            </a:r>
            <a:endParaRPr lang="zh-CN" altLang="en-US" sz="2000"/>
          </a:p>
          <a:p>
            <a:r>
              <a:rPr lang="zh-CN" altLang="en-US" sz="2000" b="1">
                <a:solidFill>
                  <a:srgbClr val="0000CC"/>
                </a:solidFill>
              </a:rPr>
              <a:t>两个</a:t>
            </a:r>
            <a:r>
              <a:rPr lang="zh-CN" altLang="en-US" sz="2000" b="1">
                <a:solidFill>
                  <a:srgbClr val="FF0000"/>
                </a:solidFill>
              </a:rPr>
              <a:t>黄鹂</a:t>
            </a:r>
            <a:r>
              <a:rPr lang="zh-CN" altLang="en-US" sz="2000" b="1">
                <a:solidFill>
                  <a:srgbClr val="0000CC"/>
                </a:solidFill>
              </a:rPr>
              <a:t>鸣翠柳，</a:t>
            </a:r>
            <a:endParaRPr lang="zh-CN" altLang="en-US" sz="2000" b="1">
              <a:solidFill>
                <a:srgbClr val="0000CC"/>
              </a:solidFill>
            </a:endParaRPr>
          </a:p>
          <a:p>
            <a:r>
              <a:rPr lang="zh-CN" altLang="en-US" sz="2000" b="1">
                <a:solidFill>
                  <a:srgbClr val="0000CC"/>
                </a:solidFill>
              </a:rPr>
              <a:t>一行白鹭上青天。</a:t>
            </a:r>
            <a:endParaRPr lang="zh-CN" altLang="en-US" sz="2000" b="1">
              <a:solidFill>
                <a:srgbClr val="0000CC"/>
              </a:solidFill>
            </a:endParaRPr>
          </a:p>
          <a:p>
            <a:r>
              <a:rPr lang="zh-CN" altLang="en-US" sz="2000"/>
              <a:t>窗含西岭千秋雪，</a:t>
            </a:r>
            <a:endParaRPr lang="zh-CN" altLang="en-US" sz="2000"/>
          </a:p>
          <a:p>
            <a:r>
              <a:rPr lang="zh-CN" altLang="en-US" sz="2000"/>
              <a:t>门泊东吴万里船。</a:t>
            </a:r>
            <a:endParaRPr lang="zh-CN" altLang="en-US" sz="2000"/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808605" y="1112520"/>
            <a:ext cx="2947670" cy="1922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《江畔独步寻花·其六》       </a:t>
            </a:r>
            <a:endParaRPr lang="zh-CN" altLang="en-US" sz="2000"/>
          </a:p>
          <a:p>
            <a:r>
              <a:rPr lang="zh-CN" altLang="en-US" sz="2000"/>
              <a:t>                              </a:t>
            </a:r>
            <a:r>
              <a:rPr lang="zh-CN" altLang="en-US" sz="2000">
                <a:sym typeface="+mn-ea"/>
              </a:rPr>
              <a:t>杜甫  </a:t>
            </a:r>
            <a:endParaRPr lang="zh-CN" altLang="en-US" sz="2000">
              <a:sym typeface="+mn-ea"/>
            </a:endParaRPr>
          </a:p>
          <a:p>
            <a:r>
              <a:rPr lang="zh-CN" altLang="en-US" sz="2000"/>
              <a:t>黄四娘家花满蹊，</a:t>
            </a:r>
            <a:endParaRPr lang="zh-CN" altLang="en-US" sz="2000"/>
          </a:p>
          <a:p>
            <a:r>
              <a:rPr lang="zh-CN" altLang="en-US" sz="2000"/>
              <a:t>千朵万朵压枝低。</a:t>
            </a:r>
            <a:endParaRPr lang="zh-CN" altLang="en-US" sz="2000"/>
          </a:p>
          <a:p>
            <a:r>
              <a:rPr lang="zh-CN" altLang="en-US" sz="2000" b="1">
                <a:solidFill>
                  <a:srgbClr val="0000CC"/>
                </a:solidFill>
              </a:rPr>
              <a:t>留连戏蝶时时舞，</a:t>
            </a:r>
            <a:endParaRPr lang="zh-CN" altLang="en-US" sz="2000" b="1">
              <a:solidFill>
                <a:srgbClr val="0000CC"/>
              </a:solidFill>
            </a:endParaRPr>
          </a:p>
          <a:p>
            <a:r>
              <a:rPr lang="zh-CN" altLang="en-US" sz="2000" b="1">
                <a:solidFill>
                  <a:srgbClr val="0000CC"/>
                </a:solidFill>
              </a:rPr>
              <a:t>自在娇</a:t>
            </a:r>
            <a:r>
              <a:rPr lang="zh-CN" altLang="en-US" sz="2000" b="1">
                <a:solidFill>
                  <a:srgbClr val="FF0000"/>
                </a:solidFill>
              </a:rPr>
              <a:t>莺</a:t>
            </a:r>
            <a:r>
              <a:rPr lang="zh-CN" altLang="en-US" sz="2000" b="1">
                <a:solidFill>
                  <a:srgbClr val="0000CC"/>
                </a:solidFill>
              </a:rPr>
              <a:t>恰恰啼。</a:t>
            </a:r>
            <a:endParaRPr lang="zh-CN" altLang="en-US" sz="2000" b="1">
              <a:solidFill>
                <a:srgbClr val="0000CC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7980" y="4356100"/>
            <a:ext cx="443357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《钱塘湖春行》</a:t>
            </a:r>
            <a:endParaRPr lang="zh-CN" altLang="en-US" sz="2000"/>
          </a:p>
          <a:p>
            <a:r>
              <a:rPr lang="zh-CN" altLang="en-US" sz="2000"/>
              <a:t>                                     白居易 </a:t>
            </a:r>
            <a:endParaRPr lang="zh-CN" altLang="en-US" sz="2000"/>
          </a:p>
          <a:p>
            <a:r>
              <a:rPr lang="zh-CN" altLang="en-US" sz="2000"/>
              <a:t>孤山寺北贾亭西，水面初平云脚低。</a:t>
            </a:r>
            <a:endParaRPr lang="zh-CN" altLang="en-US" sz="2000"/>
          </a:p>
          <a:p>
            <a:r>
              <a:rPr lang="zh-CN" altLang="en-US" sz="2000" b="1">
                <a:solidFill>
                  <a:srgbClr val="0000CC"/>
                </a:solidFill>
              </a:rPr>
              <a:t>几处早</a:t>
            </a:r>
            <a:r>
              <a:rPr lang="zh-CN" altLang="en-US" sz="2000" b="1">
                <a:solidFill>
                  <a:srgbClr val="FF0000"/>
                </a:solidFill>
              </a:rPr>
              <a:t>莺</a:t>
            </a:r>
            <a:r>
              <a:rPr lang="zh-CN" altLang="en-US" sz="2000" b="1">
                <a:solidFill>
                  <a:srgbClr val="0000CC"/>
                </a:solidFill>
              </a:rPr>
              <a:t>争暖树，谁家新燕啄春泥。</a:t>
            </a:r>
            <a:endParaRPr lang="zh-CN" altLang="en-US" sz="2000" b="1">
              <a:solidFill>
                <a:srgbClr val="0000CC"/>
              </a:solidFill>
            </a:endParaRPr>
          </a:p>
          <a:p>
            <a:r>
              <a:rPr lang="zh-CN" altLang="en-US" sz="2000"/>
              <a:t>乱花渐欲迷人眼，浅草才能没马蹄。</a:t>
            </a:r>
            <a:endParaRPr lang="zh-CN" altLang="en-US" sz="2000"/>
          </a:p>
          <a:p>
            <a:r>
              <a:rPr lang="zh-CN" altLang="en-US" sz="2000"/>
              <a:t>最爱湖东行不足，绿杨阴里白沙堤。</a:t>
            </a:r>
            <a:endParaRPr lang="zh-CN" altLang="en-US" sz="2000"/>
          </a:p>
        </p:txBody>
      </p:sp>
      <p:sp>
        <p:nvSpPr>
          <p:cNvPr id="6" name="文本框 5"/>
          <p:cNvSpPr txBox="1"/>
          <p:nvPr/>
        </p:nvSpPr>
        <p:spPr>
          <a:xfrm>
            <a:off x="4289425" y="3108325"/>
            <a:ext cx="241554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《江南春》</a:t>
            </a:r>
            <a:endParaRPr lang="zh-CN" altLang="en-US" sz="2000"/>
          </a:p>
          <a:p>
            <a:r>
              <a:rPr lang="zh-CN" altLang="en-US" sz="2000"/>
              <a:t>                      杜牧 </a:t>
            </a:r>
            <a:endParaRPr lang="zh-CN" altLang="en-US" sz="2000"/>
          </a:p>
          <a:p>
            <a:r>
              <a:rPr lang="zh-CN" altLang="en-US" sz="2000" b="1">
                <a:solidFill>
                  <a:srgbClr val="0000CC"/>
                </a:solidFill>
              </a:rPr>
              <a:t>千里</a:t>
            </a:r>
            <a:r>
              <a:rPr lang="zh-CN" altLang="en-US" sz="2000" b="1">
                <a:solidFill>
                  <a:srgbClr val="FF0000"/>
                </a:solidFill>
              </a:rPr>
              <a:t>莺</a:t>
            </a:r>
            <a:r>
              <a:rPr lang="zh-CN" altLang="en-US" sz="2000" b="1">
                <a:solidFill>
                  <a:srgbClr val="0000CC"/>
                </a:solidFill>
              </a:rPr>
              <a:t>啼绿映红，</a:t>
            </a:r>
            <a:endParaRPr lang="zh-CN" altLang="en-US" sz="2000" b="1">
              <a:solidFill>
                <a:srgbClr val="0000CC"/>
              </a:solidFill>
            </a:endParaRPr>
          </a:p>
          <a:p>
            <a:r>
              <a:rPr lang="zh-CN" altLang="en-US" sz="2000" b="1">
                <a:solidFill>
                  <a:srgbClr val="0000CC"/>
                </a:solidFill>
              </a:rPr>
              <a:t>水村山郭酒旗风。</a:t>
            </a:r>
            <a:endParaRPr lang="zh-CN" altLang="en-US" sz="2000" b="1">
              <a:solidFill>
                <a:srgbClr val="0000CC"/>
              </a:solidFill>
            </a:endParaRPr>
          </a:p>
          <a:p>
            <a:r>
              <a:rPr lang="zh-CN" altLang="en-US" sz="2000"/>
              <a:t>南朝四百八十寺，</a:t>
            </a:r>
            <a:endParaRPr lang="zh-CN" altLang="en-US" sz="2000"/>
          </a:p>
          <a:p>
            <a:r>
              <a:rPr lang="zh-CN" altLang="en-US" sz="2000"/>
              <a:t>多少楼台烟雨中。</a:t>
            </a:r>
            <a:endParaRPr lang="zh-CN" altLang="en-US" sz="2000"/>
          </a:p>
        </p:txBody>
      </p:sp>
      <p:sp>
        <p:nvSpPr>
          <p:cNvPr id="7" name="文本框 6"/>
          <p:cNvSpPr txBox="1"/>
          <p:nvPr/>
        </p:nvSpPr>
        <p:spPr>
          <a:xfrm>
            <a:off x="2018665" y="375285"/>
            <a:ext cx="45281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0000CC"/>
                </a:solidFill>
                <a:latin typeface="华文行楷" panose="02010800040101010101" charset="-122"/>
                <a:ea typeface="华文行楷" panose="02010800040101010101" charset="-122"/>
              </a:rPr>
              <a:t>大好春光     美好春景</a:t>
            </a:r>
            <a:endParaRPr lang="zh-CN" altLang="en-US" sz="3600">
              <a:solidFill>
                <a:srgbClr val="0000CC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6"/>
          <p:cNvPicPr>
            <a:picLocks noChangeAspect="1"/>
          </p:cNvPicPr>
          <p:nvPr/>
        </p:nvPicPr>
        <p:blipFill>
          <a:blip r:embed="rId1"/>
          <a:srcRect r="7765" b="4220"/>
          <a:stretch>
            <a:fillRect/>
          </a:stretch>
        </p:blipFill>
        <p:spPr>
          <a:xfrm>
            <a:off x="-8890" y="-5715"/>
            <a:ext cx="9162415" cy="68681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4835" y="952500"/>
            <a:ext cx="4719955" cy="4602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作者简介：</a:t>
            </a:r>
            <a:endParaRPr lang="zh-CN" altLang="en-US" sz="3200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+mn-ea"/>
              </a:rPr>
              <a:t>孙犁</a:t>
            </a:r>
            <a:r>
              <a:rPr lang="zh-CN" altLang="en-US" sz="2800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 sz="2800">
                <a:solidFill>
                  <a:schemeClr val="tx1"/>
                </a:solidFill>
                <a:latin typeface="+mn-ea"/>
              </a:rPr>
              <a:t>1913-2002</a:t>
            </a:r>
            <a:r>
              <a:rPr lang="zh-CN" altLang="en-US" sz="2800">
                <a:solidFill>
                  <a:schemeClr val="tx1"/>
                </a:solidFill>
                <a:latin typeface="+mn-ea"/>
              </a:rPr>
              <a:t>），原名</a:t>
            </a:r>
            <a:r>
              <a:rPr lang="zh-CN" altLang="en-US" sz="3200" b="1">
                <a:solidFill>
                  <a:srgbClr val="FF0000"/>
                </a:solidFill>
                <a:latin typeface="+mn-ea"/>
              </a:rPr>
              <a:t>孙树勋</a:t>
            </a:r>
            <a:r>
              <a:rPr lang="zh-CN" altLang="en-US" sz="2800">
                <a:solidFill>
                  <a:schemeClr val="tx1"/>
                </a:solidFill>
                <a:latin typeface="+mn-ea"/>
              </a:rPr>
              <a:t>，河北安平人，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当代作家</a:t>
            </a:r>
            <a:r>
              <a:rPr lang="zh-CN" altLang="en-US" sz="2800">
                <a:solidFill>
                  <a:schemeClr val="tx1"/>
                </a:solidFill>
                <a:latin typeface="+mn-ea"/>
              </a:rPr>
              <a:t>。</a:t>
            </a:r>
            <a:r>
              <a:rPr lang="en-US" altLang="zh-CN" sz="2800">
                <a:solidFill>
                  <a:schemeClr val="tx1"/>
                </a:solidFill>
                <a:latin typeface="+mn-ea"/>
              </a:rPr>
              <a:t>1945</a:t>
            </a:r>
            <a:r>
              <a:rPr lang="zh-CN" altLang="en-US" sz="2800">
                <a:solidFill>
                  <a:schemeClr val="tx1"/>
                </a:solidFill>
                <a:latin typeface="+mn-ea"/>
              </a:rPr>
              <a:t>年在《解放日报》上发表《荷花淀》《芦花荡》等作品。他的小说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《荷花淀》</a:t>
            </a:r>
            <a:r>
              <a:rPr lang="zh-CN" altLang="en-US" sz="2800">
                <a:solidFill>
                  <a:schemeClr val="tx1"/>
                </a:solidFill>
                <a:latin typeface="+mn-ea"/>
              </a:rPr>
              <a:t>开创了</a:t>
            </a:r>
            <a:r>
              <a:rPr lang="en-US" altLang="zh-CN" sz="2800" b="1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荷花淀派</a:t>
            </a:r>
            <a:r>
              <a:rPr lang="en-US" altLang="zh-CN" sz="2800" b="1">
                <a:solidFill>
                  <a:srgbClr val="FF0000"/>
                </a:solidFill>
                <a:latin typeface="+mn-ea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+mn-ea"/>
              </a:rPr>
              <a:t>。有小说散文合集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《白洋淀纪事》</a:t>
            </a:r>
            <a:r>
              <a:rPr lang="zh-CN" altLang="en-US" sz="2800">
                <a:solidFill>
                  <a:schemeClr val="tx1"/>
                </a:solidFill>
                <a:latin typeface="+mn-ea"/>
              </a:rPr>
              <a:t>、中篇小说《铁木前传》、长篇小说《风云初记》等作品。</a:t>
            </a:r>
            <a:endParaRPr lang="zh-CN" altLang="en-US" sz="3200">
              <a:solidFill>
                <a:srgbClr val="FF0000"/>
              </a:solidFill>
            </a:endParaRPr>
          </a:p>
        </p:txBody>
      </p:sp>
      <p:pic>
        <p:nvPicPr>
          <p:cNvPr id="3" name="图片 2" descr="45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7720" y="-5715"/>
            <a:ext cx="3265805" cy="3813175"/>
          </a:xfrm>
          <a:prstGeom prst="rect">
            <a:avLst/>
          </a:prstGeom>
        </p:spPr>
      </p:pic>
      <p:pic>
        <p:nvPicPr>
          <p:cNvPr id="4" name="图片 3" descr="6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8515" y="3806825"/>
            <a:ext cx="3255010" cy="30556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05" y="-20955"/>
            <a:ext cx="9172575" cy="6899910"/>
          </a:xfrm>
          <a:prstGeom prst="rect">
            <a:avLst/>
          </a:prstGeom>
        </p:spPr>
      </p:pic>
      <p:graphicFrame>
        <p:nvGraphicFramePr>
          <p:cNvPr id="7" name="表格 6"/>
          <p:cNvGraphicFramePr/>
          <p:nvPr/>
        </p:nvGraphicFramePr>
        <p:xfrm>
          <a:off x="717550" y="525780"/>
          <a:ext cx="7882890" cy="5911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1040"/>
                <a:gridCol w="1970405"/>
                <a:gridCol w="1971040"/>
                <a:gridCol w="1970405"/>
              </a:tblGrid>
              <a:tr h="83693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effectLst/>
                        </a:rPr>
                        <a:t>时间地点</a:t>
                      </a:r>
                      <a:endParaRPr lang="zh-CN" altLang="en-US" sz="3200" b="1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effectLst/>
                        </a:rPr>
                        <a:t>环境特点</a:t>
                      </a:r>
                      <a:endParaRPr lang="zh-CN" altLang="en-US" sz="3200" b="1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effectLst/>
                        </a:rPr>
                        <a:t>神色形态</a:t>
                      </a:r>
                      <a:endParaRPr lang="zh-CN" altLang="en-US" sz="3200" b="1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effectLst/>
                        </a:rPr>
                        <a:t>情感变化</a:t>
                      </a:r>
                      <a:endParaRPr lang="zh-CN" altLang="en-US" sz="3200" b="1">
                        <a:effectLst/>
                      </a:endParaRPr>
                    </a:p>
                  </a:txBody>
                  <a:tcPr/>
                </a:tc>
              </a:tr>
              <a:tr h="83756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0">
                          <a:effectLst/>
                        </a:rPr>
                        <a:t>抗战期间 阜平</a:t>
                      </a:r>
                      <a:endParaRPr lang="zh-CN" altLang="en-US" sz="2800" b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0">
                          <a:effectLst/>
                        </a:rPr>
                        <a:t>炮火洗礼</a:t>
                      </a:r>
                      <a:endParaRPr lang="zh-CN" altLang="en-US" sz="2800" b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0">
                          <a:effectLst/>
                        </a:rPr>
                        <a:t>色彩艳丽 声音诱人 姿态矫健</a:t>
                      </a:r>
                      <a:endParaRPr lang="zh-CN" altLang="en-US" sz="2800" b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0">
                          <a:effectLst/>
                        </a:rPr>
                        <a:t>迷恋遗憾</a:t>
                      </a:r>
                      <a:endParaRPr lang="zh-CN" altLang="en-US" sz="2800" b="0">
                        <a:effectLst/>
                      </a:endParaRPr>
                    </a:p>
                  </a:txBody>
                  <a:tcPr/>
                </a:tc>
              </a:tr>
              <a:tr h="83693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0">
                          <a:effectLst/>
                        </a:rPr>
                        <a:t>前几年  </a:t>
                      </a:r>
                      <a:endParaRPr lang="zh-CN" altLang="en-US" sz="2800" b="0">
                        <a:effectLst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b="0">
                          <a:effectLst/>
                        </a:rPr>
                        <a:t>青岛 </a:t>
                      </a:r>
                      <a:endParaRPr lang="zh-CN" altLang="en-US" sz="2800" b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0">
                          <a:effectLst/>
                        </a:rPr>
                        <a:t>林木幽深 老史试枪</a:t>
                      </a:r>
                      <a:endParaRPr lang="zh-CN" altLang="en-US" sz="2800" b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0">
                          <a:effectLst/>
                        </a:rPr>
                        <a:t>追逐逗闹 一去不返</a:t>
                      </a:r>
                      <a:endParaRPr lang="zh-CN" altLang="en-US" sz="2800" b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0">
                          <a:effectLst/>
                        </a:rPr>
                        <a:t>喜爱惋惜</a:t>
                      </a:r>
                      <a:endParaRPr lang="zh-CN" altLang="en-US" sz="2800" b="0">
                        <a:effectLst/>
                      </a:endParaRPr>
                    </a:p>
                  </a:txBody>
                  <a:tcPr/>
                </a:tc>
              </a:tr>
              <a:tr h="83756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0">
                          <a:effectLst/>
                        </a:rPr>
                        <a:t>有一天 </a:t>
                      </a:r>
                      <a:endParaRPr lang="zh-CN" altLang="en-US" sz="2800" b="0">
                        <a:effectLst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b="0">
                          <a:effectLst/>
                        </a:rPr>
                        <a:t>鸟市</a:t>
                      </a:r>
                      <a:endParaRPr lang="zh-CN" altLang="en-US" sz="2800" b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0">
                          <a:effectLst/>
                        </a:rPr>
                        <a:t>囚系鸟市 遭人戏弄</a:t>
                      </a:r>
                      <a:endParaRPr lang="zh-CN" altLang="en-US" sz="2800" b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0">
                          <a:effectLst/>
                        </a:rPr>
                        <a:t>羽毛焦黄 神情凄惨</a:t>
                      </a:r>
                      <a:endParaRPr lang="zh-CN" altLang="en-US" sz="2800" b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0">
                          <a:effectLst/>
                        </a:rPr>
                        <a:t>愤怒同情</a:t>
                      </a:r>
                      <a:endParaRPr lang="zh-CN" altLang="en-US" sz="2800" b="0">
                        <a:effectLst/>
                      </a:endParaRPr>
                    </a:p>
                  </a:txBody>
                  <a:tcPr/>
                </a:tc>
              </a:tr>
              <a:tr h="83693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0">
                          <a:effectLst/>
                        </a:rPr>
                        <a:t>第二年春 江南太湖</a:t>
                      </a:r>
                      <a:endParaRPr lang="zh-CN" altLang="en-US" sz="2800" b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0">
                          <a:effectLst/>
                        </a:rPr>
                        <a:t>湖光山色 杂花生树</a:t>
                      </a:r>
                      <a:endParaRPr lang="zh-CN" altLang="en-US" sz="2800" b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0">
                          <a:effectLst/>
                        </a:rPr>
                        <a:t>自由啼叫  自由飞翔 安居乐业 达到极致</a:t>
                      </a:r>
                      <a:endParaRPr lang="zh-CN" altLang="en-US" sz="2800" b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0">
                          <a:effectLst/>
                        </a:rPr>
                        <a:t>赞美领悟</a:t>
                      </a:r>
                      <a:endParaRPr lang="zh-CN" altLang="en-US" sz="2800" b="0"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780" y="-20955"/>
            <a:ext cx="9172575" cy="68999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59560" y="965200"/>
            <a:ext cx="679513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+mn-ea"/>
              </a:rPr>
              <a:t>作者始终不能割舍黄鹂，直到看到它的</a:t>
            </a:r>
            <a:r>
              <a:rPr lang="en-US" altLang="zh-CN" sz="3200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全部美丽</a:t>
            </a:r>
            <a:r>
              <a:rPr lang="en-US" altLang="zh-CN" sz="3200">
                <a:solidFill>
                  <a:srgbClr val="FF0000"/>
                </a:solidFill>
                <a:latin typeface="+mn-ea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。你认为其中的原因是什么？</a:t>
            </a:r>
            <a:endParaRPr lang="zh-CN" altLang="en-US" sz="32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95425" y="3844925"/>
            <a:ext cx="692213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黄鹂是美好事物的象征，表明作者对美好事物的热切追求。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70" y="-20955"/>
            <a:ext cx="9172575" cy="68999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29690" y="968375"/>
            <a:ext cx="717232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作者先后看到黄鹂时的思想情感有怎样的变化？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9470" y="3522980"/>
            <a:ext cx="124650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喜爱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459230" y="4932680"/>
            <a:ext cx="125476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遗憾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525395" y="2943860"/>
            <a:ext cx="12769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痴迷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316605" y="4932680"/>
            <a:ext cx="116395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惋惜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4377055" y="3293745"/>
            <a:ext cx="121475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怜爱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22545" y="5442585"/>
            <a:ext cx="11645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愤懑</a:t>
            </a:r>
            <a:endParaRPr lang="zh-CN" altLang="en-US" sz="2800"/>
          </a:p>
        </p:txBody>
      </p:sp>
      <p:sp>
        <p:nvSpPr>
          <p:cNvPr id="10" name="文本框 9"/>
          <p:cNvSpPr txBox="1"/>
          <p:nvPr/>
        </p:nvSpPr>
        <p:spPr>
          <a:xfrm>
            <a:off x="5779135" y="2540635"/>
            <a:ext cx="208661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喜爱之极</a:t>
            </a:r>
            <a:endParaRPr lang="zh-CN" altLang="en-US" sz="3200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599565" y="4234815"/>
            <a:ext cx="334010" cy="67564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2252980" y="3622675"/>
            <a:ext cx="768985" cy="131000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3155950" y="3702685"/>
            <a:ext cx="646430" cy="131000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3943985" y="3956685"/>
            <a:ext cx="826135" cy="97599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4930775" y="3956685"/>
            <a:ext cx="759460" cy="148590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5850890" y="3154045"/>
            <a:ext cx="818515" cy="228854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780" y="-20955"/>
            <a:ext cx="9172575" cy="68999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74445" y="1524000"/>
            <a:ext cx="764603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作者为什么对黄鹂会有不同的情感和认识？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98345" y="3749675"/>
            <a:ext cx="64960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先后看见黄鹂的环境不同。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980</Words>
  <PresentationFormat>宽屏</PresentationFormat>
  <Paragraphs>117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华文行楷</vt:lpstr>
      <vt:lpstr>微软雅黑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2016-12-05T07:28:00Z</dcterms:created>
  <dcterms:modified xsi:type="dcterms:W3CDTF">2018-09-23T06:30:43Z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