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D3B20F-460E-41F1-87C1-05FDB78E3C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523309-62F8-44CA-88A7-CBCCFC8B78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A7025E-CEF8-4A1E-B3E4-50A00F0688D7}" type="slidenum">
              <a:rPr lang="en-US" altLang="zh-CN" smtClean="0">
                <a:solidFill>
                  <a:prstClr val="black"/>
                </a:solidFill>
              </a:rPr>
            </a:fld>
            <a:endParaRPr lang="en-US" altLang="zh-CN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2126C-5F86-477C-A11A-3B80945CC9A7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89289-0653-4698-9A2A-F222DFD12C43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AA8E93-536A-40DF-A153-ED914D02DBE7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EEC0AD-86E7-4A08-A9C8-879066475C7D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DBFAF3-BA71-48DB-800E-878E8E26B89A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14EF76-A14D-4653-8D39-3E2EC0422961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BA61C-CC45-46B5-AEB6-E9BF8FC932BB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B1B17E-0439-4B46-B479-9DB97B4997B7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DD72BA-52A2-4A39-9890-902323D3B805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FE0E29-CBA8-488D-9BF6-24D6E142535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6C4E9-8636-4681-BDBC-3860FFABC20F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7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727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727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727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727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46603AF-4865-42CE-809C-E1435FCEAF42}" type="slidenum">
              <a:rPr lang="en-US" altLang="zh-CN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626413" y="1959759"/>
            <a:ext cx="5040560" cy="2133600"/>
          </a:xfrm>
        </p:spPr>
        <p:txBody>
          <a:bodyPr/>
          <a:lstStyle/>
          <a:p>
            <a:r>
              <a:rPr lang="zh-CN" altLang="en-US" sz="11500" dirty="0">
                <a:latin typeface="隶书" panose="02010509060101010101" pitchFamily="49" charset="-122"/>
                <a:ea typeface="隶书" panose="02010509060101010101" pitchFamily="49" charset="-122"/>
              </a:rPr>
              <a:t>示 </a:t>
            </a:r>
            <a:r>
              <a:rPr lang="zh-CN" altLang="en-US" sz="11500" dirty="0" smtClean="0">
                <a:latin typeface="隶书" panose="02010509060101010101" pitchFamily="49" charset="-122"/>
                <a:ea typeface="隶书" panose="02010509060101010101" pitchFamily="49" charset="-122"/>
              </a:rPr>
              <a:t>儿</a:t>
            </a:r>
            <a:endParaRPr lang="zh-CN" altLang="en-US" sz="115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346118" name="Picture 6" descr="2008060417025841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6425" y="1120140"/>
            <a:ext cx="2924175" cy="461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282" name="Rectangle 2"/>
          <p:cNvSpPr>
            <a:spLocks noGrp="1" noChangeArrowheads="1"/>
          </p:cNvSpPr>
          <p:nvPr>
            <p:ph type="title"/>
          </p:nvPr>
        </p:nvSpPr>
        <p:spPr>
          <a:xfrm>
            <a:off x="827088" y="620713"/>
            <a:ext cx="7543800" cy="1295400"/>
          </a:xfrm>
        </p:spPr>
        <p:txBody>
          <a:bodyPr/>
          <a:lstStyle/>
          <a:p>
            <a:r>
              <a:rPr lang="zh-CN" altLang="en-US" b="1" dirty="0"/>
              <a:t>思想感情</a:t>
            </a:r>
            <a:endParaRPr lang="zh-CN" altLang="en-US" b="1" dirty="0"/>
          </a:p>
        </p:txBody>
      </p:sp>
      <p:sp>
        <p:nvSpPr>
          <p:cNvPr id="353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6883" y="2060575"/>
            <a:ext cx="8229600" cy="172878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400" b="1" dirty="0"/>
              <a:t>          </a:t>
            </a:r>
            <a:r>
              <a:rPr lang="zh-CN" altLang="en-US" sz="3400" b="1" dirty="0"/>
              <a:t>表达了诗人渴望收复失地，统一祖国的思想感情。</a:t>
            </a:r>
            <a:r>
              <a:rPr lang="zh-CN" altLang="en-US" sz="3400" dirty="0"/>
              <a:t> </a:t>
            </a:r>
            <a:endParaRPr lang="zh-CN" altLang="en-US" sz="3400" dirty="0"/>
          </a:p>
        </p:txBody>
      </p:sp>
      <p:pic>
        <p:nvPicPr>
          <p:cNvPr id="353285" name="Picture 5" descr="200810301654124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7ECEF"/>
              </a:clrFrom>
              <a:clrTo>
                <a:srgbClr val="E7EC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4078" y="3534728"/>
            <a:ext cx="2370137" cy="248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7" name="Rectangle 3"/>
          <p:cNvSpPr>
            <a:spLocks noGrp="1" noChangeArrowheads="1"/>
          </p:cNvSpPr>
          <p:nvPr>
            <p:ph type="title"/>
          </p:nvPr>
        </p:nvSpPr>
        <p:spPr>
          <a:xfrm>
            <a:off x="467544" y="1177483"/>
            <a:ext cx="7543800" cy="1295400"/>
          </a:xfrm>
        </p:spPr>
        <p:txBody>
          <a:bodyPr/>
          <a:lstStyle/>
          <a:p>
            <a:r>
              <a:rPr lang="en-US" altLang="zh-CN" sz="4000" dirty="0"/>
              <a:t>       </a:t>
            </a:r>
            <a:r>
              <a:rPr lang="zh-CN" altLang="en-US" sz="4000" dirty="0"/>
              <a:t>秋夜将晓出篱门迎凉有感 </a:t>
            </a:r>
            <a:endParaRPr lang="zh-CN" altLang="en-US" sz="4000" dirty="0"/>
          </a:p>
        </p:txBody>
      </p:sp>
      <p:sp>
        <p:nvSpPr>
          <p:cNvPr id="36966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68313" y="2492375"/>
            <a:ext cx="8229600" cy="1512888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/>
              <a:t>    </a:t>
            </a:r>
            <a:r>
              <a:rPr lang="zh-CN" altLang="en-US" b="1" dirty="0"/>
              <a:t>三万里河东入海，五千仞岳上摩天。 </a:t>
            </a:r>
            <a:br>
              <a:rPr lang="zh-CN" altLang="en-US" b="1" dirty="0"/>
            </a:br>
            <a:r>
              <a:rPr lang="zh-CN" altLang="en-US" b="1" dirty="0"/>
              <a:t> 遗民泪尽胡尘里，南望王师又一年。 </a:t>
            </a:r>
            <a:endParaRPr lang="zh-CN" altLang="en-US" b="1" dirty="0"/>
          </a:p>
        </p:txBody>
      </p:sp>
      <p:sp>
        <p:nvSpPr>
          <p:cNvPr id="369669" name="Text Box 5"/>
          <p:cNvSpPr txBox="1">
            <a:spLocks noChangeArrowheads="1"/>
          </p:cNvSpPr>
          <p:nvPr/>
        </p:nvSpPr>
        <p:spPr bwMode="auto">
          <a:xfrm>
            <a:off x="903288" y="6213475"/>
            <a:ext cx="1873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69672" name="Rectangle 8"/>
          <p:cNvSpPr>
            <a:spLocks noChangeArrowheads="1"/>
          </p:cNvSpPr>
          <p:nvPr/>
        </p:nvSpPr>
        <p:spPr bwMode="auto">
          <a:xfrm>
            <a:off x="755576" y="3716338"/>
            <a:ext cx="75438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000000"/>
                </a:solidFill>
              </a:rPr>
              <a:t>十一月四日风雨大作</a:t>
            </a:r>
            <a:endParaRPr lang="zh-CN" altLang="en-US" sz="4400" dirty="0">
              <a:solidFill>
                <a:srgbClr val="000000"/>
              </a:solidFill>
            </a:endParaRPr>
          </a:p>
        </p:txBody>
      </p:sp>
      <p:sp>
        <p:nvSpPr>
          <p:cNvPr id="369673" name="Rectangle 9"/>
          <p:cNvSpPr>
            <a:spLocks noChangeArrowheads="1"/>
          </p:cNvSpPr>
          <p:nvPr/>
        </p:nvSpPr>
        <p:spPr bwMode="auto">
          <a:xfrm>
            <a:off x="971550" y="5084763"/>
            <a:ext cx="7643813" cy="115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</a:rPr>
              <a:t>僵卧孤村不自哀，尚思为国戍轮台。 </a:t>
            </a:r>
            <a:endParaRPr lang="zh-CN" altLang="en-US" sz="3200" b="1" dirty="0">
              <a:solidFill>
                <a:srgbClr val="000000"/>
              </a:solidFill>
            </a:endParaRPr>
          </a:p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</a:rPr>
              <a:t>夜阑卧听风吹雨，铁马冰河入梦来。  </a:t>
            </a:r>
            <a:endParaRPr lang="zh-CN" altLang="en-US" sz="3200" b="1" dirty="0">
              <a:solidFill>
                <a:srgbClr val="000000"/>
              </a:solidFill>
            </a:endParaRPr>
          </a:p>
        </p:txBody>
      </p:sp>
      <p:sp>
        <p:nvSpPr>
          <p:cNvPr id="369674" name="Rectangle 10"/>
          <p:cNvSpPr>
            <a:spLocks noChangeArrowheads="1"/>
          </p:cNvSpPr>
          <p:nvPr/>
        </p:nvSpPr>
        <p:spPr bwMode="auto">
          <a:xfrm>
            <a:off x="250825" y="765175"/>
            <a:ext cx="4824413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rgbClr val="333399"/>
                </a:solidFill>
              </a:rPr>
              <a:t>陆游的其他作品</a:t>
            </a:r>
            <a:endParaRPr lang="zh-CN" altLang="en-US" sz="4400" dirty="0">
              <a:solidFill>
                <a:srgbClr val="333399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3696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9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9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68" grpId="0" build="p"/>
      <p:bldP spid="36967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594" name="Rectangle 2"/>
          <p:cNvSpPr>
            <a:spLocks noGrp="1" noChangeArrowheads="1"/>
          </p:cNvSpPr>
          <p:nvPr>
            <p:ph type="title"/>
          </p:nvPr>
        </p:nvSpPr>
        <p:spPr>
          <a:xfrm>
            <a:off x="756930" y="692696"/>
            <a:ext cx="7543800" cy="569912"/>
          </a:xfrm>
        </p:spPr>
        <p:txBody>
          <a:bodyPr/>
          <a:lstStyle/>
          <a:p>
            <a:r>
              <a:rPr lang="zh-CN" altLang="en-US" sz="4100" b="1" dirty="0"/>
              <a:t>作者简介</a:t>
            </a:r>
            <a:endParaRPr lang="zh-CN" altLang="en-US" sz="4100" b="1" dirty="0"/>
          </a:p>
        </p:txBody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3642" y="1736879"/>
            <a:ext cx="8736294" cy="3744416"/>
          </a:xfrm>
        </p:spPr>
        <p:txBody>
          <a:bodyPr/>
          <a:lstStyle/>
          <a:p>
            <a:pPr>
              <a:lnSpc>
                <a:spcPct val="130000"/>
              </a:lnSpc>
              <a:buFontTx/>
              <a:buNone/>
            </a:pPr>
            <a:r>
              <a:rPr lang="en-US" altLang="zh-CN" sz="2400" b="1" dirty="0"/>
              <a:t>            </a:t>
            </a:r>
            <a:r>
              <a:rPr lang="zh-CN" altLang="en-US" sz="2400" b="1" dirty="0"/>
              <a:t>陆游</a:t>
            </a:r>
            <a:r>
              <a:rPr lang="en-US" altLang="zh-CN" sz="2400" b="1" dirty="0"/>
              <a:t>(1125-1210)</a:t>
            </a:r>
            <a:r>
              <a:rPr lang="zh-CN" altLang="en-US" sz="2400" b="1" dirty="0"/>
              <a:t>，字务观，号放翁，南宋山阴人。</a:t>
            </a:r>
            <a:r>
              <a:rPr lang="en-US" altLang="zh-CN" sz="2400" b="1" dirty="0"/>
              <a:t>12</a:t>
            </a:r>
            <a:r>
              <a:rPr lang="zh-CN" altLang="en-US" sz="2400" b="1" dirty="0"/>
              <a:t>岁即能诗文， 一生著述丰富，有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剑南诗稿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《</a:t>
            </a:r>
            <a:r>
              <a:rPr lang="zh-CN" altLang="en-US" sz="2400" b="1" dirty="0"/>
              <a:t>渭南文集</a:t>
            </a:r>
            <a:r>
              <a:rPr lang="en-US" altLang="zh-CN" sz="2400" b="1" dirty="0"/>
              <a:t>》</a:t>
            </a:r>
            <a:r>
              <a:rPr lang="zh-CN" altLang="en-US" sz="2400" b="1" dirty="0"/>
              <a:t>等数十种存世。陆游具有多方面文学才能，尤以诗的成就为最。自言“六十年间万首诗”，今尚存九千三百余首。其中许多诗篇抒写了抗金杀敌的豪情和对敌人、卖国贼的仇恨，风格雄奇奔放，沉郁悲壮，洋溢着强烈的爱国主义激情，在思想上、艺术上取得了卓越成就，在生前即有“小李白”之称，不仅成为南宋一代诗坛领袖，而且在中国文学史上享有崇高地位，是我国伟大的爱国诗人。</a:t>
            </a:r>
            <a:endParaRPr lang="zh-CN" altLang="en-US" sz="2400" b="1" dirty="0"/>
          </a:p>
        </p:txBody>
      </p:sp>
      <p:pic>
        <p:nvPicPr>
          <p:cNvPr id="366598" name="Picture 6" descr="200810301654124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7ECEF"/>
              </a:clrFrom>
              <a:clrTo>
                <a:srgbClr val="E7EC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705" y="560705"/>
            <a:ext cx="1203960" cy="1262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1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56883"/>
            <a:ext cx="8229600" cy="1143000"/>
          </a:xfrm>
        </p:spPr>
        <p:txBody>
          <a:bodyPr/>
          <a:lstStyle/>
          <a:p>
            <a:r>
              <a:rPr lang="zh-CN" altLang="en-US" b="1" dirty="0"/>
              <a:t>写作背景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34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altLang="zh-CN" sz="3700" b="1" dirty="0"/>
              <a:t>         </a:t>
            </a:r>
            <a:r>
              <a:rPr lang="zh-CN" altLang="en-US" sz="3700" b="1" dirty="0"/>
              <a:t>这首诗是宋代大诗人陆游写的。陆游一生创作了很多诗歌，保存下来的有九千多首，诗中抒发政治抱负，表现人民的生活，表达热爱祖国的思想感情。</a:t>
            </a:r>
            <a:r>
              <a:rPr lang="en-US" altLang="zh-CN" sz="3700" b="1" dirty="0"/>
              <a:t>《</a:t>
            </a:r>
            <a:r>
              <a:rPr lang="zh-CN" altLang="en-US" sz="3700" b="1" dirty="0"/>
              <a:t>示儿</a:t>
            </a:r>
            <a:r>
              <a:rPr lang="en-US" altLang="zh-CN" sz="3700" b="1" dirty="0"/>
              <a:t>》</a:t>
            </a:r>
            <a:r>
              <a:rPr lang="zh-CN" altLang="en-US" sz="3700" b="1" dirty="0"/>
              <a:t>这首诗是他在</a:t>
            </a:r>
            <a:r>
              <a:rPr lang="en-US" altLang="zh-CN" sz="3700" b="1" dirty="0"/>
              <a:t>86</a:t>
            </a:r>
            <a:r>
              <a:rPr lang="zh-CN" altLang="en-US" sz="3700" b="1" dirty="0"/>
              <a:t>岁高龄，重病在床，生命垂危的时刻写给他儿子的临终嘱咐。</a:t>
            </a:r>
            <a:r>
              <a:rPr lang="zh-CN" altLang="en-US" sz="3700" dirty="0"/>
              <a:t> </a:t>
            </a:r>
            <a:endParaRPr lang="zh-CN" altLang="en-US" sz="37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47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713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66" name="Picture 6" descr="20080604170336375"/>
          <p:cNvPicPr>
            <a:picLocks noChangeAspect="1" noChangeArrowheads="1"/>
          </p:cNvPicPr>
          <p:nvPr/>
        </p:nvPicPr>
        <p:blipFill>
          <a:blip r:embed="rId1" cstate="email"/>
          <a:srcRect r="780" b="14144"/>
          <a:stretch>
            <a:fillRect/>
          </a:stretch>
        </p:blipFill>
        <p:spPr bwMode="auto">
          <a:xfrm>
            <a:off x="2124075" y="2828925"/>
            <a:ext cx="5574030" cy="306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6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题目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056" y="1337464"/>
            <a:ext cx="8229600" cy="1599406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700" b="1" dirty="0">
                <a:solidFill>
                  <a:srgbClr val="FF0000"/>
                </a:solidFill>
              </a:rPr>
              <a:t>   “</a:t>
            </a:r>
            <a:r>
              <a:rPr lang="zh-CN" altLang="en-US" sz="3700" b="1" dirty="0">
                <a:solidFill>
                  <a:srgbClr val="FF0000"/>
                </a:solidFill>
              </a:rPr>
              <a:t>示儿”可以说是告诉儿子，在这里指对儿孙们有所交代，相当于遗嘱。</a:t>
            </a:r>
            <a:r>
              <a:rPr lang="zh-CN" altLang="en-US" dirty="0">
                <a:solidFill>
                  <a:srgbClr val="FF0000"/>
                </a:solidFill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48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6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11456" y="242088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www.1ppt.com/sucai/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www.1ppt.com/tubiao/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www.1ppt.com/powerpoint/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www.1ppt.com/fanwen/       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www.1ppt.com/jiaoan/         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www.1ppt.com/kejian/shuxue/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www.1ppt.com/kejian/meishu/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www.1ppt.com/kejian/wuli/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www.1ppt.com/kejian/shengwu/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  <a:p>
            <a:pPr>
              <a:defRPr/>
            </a:pP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 panose="020F0502020204030204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 panose="020F0502020204030204"/>
              </a:rPr>
              <a:t>www.1ppt.com/kejian/lishi/        </a:t>
            </a:r>
            <a:endParaRPr lang="en-US" altLang="zh-CN" sz="100" kern="0" dirty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pic>
        <p:nvPicPr>
          <p:cNvPr id="365573" name="Picture 5" descr="2008060417031821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9592" y="836712"/>
            <a:ext cx="7416824" cy="548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/>
          <a:lstStyle/>
          <a:p>
            <a:r>
              <a:rPr lang="zh-CN" altLang="en-US" dirty="0"/>
              <a:t>理解诗句</a:t>
            </a:r>
            <a:endParaRPr lang="zh-CN" altLang="en-US" dirty="0"/>
          </a:p>
        </p:txBody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781300"/>
            <a:ext cx="8229600" cy="3133725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en-US" altLang="zh-CN" b="1" dirty="0"/>
              <a:t>“</a:t>
            </a:r>
            <a:r>
              <a:rPr lang="zh-CN" altLang="en-US" b="1" dirty="0"/>
              <a:t>元知”“元”同“原”，是本来的意思。“元知”是本来就知道的意思。</a:t>
            </a:r>
            <a:endParaRPr lang="zh-CN" altLang="en-US" b="1" dirty="0"/>
          </a:p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zh-CN" altLang="en-US" b="1" dirty="0"/>
              <a:t>“万事空”什么事都没有了。</a:t>
            </a:r>
            <a:endParaRPr lang="zh-CN" altLang="en-US" b="1" dirty="0"/>
          </a:p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zh-CN" altLang="en-US" b="1" dirty="0"/>
              <a:t>“但”“只”的意思。</a:t>
            </a:r>
            <a:endParaRPr lang="zh-CN" altLang="en-US" b="1" dirty="0"/>
          </a:p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zh-CN" altLang="en-US" b="1" dirty="0"/>
              <a:t>“九州同”“九州”指中国。“同”统一。“九州同”是指全国统一。</a:t>
            </a:r>
            <a:endParaRPr lang="zh-CN" altLang="en-US" b="1" dirty="0"/>
          </a:p>
        </p:txBody>
      </p:sp>
      <p:sp>
        <p:nvSpPr>
          <p:cNvPr id="349189" name="Text Box 5"/>
          <p:cNvSpPr txBox="1">
            <a:spLocks noChangeArrowheads="1"/>
          </p:cNvSpPr>
          <p:nvPr/>
        </p:nvSpPr>
        <p:spPr bwMode="auto">
          <a:xfrm>
            <a:off x="611188" y="1916113"/>
            <a:ext cx="6686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死去元知万事空，但悲不见九州同”</a:t>
            </a:r>
            <a:endParaRPr lang="zh-CN" altLang="en-US" sz="3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9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49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9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49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918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620713"/>
            <a:ext cx="7543800" cy="1295400"/>
          </a:xfrm>
        </p:spPr>
        <p:txBody>
          <a:bodyPr/>
          <a:lstStyle/>
          <a:p>
            <a:r>
              <a:rPr lang="zh-CN" altLang="en-US"/>
              <a:t>理解诗句</a:t>
            </a:r>
            <a:endParaRPr lang="zh-CN" altLang="en-US"/>
          </a:p>
        </p:txBody>
      </p:sp>
      <p:sp>
        <p:nvSpPr>
          <p:cNvPr id="350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815148"/>
            <a:ext cx="8229600" cy="4411662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700" b="1"/>
              <a:t>         </a:t>
            </a:r>
            <a:r>
              <a:rPr lang="zh-CN" altLang="en-US" sz="3700" b="1"/>
              <a:t>我本来就知道人死了就什么也没有了，只是为看不见全国统一而感到悲伤。</a:t>
            </a:r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350213" name="Picture 5" descr="200810301654124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7ECEF"/>
              </a:clrFrom>
              <a:clrTo>
                <a:srgbClr val="E7EC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86773" y="3421380"/>
            <a:ext cx="2370137" cy="248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75285" y="495618"/>
            <a:ext cx="8229600" cy="1143000"/>
          </a:xfrm>
        </p:spPr>
        <p:txBody>
          <a:bodyPr/>
          <a:lstStyle/>
          <a:p>
            <a:r>
              <a:rPr lang="zh-CN" altLang="en-US"/>
              <a:t>理解诗句</a:t>
            </a:r>
            <a:endParaRPr lang="zh-CN" altLang="en-US"/>
          </a:p>
        </p:txBody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614613"/>
            <a:ext cx="8229600" cy="3511550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en-US" altLang="zh-CN" sz="2800" b="1" dirty="0"/>
              <a:t> “</a:t>
            </a:r>
            <a:r>
              <a:rPr lang="zh-CN" altLang="en-US" sz="2800" b="1" dirty="0"/>
              <a:t>王师”这里指南宋军队。</a:t>
            </a:r>
            <a:endParaRPr lang="zh-CN" altLang="en-US" sz="2800" b="1" dirty="0"/>
          </a:p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zh-CN" altLang="en-US" sz="2800" b="1" dirty="0"/>
              <a:t>“北定”“定”是平定，这里是收复的意思。“北定”指收复北方。</a:t>
            </a:r>
            <a:endParaRPr lang="zh-CN" altLang="en-US" sz="2800" b="1" dirty="0"/>
          </a:p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zh-CN" altLang="en-US" sz="2800" b="1" dirty="0"/>
              <a:t>“中原”这里指淮河以北被金兵占领的地区。</a:t>
            </a:r>
            <a:endParaRPr lang="zh-CN" altLang="en-US" sz="2800" b="1" dirty="0"/>
          </a:p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zh-CN" altLang="en-US" sz="2800" b="1" dirty="0"/>
              <a:t>“家祭”祭祀祖先。</a:t>
            </a:r>
            <a:endParaRPr lang="zh-CN" altLang="en-US" sz="2800" b="1" dirty="0"/>
          </a:p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zh-CN" altLang="en-US" sz="2800" b="1" dirty="0"/>
              <a:t>“无”同“勿”，意思是不要。</a:t>
            </a:r>
            <a:endParaRPr lang="zh-CN" altLang="en-US" sz="2800" b="1" dirty="0"/>
          </a:p>
          <a:p>
            <a:pPr marL="571500" indent="-571500">
              <a:buFont typeface="Wingdings" panose="05000000000000000000" pitchFamily="2" charset="2"/>
              <a:buAutoNum type="arabicPeriod"/>
            </a:pPr>
            <a:r>
              <a:rPr lang="zh-CN" altLang="en-US" sz="2800" b="1" dirty="0"/>
              <a:t>“乃翁”“乃”，你的，你们的。翁，指父亲。</a:t>
            </a:r>
            <a:endParaRPr lang="zh-CN" altLang="en-US" sz="2800" dirty="0"/>
          </a:p>
        </p:txBody>
      </p:sp>
      <p:sp>
        <p:nvSpPr>
          <p:cNvPr id="351237" name="Text Box 5"/>
          <p:cNvSpPr txBox="1">
            <a:spLocks noChangeArrowheads="1"/>
          </p:cNvSpPr>
          <p:nvPr/>
        </p:nvSpPr>
        <p:spPr bwMode="auto">
          <a:xfrm>
            <a:off x="468313" y="1844675"/>
            <a:ext cx="68627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70000"/>
              <a:buFont typeface="Wingdings" panose="05000000000000000000" pitchFamily="2" charset="2"/>
              <a:buNone/>
            </a:pPr>
            <a:r>
              <a:rPr lang="en-US" altLang="zh-CN" dirty="0">
                <a:solidFill>
                  <a:srgbClr val="000000"/>
                </a:solidFill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</a:rPr>
              <a:t>王师北定中原日，家祭勿忘告乃翁” 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1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51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51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512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512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512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123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2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/>
          <a:lstStyle/>
          <a:p>
            <a:r>
              <a:rPr lang="zh-CN" altLang="en-US" b="1" dirty="0"/>
              <a:t>理解诗句</a:t>
            </a:r>
            <a:endParaRPr lang="zh-CN" altLang="en-US" b="1" dirty="0"/>
          </a:p>
        </p:txBody>
      </p:sp>
      <p:sp>
        <p:nvSpPr>
          <p:cNvPr id="352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772816"/>
            <a:ext cx="8229600" cy="1944216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3700" b="1" dirty="0"/>
              <a:t>         </a:t>
            </a:r>
            <a:r>
              <a:rPr lang="zh-CN" altLang="en-US" sz="3700" b="1" dirty="0"/>
              <a:t>宋朝的军队向北方进军，收复中原的时候，家祭的时候不要忘了（把收复中原的这件事）告诉你们的父亲。</a:t>
            </a:r>
            <a:endParaRPr lang="zh-CN" altLang="en-US" sz="3700" b="1" dirty="0"/>
          </a:p>
        </p:txBody>
      </p:sp>
      <p:pic>
        <p:nvPicPr>
          <p:cNvPr id="352261" name="Picture 5" descr="2008103016541241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E7ECEF"/>
              </a:clrFrom>
              <a:clrTo>
                <a:srgbClr val="E7EC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6965" y="3772535"/>
            <a:ext cx="2370138" cy="248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youyi100.com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1728</Words>
  <Application>WPS 演示</Application>
  <PresentationFormat>全屏显示(4:3)</PresentationFormat>
  <Paragraphs>69</Paragraphs>
  <Slides>11</Slides>
  <Notes>2</Notes>
  <HiddenSlides>1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隶书</vt:lpstr>
      <vt:lpstr>Calibri</vt:lpstr>
      <vt:lpstr>Comic Sans MS</vt:lpstr>
      <vt:lpstr>微软雅黑</vt:lpstr>
      <vt:lpstr>Calibri</vt:lpstr>
      <vt:lpstr>www.youyi100.com</vt:lpstr>
      <vt:lpstr>示 儿</vt:lpstr>
      <vt:lpstr>作者简介</vt:lpstr>
      <vt:lpstr>写作背景 </vt:lpstr>
      <vt:lpstr>题目</vt:lpstr>
      <vt:lpstr>PowerPoint 演示文稿</vt:lpstr>
      <vt:lpstr>理解诗句</vt:lpstr>
      <vt:lpstr>理解诗句</vt:lpstr>
      <vt:lpstr>理解诗句</vt:lpstr>
      <vt:lpstr>理解诗句</vt:lpstr>
      <vt:lpstr>思想感情</vt:lpstr>
      <vt:lpstr>       秋夜将晓出篱门迎凉有感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7</cp:revision>
  <dcterms:created xsi:type="dcterms:W3CDTF">2017-04-26T01:20:00Z</dcterms:created>
  <dcterms:modified xsi:type="dcterms:W3CDTF">2017-06-05T10:27:25Z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