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54" r:id="rId8"/>
    <p:sldId id="455" r:id="rId9"/>
    <p:sldId id="456" r:id="rId10"/>
    <p:sldId id="268" r:id="rId11"/>
    <p:sldId id="445" r:id="rId12"/>
    <p:sldId id="270" r:id="rId13"/>
    <p:sldId id="420" r:id="rId14"/>
    <p:sldId id="436" r:id="rId15"/>
    <p:sldId id="450" r:id="rId16"/>
    <p:sldId id="275" r:id="rId17"/>
    <p:sldId id="276" r:id="rId18"/>
    <p:sldId id="437" r:id="rId19"/>
    <p:sldId id="430" r:id="rId20"/>
    <p:sldId id="432" r:id="rId21"/>
    <p:sldId id="431" r:id="rId22"/>
    <p:sldId id="433" r:id="rId23"/>
    <p:sldId id="438" r:id="rId24"/>
    <p:sldId id="439" r:id="rId25"/>
    <p:sldId id="451" r:id="rId26"/>
    <p:sldId id="440" r:id="rId27"/>
    <p:sldId id="262" r:id="rId28"/>
    <p:sldId id="411" r:id="rId29"/>
    <p:sldId id="452" r:id="rId30"/>
    <p:sldId id="399" r:id="rId31"/>
    <p:sldId id="401" r:id="rId32"/>
    <p:sldId id="453" r:id="rId33"/>
    <p:sldId id="290" r:id="rId34"/>
    <p:sldId id="457" r:id="rId35"/>
    <p:sldId id="458" r:id="rId36"/>
    <p:sldId id="459" r:id="rId37"/>
    <p:sldId id="460" r:id="rId38"/>
    <p:sldId id="435" r:id="rId39"/>
    <p:sldId id="292" r:id="rId40"/>
    <p:sldId id="300" r:id="rId41"/>
  </p:sldIdLst>
  <p:sldSz cx="12190095" cy="6858000"/>
  <p:notesSz cx="6858000" cy="9144000"/>
  <p:embeddedFontLst>
    <p:embeddedFont>
      <p:font typeface="华文细黑" panose="02010600040101010101" pitchFamily="2" charset="-122"/>
      <p:regular r:id="rId45"/>
    </p:embeddedFont>
    <p:embeddedFont>
      <p:font typeface="微软雅黑" panose="020B0503020204020204" pitchFamily="34" charset="-122"/>
      <p:regular r:id="rId46"/>
    </p:embeddedFont>
    <p:embeddedFont>
      <p:font typeface="华文细黑" panose="02010600040101010101"/>
      <p:regular r:id="rId47"/>
    </p:embeddedFont>
    <p:embeddedFont>
      <p:font typeface="华文新魏" panose="02010800040101010101" pitchFamily="2" charset="-122"/>
      <p:regular r:id="rId48"/>
    </p:embeddedFont>
    <p:embeddedFont>
      <p:font typeface="黑体" panose="02010609060101010101" pitchFamily="49" charset="-122"/>
      <p:regular r:id="rId49"/>
    </p:embeddedFon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Broadway" panose="04040905080B02020502" pitchFamily="82" charset="0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66" d="100"/>
          <a:sy n="66" d="100"/>
        </p:scale>
        <p:origin x="-648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3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E:\2016&#28304;&#25991;&#20214;&#65281;&#65281;\&#21516;&#27493;@@\&#21019;&#26032;\&#21019;&#26032;&#35774;&#35745;%20%20&#35821;&#25991;%20&#20154;&#25945;&#36873;&#20462;&#65288;&#20013;&#22269;&#21476;&#20195;&#35799;&#27468;&#25955;&#25991;&#27427;&#36175;&#65289;\&#26032;&#24314;&#25991;&#20214;&#22841;\Y19.TIF" TargetMode="Externa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31.xml"/><Relationship Id="rId3" Type="http://schemas.openxmlformats.org/officeDocument/2006/relationships/slide" Target="slide25.xml"/><Relationship Id="rId2" Type="http://schemas.openxmlformats.org/officeDocument/2006/relationships/slide" Target="slide10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80057" y="249289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创造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     诗文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有别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54646" y="3045958"/>
            <a:ext cx="10123481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阿房宫赋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4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211" y="2282"/>
            <a:ext cx="3838575" cy="23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6594" y="1344954"/>
            <a:ext cx="113127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杜牧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(803—852)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，字牧之，号樊川居士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，汉族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，唐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京兆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万年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今陕西西安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，唐代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诗人。杜牧人称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小杜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别于杜甫。与李商隐并称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小李杜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晚年居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长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安南樊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川别墅，故后世称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杜樊川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。穆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宗长庆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二年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822)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，杜牧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岁时，已经博通经史，尤专注于治乱与军事。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23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岁写《阿房宫赋》。文宗大和二年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(828)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26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岁进士及第。同年又考中贤良方正直言极谏科，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被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授弘文馆校书郎、试左武卫兵曹参军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冬季，入江西观察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E:\2016源文件！！\同步@@\创新\创新设计  语文 人教选修（中国古代诗歌散文欣赏）\新建文件夹\Y19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515" y="1725883"/>
            <a:ext cx="2000010" cy="294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8862" y="260648"/>
            <a:ext cx="1177208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使沈传师幕，后随其赴宣歙观察使任，为幕僚。大和七年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(833)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，淮南节度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使牛僧孺辟为推官，转掌书记，居扬州，颇好宴游。大和九年，为监察御史，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分司东都。开成二年，入宣徽观察使崔郸幕，为团练判官。旋官左补阙、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史馆修撰、膳部比部员外郎。武宗会昌二年</a:t>
            </a:r>
            <a:r>
              <a:rPr lang="en-US" altLang="zh-CN" sz="2800" kern="100" spc="-5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(842)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，出为黄州刺史。后任池州、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睦州刺史。为政能兴利除弊，关心人民。宣宗大中二年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(848)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，得宰柏周墀之力，入为司勋员外郎、史馆修撰，转吏部员外郎。大中四年，出为湖州刺史。次年，被召入京为考功郎中、知制诰。第三年，迁中书舍人。岁暮卒于长安，终年五十岁。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作品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著有《樊川文集》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2459" y="148000"/>
            <a:ext cx="1188980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《阿房宫赋》作于唐敬宗宝历元年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(825)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。杜牧在《上知己文章启》中说：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宝历大起宫室，广声色，故作《阿房宫赋》。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敬宗李湛十六岁继位，善于击球，喜手搏，往往深夜捕狐，与宦官嬉戏终日，贪好声色，大兴土木，游宴无度，不理朝政，求访异人，希望获得不死之灵药，曾在长安洛阳有兴修宫殿的庞大计划。后因平卢成德节度使借口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以兵匠助修东都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想趁机夺取洛阳，才作罢。作者预感到唐王朝的危险局势与黑暗现实，就写了这篇赋。此赋表面上写秦因修建阿房宫，挥霍无度，贪色奢侈，劳民伤财，终至亡国，实则是借秦之故事讽唐之今事，规劝唐朝的当政者，要以古为鉴，不能哀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不鉴，最终只能落得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后人而复哀后人也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的结局。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332656"/>
            <a:ext cx="11540125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借写阿房宫的兴建与毁灭，揭露了秦朝统治者的穷奢享乐，并借古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讽今，阐述了天下兴亡的道理，警诫唐朝的统治者不要只图自己奢侈享乐，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重蹈覆辙。但是杜牧的忠告没有使统治者悔改。两年后，王死，半个世纪后，黄巢起义，唐王朝与秦王朝一样归于灭亡。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606" y="1196752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辇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车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媵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嫱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铛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逦迤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1769265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锱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铢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庾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椽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砾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4111" y="1988840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niǎn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281" y="256490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yìnɡ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1288" y="3265820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chēnɡ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00546" y="3913892"/>
            <a:ext cx="752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lǐ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9657" y="189766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zī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6531" y="25457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00120" y="3214132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chuán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68262" y="3861048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lì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21" grpId="0"/>
      <p:bldP spid="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41711"/>
            <a:ext cx="1175563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各抱地势，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钩心斗角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一日之内，一宫之间，而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气候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2678" y="141277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指宫室结构的参差错落，精巧工致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4686" y="204168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各用心机，互相排挤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42678" y="330631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指天气冷暖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3844205"/>
            <a:ext cx="117800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一定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地区里经过多年观察所得到的概括性的气象情况。它与气流、纬度、海拔、地形等有关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328002"/>
            <a:ext cx="11755638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燕赵之收藏，韩魏之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经营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齐楚之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精英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焦土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2422" y="10480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金玉珠宝等物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2422" y="169615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筹划、组织并管理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2422" y="29202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指金玉珠宝等物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2422" y="359449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精华；出类拔萃的人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2422" y="48949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可惜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62422" y="55227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值得怜悯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856" y="1109643"/>
            <a:ext cx="11524006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覆压三百余里，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隔离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天日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0710" y="18448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遮断，遮蔽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2718" y="249289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不让聚在一起，使继绝往来；避免接触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246" y="121787"/>
            <a:ext cx="11524006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六王毕，四海一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楚人一炬，可怜焦土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黄鹤一去不复返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而或长烟一空，皓月千里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下饮黄泉，用心一也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合从缔交，相与为一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0590" y="21380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统一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8662" y="27860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数词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8582" y="34341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一旦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40994" y="40822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全，都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86654" y="47302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专一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9947" y="53783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一体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6870"/>
            <a:ext cx="11524006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秦爱纷奢，人亦念其家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使秦复爱六国之人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不爱珍器重宝肥饶之地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晋陶渊明独爱菊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13216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喜爱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942" y="19696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爱护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7014" y="2617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吝惜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4926" y="3244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喜欢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0005" y="686432"/>
            <a:ext cx="11068815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本文通过描写阿房宫的兴建及其毁灭，总结了秦朝统治者骄奢亡国的历史经验，借古讽今，警告唐统治者勿重蹈秦朝灭亡的覆辙。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90" y="763664"/>
            <a:ext cx="11296938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族秦者秦也，非天下也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士大夫之族，曰师曰弟子云者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山东豪俊，遂并起而亡秦族矣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3038" y="1556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灭族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5596" y="21640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类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6453" y="28529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家族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4534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盘盘焉，囷囷焉，蜂房水涡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或师焉，或不焉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且焉置土石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焉用亡郑以陪邻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积土成山，风雨兴焉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07451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的样子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0910" y="24208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助词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8822" y="30689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哪里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8902" y="37170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怎么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5177" y="44179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兼词，于之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5098"/>
            <a:ext cx="11524006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骊山北构而西折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不敢言而敢怒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谁得而族灭也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授之书而习其句读者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学而时习之，不亦说乎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93162" y="10527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表承接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70870" y="16816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表转折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870" y="23488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表顺承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5250" y="30497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表并列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1030" y="36450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表递进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5098"/>
            <a:ext cx="1152400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灭六国者六国也，非秦也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戍卒叫，函谷举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有不见者，三十六年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使负栋之柱，多于南亩之农夫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5330" y="10527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3162" y="17008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8982" y="24208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5126" y="299695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介词结构后置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0010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六王毕，四海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骊山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构而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西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折：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辇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来于秦：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后人哀之而不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鉴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秦者秦也：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2918" y="1052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数词作动词，统一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4926" y="170080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名词作状语，向北、向西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6814" y="240172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名词作状语，乘辇车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4806" y="298272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名词作动词，吟唱、弹奏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3998" y="36450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为鉴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2838" y="429309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名词作动词，灭族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0" name="圆角矩形 19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22" y="1916832"/>
            <a:ext cx="7738276" cy="427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30243" y="673852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6956" y="212447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480696" y="1519303"/>
            <a:ext cx="10850716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一、文章前两段对阿房宫进行了铺陈夸饰的描写，请分析是从哪些方面进行描写的，有何作用。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2410" y="116632"/>
            <a:ext cx="1163343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前两段分别写了宫殿建筑、宫内生活两个方面。写宫殿建筑，所铺陈夸饰的一些方面，是要极力写出亡秦统治者所追求的，是规模的宏大雄伟，楼阁廊檐的精妙密集，长桥复道的美丽冥迷，歌台舞榭的繁多美盛，而这一切，是不惜倾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的财富，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四海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的人力、物力来兴建的，可见他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纷奢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了什么程度。写宫内生活，主要写宫人，写珍宝。写宫人，所铺陈夸饰的，是要突出她们来源之众广，生活之空虚，命运之悲惨，来反映秦皇荒淫的罪恶到了什么程度；写珍宝，所铺陈夸饰的，要突出秦皇奢靡的罪恶到了什么程度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这两段属于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体物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部分，是后面议论的基础。它的作用，是为秦皇荒淫奢靡自取灭亡的中心思想的揭示预做铺垫，给读者以充分具体形象的感受。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463" y="394786"/>
            <a:ext cx="1163343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二、第三段承上启下，连接上两段的铺叙和下一段的议论，请分析这一段的句法和表现手法有什么特点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第三段用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嗟乎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紧承上两段的铺叙，转入对秦亡教训的议论，并领起后文一叹再叹的笔调。这一段，同前两段一样，也运用了骈文的四言句法，采用了铺陈、夸张、排比的手法，但散文的笔法更多，散文的气脉更足，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的特点更为鲜明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8524" y="178762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三、《阿房宫赋》，是为了用秦王朝灭亡的历史教训讽喻朝政。为什么还说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楚人一炬，可怜焦土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69360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084" y="148079"/>
            <a:ext cx="1174977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现代文中的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可怜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值得怜悯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的意思，但在文言中除解释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值得怜悯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外，还有可爱、可惜的意思。这里的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可怜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解释为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可惜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作者用这二字，使无限感慨充溢于字里行间。一度威震四海的秦王朝在农民起义的冲击下土崩瓦解，迅速灭亡；覆压三百余里的阿房宫，也在一场烈火之中化为灰烬。秦朝速亡的史实说明，不能爱民，难图久安。但是，当时的唐朝统治者无视历史教训，沉湎声色，又大兴宫室，身居积薪之上，仍以为安。历史兴亡，激荡胸中；目睹现实，感慨万千。神奇瑰丽之阿房宫付之一炬令人可惜，显赫一时的秦王朝毁于一旦令人可叹。前事不忘，后事之师，不料今人又在步秦人之后尘，唐王朝的命运不也令人担忧吗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楚人一炬，可怜焦土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，作者的不安与忧愤溢于言表。辞赋不同于论文，许多地方并不直说，读时需细加玩味，方能体会作者的用心。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542" y="898842"/>
            <a:ext cx="11923086" cy="52270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重读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阿房宫赋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endParaRPr lang="en-US" altLang="zh-CN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我对废墟一向有着独特的情绪，小亚细亚特洛伊古城和意大利的庞贝古城，以及亚洲的吴哥窟和越南顺化的古皇城，都令人有一种独特的苍凉之感。废墟是历史重量的见证。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而在中国，我见过的废墟不多，但也有新疆的高昌古城，北京的圆明园等地，这些地方或者成了一抔黄土，或者只剩荒漠蔓草。遥想它曾有过的繁华，风华落尽，每个废墟都是一首哀歌。对废墟的感触，古今中外写得很好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500042"/>
            <a:ext cx="11501519" cy="5857916"/>
          </a:xfrm>
        </p:spPr>
        <p:txBody>
          <a:bodyPr/>
          <a:lstStyle/>
          <a:p>
            <a:r>
              <a:rPr lang="zh-CN" altLang="en-US" dirty="0" smtClean="0"/>
              <a:t>的，当是唐代诗人杜牧在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阿房宫赋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里所发的议论。杜牧那个时代，阿房宫早已成了焦土废墟，他只是想象阿房宫的奢华迷离，该赋虽然只有短短</a:t>
            </a:r>
            <a:r>
              <a:rPr lang="en-US" dirty="0" smtClean="0"/>
              <a:t>500</a:t>
            </a:r>
            <a:r>
              <a:rPr lang="zh-CN" altLang="en-US" dirty="0" smtClean="0"/>
              <a:t>多字，但却金句连绵，字字珠玑，最后以高广的历史哲学感想作结：</a:t>
            </a:r>
            <a:endParaRPr lang="zh-CN" altLang="zh-CN" sz="1050" kern="100" dirty="0" smtClean="0"/>
          </a:p>
          <a:p>
            <a:r>
              <a:rPr lang="zh-CN" altLang="en-US" dirty="0" smtClean="0"/>
              <a:t>        呜呼，灭六国者六国也，非秦也。族秦者秦也，非天下也。嗟乎！使六国各爱其人，则足以拒秦，使秦复爱六国之人，则递三世可至万世而为君，谁得而族灭也？秦人不暇自哀而后人哀之，后人哀之而不鉴之，亦使后人而复哀后人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-71462"/>
            <a:ext cx="11501519" cy="6072230"/>
          </a:xfrm>
        </p:spPr>
        <p:txBody>
          <a:bodyPr/>
          <a:lstStyle/>
          <a:p>
            <a:pPr indent="720090"/>
            <a:r>
              <a:rPr lang="zh-CN" altLang="en-US" dirty="0" smtClean="0"/>
              <a:t>杜牧由阿房宫这个废墟曾有过的奢华，谈到政治以人为本的本质，正因为秦代缺少了这种人性，只追求繁华，当这种繁华没有人心作为支柱，它当然不能持久。因此，对于这个废墟，人们在哀伤的同时，是要以废墟为鉴。由杜牧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阿房宫赋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我就想到</a:t>
            </a:r>
            <a:r>
              <a:rPr lang="en-US" dirty="0" smtClean="0"/>
              <a:t>17</a:t>
            </a:r>
            <a:r>
              <a:rPr lang="zh-CN" altLang="en-US" dirty="0" smtClean="0"/>
              <a:t>世纪的英国诗人德莱顿这样的诗句：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那个人，上帝已替他设计好了废墟。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他会一步步走向命运，最先是他的心开始败坏摧毁。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另外则是</a:t>
            </a:r>
            <a:r>
              <a:rPr lang="en-US" dirty="0" smtClean="0"/>
              <a:t>18</a:t>
            </a:r>
            <a:r>
              <a:rPr lang="zh-CN" altLang="en-US" dirty="0" smtClean="0"/>
              <a:t>世纪英国诗人格雷也写道：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废墟已抓住了你，暴虐的君王！</a:t>
            </a:r>
            <a:endParaRPr lang="en-US" altLang="zh-CN" dirty="0" smtClean="0"/>
          </a:p>
          <a:p>
            <a:pPr indent="720090"/>
            <a:r>
              <a:rPr lang="zh-CN" altLang="en-US" dirty="0" smtClean="0"/>
              <a:t>你旗帜的散漫混乱已经在前面等待。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720090"/>
            <a:r>
              <a:rPr lang="zh-CN" altLang="en-US" dirty="0" smtClean="0"/>
              <a:t>因此废墟既是一种事实，但也是一种警告式的意象。任何时代的统治者都应该警惕到，世界多变化，今天的荣华，如果没有小心呵护，可能就会变成明天的废墟。而要呵护繁荣，一定要有一切为民的基本态度，才可能国运昌隆，上下同心，而最忌讳的则是好大喜功，穷极奢靡，通常这都是泰极否来的主因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而在人类史上，古代由于王权浩荡，几乎重要的时代都会出现“建筑物主义”价值。统治者为了证明他的能力，都喜欢在他的任上大兴土木，动员民工，致力于文献或建筑物的工程。所谓“文献式建筑”主要是指神权时代和以君为神的皇权时代，动员大量工匠所建的浩大神庙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85794"/>
            <a:ext cx="11501519" cy="5572164"/>
          </a:xfrm>
        </p:spPr>
        <p:txBody>
          <a:bodyPr/>
          <a:lstStyle/>
          <a:p>
            <a:r>
              <a:rPr lang="zh-CN" altLang="en-US" dirty="0" smtClean="0"/>
              <a:t>陵寝、宫殿和园囿，在上古和中古时代，每个古老的文明都盛行这种劳民伤财的建筑。这种建筑的公共性不大，它不像驰道、港口、运河及城墙，这种文献式建筑就像历史中的一篇华丽文章。华丽的代价是国穷民弱，注定了废墟的下场。</a:t>
            </a:r>
            <a:endParaRPr lang="zh-CN" altLang="en-US" dirty="0" smtClean="0"/>
          </a:p>
          <a:p>
            <a:r>
              <a:rPr lang="zh-CN" altLang="en-US" dirty="0" smtClean="0"/>
              <a:t>        因此看着人类的许多废墟，它除了令人引发思古的幽情外，更令人对古人的专制奢侈引以为鉴。这些废墟是一个个令人伤感的活见证。它好像是在默默地叮嘱世人，不要像它一样，走到废墟的苍凉之路。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700" y="167432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4608" y="887512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211" y="1505805"/>
            <a:ext cx="11518253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灭六国者六国也，非秦也；族秦者秦也，非天下也。嗟乎！使六国各爱其人，则足以拒秦；使秦复爱六国之人，则递三世可至万世而为君，谁得而族灭也？秦人不暇自哀，而后人哀之；后人哀之而不鉴之，亦使后人而复哀后人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这是作者面对历史发出的慨叹，这也是作者对当朝统治者的讽谏。历史就是一面镜子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请以此为感悟，写一段文字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effectLst/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764704"/>
            <a:ext cx="11457851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以史为鉴，面向未来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历史的灾难无不以历史的巨大进步来补偿。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们应该一起来揭露侵略者的罪恶，叩问冷漠者的良知，敲醒愚昧者的心灵，绝不允许无耻者别有用心地扭曲历史，绝不允许屈辱的旧梦再现，绝不允许重蹈践踏人权、亵渎文明和破坏正义的覆辙。历史教育的重要任务是培育和教化每一个公民对其国家、其历史、其祖先、其民族具有认同感、自尊感、尊严感、耻辱感，亦即形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国民意识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。学习历史的意义主要在于丰富自我、发展个性、减少失误、加速成长、承担使命、自觉人生等方面。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736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4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211" y="2282"/>
            <a:ext cx="3838575" cy="23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1082109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873" y="1779603"/>
            <a:ext cx="1165227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心目中的杜牧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杜牧是一个江南风景的描绘高手。众所周知，杜牧一生最为喜爱的便是江南风景，尤其是淮左名都，竹西佳处。因而，杜牧在描写江南胜景时便会不留笔墨大加渲染。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千里莺啼绿映红，水村山郭酒旗风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，此所谓描写江南之景的名句。一个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千里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，虽为虚写，却通过夸张的手法，表现出江南到处尽是姹紫嫣红、绿树莺啼的绚丽景色。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720090">
              <a:lnSpc>
                <a:spcPts val="4500"/>
              </a:lnSpc>
            </a:pPr>
            <a:r>
              <a:rPr lang="zh-CN" altLang="en-US" dirty="0" smtClean="0"/>
              <a:t>当然，杜牧也是一位民风写手。</a:t>
            </a:r>
            <a:r>
              <a:rPr lang="en-US" dirty="0" smtClean="0"/>
              <a:t>“</a:t>
            </a:r>
            <a:r>
              <a:rPr lang="zh-CN" altLang="en-US" dirty="0" smtClean="0"/>
              <a:t>清明时节雨纷纷，路上行人欲断魂。借问酒家何处有，牧童遥指杏花村。”这首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清明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杜牧便深刻地表现出清明节人们因缅怀先祖而欲借酒浇愁的情景。而“南朝四百八十寺，多少楼台烟雨中”正表现出民间佛教盛行，人们向佛信佛的风气。杜牧如此关注民风，可见他是一个关心百姓、体察民情的诗人。</a:t>
            </a:r>
            <a:endParaRPr lang="en-US" altLang="zh-CN" dirty="0" smtClean="0"/>
          </a:p>
          <a:p>
            <a:pPr indent="720090">
              <a:lnSpc>
                <a:spcPts val="4500"/>
              </a:lnSpc>
            </a:pPr>
            <a:r>
              <a:rPr lang="zh-CN" altLang="en-US" dirty="0" smtClean="0"/>
              <a:t>另外，杜牧也是一个独具慧眼的历史评论家。“折戟沉沙铁未销，自将磨洗认前朝。春风不与周郎便，铜雀春深锁二乔。”杜牧对于赤壁之战的感慨，并非如一般诗人那样羡慕周瑜年少成名、屡建奇功而感叹自己怀才不遇。他有对往事的追忆，却无一丝对周郎的羡慕，而是从春风给予周郎便利的角度，理性地道出了自己的看法：一个英雄要成就某种事业，需要各种条件，否则将一事无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214290"/>
            <a:ext cx="11501519" cy="6072230"/>
          </a:xfrm>
        </p:spPr>
        <p:txBody>
          <a:bodyPr/>
          <a:lstStyle/>
          <a:p>
            <a:pPr indent="720090">
              <a:lnSpc>
                <a:spcPts val="4500"/>
              </a:lnSpc>
            </a:pPr>
            <a:r>
              <a:rPr lang="zh-CN" altLang="en-US" dirty="0" smtClean="0"/>
              <a:t>当然，不得不提的便是，杜牧的成功与伟大，还在于他是一个爱国忧国的仁人志士。“烟笼寒水月笼沙，夜泊秦淮近酒家。商女不知亡国恨，隔江犹唱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后庭花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！”一首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泊秦淮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，道出了杜牧对国运衰弱的无限愁绪，同时也对官僚黑暗、贪淫享乐的批判，杜牧的忧国之情可见一斑。</a:t>
            </a:r>
            <a:endParaRPr lang="zh-CN" altLang="en-US" dirty="0" smtClean="0"/>
          </a:p>
          <a:p>
            <a:pPr indent="720090">
              <a:lnSpc>
                <a:spcPts val="4500"/>
              </a:lnSpc>
            </a:pPr>
            <a:r>
              <a:rPr lang="zh-CN" altLang="en-US" dirty="0" smtClean="0"/>
              <a:t>最后，杜牧还是一个懂得忏悔、反省自我的人。杜牧，虽是早年风流倜傥，徘徊于青楼闺院间，沉迷酒色。但他拥有那些才子文人都难以拥有的觉醒，他不想人生就此而已，他有更远大的抱负与志向。“落魄江南载酒行，楚腰肠断掌中轻。十年一觉扬州梦，赢得青楼薄倖名。”这首杜枚代表作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遣怀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，正是表达出作者对这段扬州生活的深深忏悔与内疚，真情流露，感人至深，最为清醒的一面。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857364"/>
            <a:ext cx="11501519" cy="4500594"/>
          </a:xfrm>
        </p:spPr>
        <p:txBody>
          <a:bodyPr/>
          <a:lstStyle/>
          <a:p>
            <a:r>
              <a:rPr lang="zh-CN" altLang="en-US" dirty="0" smtClean="0"/>
              <a:t>        这才是真正的樊川先生，这才是真正的晚唐杰出诗人。他充满爱，无论对大自然、对祖国还是对老百姓；他充满感情，无论是对自身的经历、对国事的沧桑还是对历史的感慨；他充满文采，无论是对民俗、对风景还是对往事的描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125" y="1052736"/>
            <a:ext cx="11515037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800"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　学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躬自厚而薄责于人，则远怨矣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  <a:cs typeface="Courier New" panose="02070309020205020404"/>
              </a:rPr>
              <a:t>      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干活抢重的，有过失主动承担主要责任是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躬自厚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；对别人多谅解多宽容，是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薄责于人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，这样的话，就不会互相怨恨。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贤者小学以明，不贤者废学为昏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方孝孺《逊志斋集》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贤能的人稍微学学就明白，不贤明的人废弃学习变得昏暗。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06680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590" y="1052736"/>
            <a:ext cx="110657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夫耳闻之，不如目见之；目见之，不如足践之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刘向《说苑》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耳朵听的，不如亲眼见的；亲眼见的，不如脚踏实地去做一做。提倡人们要亲自调查研究，掌握第一手资料。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6319</Words>
  <Application>WPS 演示</Application>
  <PresentationFormat>自定义</PresentationFormat>
  <Paragraphs>360</Paragraphs>
  <Slides>38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397</cp:revision>
  <dcterms:created xsi:type="dcterms:W3CDTF">2016-03-28T08:27:00Z</dcterms:created>
  <dcterms:modified xsi:type="dcterms:W3CDTF">2018-02-13T16:14:29Z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