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8" r:id="rId5"/>
    <p:sldId id="266" r:id="rId6"/>
    <p:sldId id="286" r:id="rId7"/>
    <p:sldId id="285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7" r:id="rId17"/>
    <p:sldId id="298" r:id="rId18"/>
    <p:sldId id="299" r:id="rId19"/>
    <p:sldId id="271" r:id="rId20"/>
    <p:sldId id="300" r:id="rId21"/>
    <p:sldId id="301" r:id="rId22"/>
    <p:sldId id="262" r:id="rId23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0E9"/>
    <a:srgbClr val="D012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1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44" y="-9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4F0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0207F-1D8E-4754-8DCD-D81C96D152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C76CA5-7B49-40F3-9C8D-070C7F07A1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1529841"/>
            <a:ext cx="9144000" cy="36455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58478" y="514267"/>
            <a:ext cx="4626908" cy="206979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5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</a:t>
            </a:r>
            <a:endParaRPr lang="zh-CN" altLang="en-US" sz="5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5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神奇的探险之旅</a:t>
            </a:r>
            <a:endParaRPr lang="zh-CN" altLang="en-US" sz="5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65820" y="2565732"/>
            <a:ext cx="4012274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9"/>
          <p:cNvSpPr txBox="1">
            <a:spLocks noChangeArrowheads="1"/>
          </p:cNvSpPr>
          <p:nvPr/>
        </p:nvSpPr>
        <p:spPr bwMode="auto">
          <a:xfrm>
            <a:off x="3220334" y="2730200"/>
            <a:ext cx="2703195" cy="344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7" rIns="51434" bIns="25717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00" b="1" dirty="0">
                <a:ln>
                  <a:solidFill>
                    <a:schemeClr val="bg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语文</a:t>
            </a:r>
            <a:r>
              <a:rPr lang="en-US" altLang="zh-CN" sz="1900" b="1" dirty="0">
                <a:ln>
                  <a:solidFill>
                    <a:schemeClr val="bg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sz="1900" b="1" dirty="0">
                <a:ln>
                  <a:solidFill>
                    <a:schemeClr val="bg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人教版</a:t>
            </a:r>
            <a:r>
              <a:rPr lang="en-US" altLang="zh-CN" sz="1900" b="1" dirty="0">
                <a:ln>
                  <a:solidFill>
                    <a:schemeClr val="bg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zh-CN" sz="1900" b="1" dirty="0">
                <a:ln>
                  <a:solidFill>
                    <a:schemeClr val="bg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</a:t>
            </a:r>
            <a:r>
              <a:rPr lang="zh-CN" altLang="en-US" sz="1900" b="1" dirty="0">
                <a:ln>
                  <a:solidFill>
                    <a:schemeClr val="bg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年级下</a:t>
            </a:r>
            <a:endParaRPr lang="zh-CN" altLang="en-US" sz="1900" b="1" dirty="0">
              <a:ln>
                <a:solidFill>
                  <a:schemeClr val="bg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29"/>
          <p:cNvSpPr txBox="1">
            <a:spLocks noChangeArrowheads="1"/>
          </p:cNvSpPr>
          <p:nvPr/>
        </p:nvSpPr>
        <p:spPr bwMode="auto">
          <a:xfrm>
            <a:off x="7251382" y="2229525"/>
            <a:ext cx="1147763" cy="344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7" rIns="51434" bIns="25717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9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9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19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2"/>
            </p:custDataLst>
          </p:nvPr>
        </p:nvSpPr>
        <p:spPr>
          <a:xfrm>
            <a:off x="979170" y="192406"/>
            <a:ext cx="4139565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选 择 装 备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4809" y="1318737"/>
            <a:ext cx="8391525" cy="34037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4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你可能会带些什么东西？</a:t>
            </a:r>
            <a:endParaRPr lang="zh-CN" altLang="en-US" sz="45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41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指南针、地图、饮用水、食物、</a:t>
            </a:r>
            <a:endParaRPr lang="zh-CN" altLang="en-US" sz="41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41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药品、帐篷</a:t>
            </a:r>
            <a:r>
              <a:rPr lang="en-US" altLang="zh-CN" sz="41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41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2"/>
            </p:custDataLst>
          </p:nvPr>
        </p:nvSpPr>
        <p:spPr>
          <a:xfrm>
            <a:off x="979170" y="192406"/>
            <a:ext cx="4139565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选 择 险 境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9571" y="1106329"/>
            <a:ext cx="8391525" cy="37847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在探险过程中，可能会遇到什么样的险情？</a:t>
            </a:r>
            <a:endParaRPr lang="zh-CN" altLang="en-US" sz="45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41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遭遇猛兽、暴雨来袭、断水断粮、落石雪崩、突发疾病</a:t>
            </a:r>
            <a:r>
              <a:rPr lang="en-US" altLang="zh-CN" sz="41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41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>
            <a:lum bright="54000"/>
          </a:blip>
          <a:srcRect/>
          <a:stretch>
            <a:fillRect/>
          </a:stretch>
        </p:blipFill>
        <p:spPr>
          <a:xfrm>
            <a:off x="5652223" y="1"/>
            <a:ext cx="3491777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flipH="1">
            <a:off x="0" y="0"/>
            <a:ext cx="3480471" cy="5143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56199" y="3410413"/>
            <a:ext cx="4251960" cy="62245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发挥想象，初编故事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08225" y="957467"/>
            <a:ext cx="1127553" cy="199285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2500" b="1" dirty="0">
                <a:solidFill>
                  <a:srgbClr val="D012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sz="12500" b="1" dirty="0">
              <a:solidFill>
                <a:srgbClr val="D0120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437609" y="815655"/>
            <a:ext cx="2268784" cy="2268784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MH_Other_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721192" y="1407795"/>
            <a:ext cx="3365659" cy="2936558"/>
          </a:xfrm>
          <a:prstGeom prst="hexagon">
            <a:avLst>
              <a:gd name="adj" fmla="val 28657"/>
              <a:gd name="vf" fmla="val 115470"/>
            </a:avLst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0" rIns="6858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endParaRPr lang="en-US" altLang="zh-CN" sz="1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MH_SubTitle_1"/>
          <p:cNvSpPr/>
          <p:nvPr>
            <p:custDataLst>
              <p:tags r:id="rId2"/>
            </p:custDataLst>
          </p:nvPr>
        </p:nvSpPr>
        <p:spPr>
          <a:xfrm>
            <a:off x="379095" y="1243489"/>
            <a:ext cx="8076724" cy="3359944"/>
          </a:xfrm>
          <a:custGeom>
            <a:avLst/>
            <a:gdLst>
              <a:gd name="connsiteX0" fmla="*/ 0 w 2281423"/>
              <a:gd name="connsiteY0" fmla="*/ 0 h 435052"/>
              <a:gd name="connsiteX1" fmla="*/ 2281423 w 2281423"/>
              <a:gd name="connsiteY1" fmla="*/ 0 h 435052"/>
              <a:gd name="connsiteX2" fmla="*/ 2156750 w 2281423"/>
              <a:gd name="connsiteY2" fmla="*/ 217526 h 435052"/>
              <a:gd name="connsiteX3" fmla="*/ 2281423 w 2281423"/>
              <a:gd name="connsiteY3" fmla="*/ 435052 h 435052"/>
              <a:gd name="connsiteX4" fmla="*/ 0 w 2281423"/>
              <a:gd name="connsiteY4" fmla="*/ 435052 h 435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1423" h="435052">
                <a:moveTo>
                  <a:pt x="0" y="0"/>
                </a:moveTo>
                <a:lnTo>
                  <a:pt x="2281423" y="0"/>
                </a:lnTo>
                <a:lnTo>
                  <a:pt x="2156750" y="217526"/>
                </a:lnTo>
                <a:lnTo>
                  <a:pt x="2281423" y="435052"/>
                </a:lnTo>
                <a:lnTo>
                  <a:pt x="0" y="435052"/>
                </a:lnTo>
                <a:close/>
              </a:path>
            </a:pathLst>
          </a:custGeom>
          <a:noFill/>
          <a:ln w="3175" cap="flat" cmpd="sng" algn="ctr">
            <a:solidFill>
              <a:srgbClr val="002003"/>
            </a:solidFill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000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0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4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整合所选内容，想象接下来可能会发</a:t>
            </a:r>
            <a:endParaRPr lang="zh-CN" altLang="en-US" sz="3400" b="1" kern="0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34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生什么，寻找求生的方法，和同学探</a:t>
            </a:r>
            <a:endParaRPr lang="zh-CN" altLang="en-US" sz="3400" b="1" kern="0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34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讨，选择最精彩的过程，列出故事提</a:t>
            </a:r>
            <a:endParaRPr lang="zh-CN" altLang="en-US" sz="3400" b="1" kern="0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34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纲，组织语言，全班汇报你初编的故</a:t>
            </a:r>
            <a:endParaRPr lang="zh-CN" altLang="en-US" sz="3400" b="1" kern="0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34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事。</a:t>
            </a:r>
            <a:endParaRPr lang="zh-CN" altLang="en-US" sz="3400" b="1" kern="0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MH_Number_1"/>
          <p:cNvSpPr/>
          <p:nvPr>
            <p:custDataLst>
              <p:tags r:id="rId3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4"/>
            </p:custDataLst>
          </p:nvPr>
        </p:nvSpPr>
        <p:spPr>
          <a:xfrm>
            <a:off x="979170" y="192406"/>
            <a:ext cx="4984433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bg2">
                <a:lumMod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发挥想象，初编故事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H_Other_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559267" y="1376839"/>
            <a:ext cx="3527584" cy="3092768"/>
          </a:xfrm>
          <a:prstGeom prst="hexagon">
            <a:avLst>
              <a:gd name="adj" fmla="val 28657"/>
              <a:gd name="vf" fmla="val 115470"/>
            </a:avLst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0" rIns="6858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endParaRPr lang="en-US" altLang="zh-CN" sz="1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MH_SubTitle_1"/>
          <p:cNvSpPr/>
          <p:nvPr>
            <p:custDataLst>
              <p:tags r:id="rId2"/>
            </p:custDataLst>
          </p:nvPr>
        </p:nvSpPr>
        <p:spPr>
          <a:xfrm>
            <a:off x="379095" y="1243489"/>
            <a:ext cx="7673340" cy="3359944"/>
          </a:xfrm>
          <a:custGeom>
            <a:avLst/>
            <a:gdLst>
              <a:gd name="connsiteX0" fmla="*/ 0 w 2281423"/>
              <a:gd name="connsiteY0" fmla="*/ 0 h 435052"/>
              <a:gd name="connsiteX1" fmla="*/ 2281423 w 2281423"/>
              <a:gd name="connsiteY1" fmla="*/ 0 h 435052"/>
              <a:gd name="connsiteX2" fmla="*/ 2156750 w 2281423"/>
              <a:gd name="connsiteY2" fmla="*/ 217526 h 435052"/>
              <a:gd name="connsiteX3" fmla="*/ 2281423 w 2281423"/>
              <a:gd name="connsiteY3" fmla="*/ 435052 h 435052"/>
              <a:gd name="connsiteX4" fmla="*/ 0 w 2281423"/>
              <a:gd name="connsiteY4" fmla="*/ 435052 h 435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1423" h="435052">
                <a:moveTo>
                  <a:pt x="0" y="0"/>
                </a:moveTo>
                <a:lnTo>
                  <a:pt x="2281423" y="0"/>
                </a:lnTo>
                <a:lnTo>
                  <a:pt x="2156750" y="217526"/>
                </a:lnTo>
                <a:lnTo>
                  <a:pt x="2281423" y="435052"/>
                </a:lnTo>
                <a:lnTo>
                  <a:pt x="0" y="435052"/>
                </a:lnTo>
                <a:close/>
              </a:path>
            </a:pathLst>
          </a:custGeom>
          <a:noFill/>
          <a:ln w="3175" cap="flat" cmpd="sng" algn="ctr">
            <a:solidFill>
              <a:srgbClr val="002003"/>
            </a:solidFill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>
              <a:lnSpc>
                <a:spcPct val="180000"/>
              </a:lnSpc>
              <a:defRPr/>
            </a:pPr>
            <a:r>
              <a:rPr lang="en-US"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2.</a:t>
            </a:r>
            <a:r>
              <a:rPr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师生点评，提出改进意见，</a:t>
            </a:r>
            <a:endParaRPr sz="3800" b="1" kern="0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80000"/>
              </a:lnSpc>
              <a:defRPr/>
            </a:pPr>
            <a:r>
              <a:rPr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让故事更曲折生动。</a:t>
            </a:r>
            <a:endParaRPr sz="3800" b="1" kern="0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80000"/>
              </a:lnSpc>
              <a:defRPr/>
            </a:pPr>
            <a:r>
              <a:rPr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3</a:t>
            </a:r>
            <a:r>
              <a:rPr lang="en-US"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根据意见，进行适当修改。</a:t>
            </a:r>
            <a:endParaRPr sz="3800" b="1" kern="0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MH_Number_1"/>
          <p:cNvSpPr/>
          <p:nvPr>
            <p:custDataLst>
              <p:tags r:id="rId3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4"/>
            </p:custDataLst>
          </p:nvPr>
        </p:nvSpPr>
        <p:spPr>
          <a:xfrm>
            <a:off x="979170" y="192406"/>
            <a:ext cx="4984433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bg2">
                <a:lumMod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发挥想象，初编故事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H_Other_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434965" y="1335881"/>
            <a:ext cx="3651885" cy="3174683"/>
          </a:xfrm>
          <a:prstGeom prst="hexagon">
            <a:avLst>
              <a:gd name="adj" fmla="val 28657"/>
              <a:gd name="vf" fmla="val 115470"/>
            </a:avLst>
          </a:prstGeom>
          <a:solidFill>
            <a:schemeClr val="accent4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0" rIns="6858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endParaRPr lang="en-US" altLang="zh-CN" sz="1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MH_SubTitle_1"/>
          <p:cNvSpPr/>
          <p:nvPr>
            <p:custDataLst>
              <p:tags r:id="rId2"/>
            </p:custDataLst>
          </p:nvPr>
        </p:nvSpPr>
        <p:spPr>
          <a:xfrm>
            <a:off x="379095" y="1243489"/>
            <a:ext cx="7673340" cy="3359944"/>
          </a:xfrm>
          <a:custGeom>
            <a:avLst/>
            <a:gdLst>
              <a:gd name="connsiteX0" fmla="*/ 0 w 2281423"/>
              <a:gd name="connsiteY0" fmla="*/ 0 h 435052"/>
              <a:gd name="connsiteX1" fmla="*/ 2281423 w 2281423"/>
              <a:gd name="connsiteY1" fmla="*/ 0 h 435052"/>
              <a:gd name="connsiteX2" fmla="*/ 2156750 w 2281423"/>
              <a:gd name="connsiteY2" fmla="*/ 217526 h 435052"/>
              <a:gd name="connsiteX3" fmla="*/ 2281423 w 2281423"/>
              <a:gd name="connsiteY3" fmla="*/ 435052 h 435052"/>
              <a:gd name="connsiteX4" fmla="*/ 0 w 2281423"/>
              <a:gd name="connsiteY4" fmla="*/ 435052 h 435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1423" h="435052">
                <a:moveTo>
                  <a:pt x="0" y="0"/>
                </a:moveTo>
                <a:lnTo>
                  <a:pt x="2281423" y="0"/>
                </a:lnTo>
                <a:lnTo>
                  <a:pt x="2156750" y="217526"/>
                </a:lnTo>
                <a:lnTo>
                  <a:pt x="2281423" y="435052"/>
                </a:lnTo>
                <a:lnTo>
                  <a:pt x="0" y="435052"/>
                </a:lnTo>
                <a:close/>
              </a:path>
            </a:pathLst>
          </a:custGeom>
          <a:noFill/>
          <a:ln w="3175" cap="flat" cmpd="sng" algn="ctr">
            <a:solidFill>
              <a:srgbClr val="002003"/>
            </a:solidFill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>
              <a:lnSpc>
                <a:spcPct val="170000"/>
              </a:lnSpc>
              <a:defRPr/>
            </a:pPr>
            <a:r>
              <a:rPr lang="en-US"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en-US"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努力把心情的变化表现出来。</a:t>
            </a:r>
            <a:endParaRPr sz="3800" b="1" kern="0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70000"/>
              </a:lnSpc>
              <a:defRPr/>
            </a:pPr>
            <a:r>
              <a:rPr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5</a:t>
            </a:r>
            <a:r>
              <a:rPr lang="en-US"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小组内展示，推荐出最精彩</a:t>
            </a:r>
            <a:endParaRPr sz="3800" b="1" kern="0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70000"/>
              </a:lnSpc>
              <a:defRPr/>
            </a:pPr>
            <a:r>
              <a:rPr sz="3800" b="1" kern="0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的故事，给大家读一读。</a:t>
            </a:r>
            <a:endParaRPr sz="3800" b="1" kern="0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MH_Number_1"/>
          <p:cNvSpPr/>
          <p:nvPr>
            <p:custDataLst>
              <p:tags r:id="rId3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4"/>
            </p:custDataLst>
          </p:nvPr>
        </p:nvSpPr>
        <p:spPr>
          <a:xfrm>
            <a:off x="979170" y="192406"/>
            <a:ext cx="4984433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bg2">
                <a:lumMod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发挥想象，初编故事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>
            <a:lum bright="54000"/>
          </a:blip>
          <a:srcRect/>
          <a:stretch>
            <a:fillRect/>
          </a:stretch>
        </p:blipFill>
        <p:spPr>
          <a:xfrm>
            <a:off x="5652223" y="1"/>
            <a:ext cx="3491777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flipH="1">
            <a:off x="0" y="0"/>
            <a:ext cx="3480471" cy="5143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30868" y="3410427"/>
            <a:ext cx="2882741" cy="62245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pPr algn="dist"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课堂总结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08225" y="957467"/>
            <a:ext cx="1127553" cy="199285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2500" b="1" dirty="0">
                <a:solidFill>
                  <a:srgbClr val="D012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en-US" sz="12500" b="1" dirty="0">
              <a:solidFill>
                <a:srgbClr val="D0120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437609" y="815655"/>
            <a:ext cx="2268784" cy="2268784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MH_Other_2"/>
          <p:cNvSpPr/>
          <p:nvPr>
            <p:custDataLst>
              <p:tags r:id="rId1"/>
            </p:custDataLst>
          </p:nvPr>
        </p:nvSpPr>
        <p:spPr>
          <a:xfrm>
            <a:off x="421720" y="1347311"/>
            <a:ext cx="228600" cy="228600"/>
          </a:xfrm>
          <a:custGeom>
            <a:avLst/>
            <a:gdLst>
              <a:gd name="connsiteX0" fmla="*/ 0 w 495300"/>
              <a:gd name="connsiteY0" fmla="*/ 0 h 495300"/>
              <a:gd name="connsiteX1" fmla="*/ 495300 w 495300"/>
              <a:gd name="connsiteY1" fmla="*/ 0 h 495300"/>
              <a:gd name="connsiteX2" fmla="*/ 495300 w 495300"/>
              <a:gd name="connsiteY2" fmla="*/ 85725 h 495300"/>
              <a:gd name="connsiteX3" fmla="*/ 85725 w 495300"/>
              <a:gd name="connsiteY3" fmla="*/ 85725 h 495300"/>
              <a:gd name="connsiteX4" fmla="*/ 85725 w 495300"/>
              <a:gd name="connsiteY4" fmla="*/ 495300 h 495300"/>
              <a:gd name="connsiteX5" fmla="*/ 0 w 49530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300" h="495300">
                <a:moveTo>
                  <a:pt x="0" y="0"/>
                </a:moveTo>
                <a:lnTo>
                  <a:pt x="495300" y="0"/>
                </a:lnTo>
                <a:lnTo>
                  <a:pt x="495300" y="85725"/>
                </a:lnTo>
                <a:lnTo>
                  <a:pt x="85725" y="85725"/>
                </a:lnTo>
                <a:lnTo>
                  <a:pt x="85725" y="495300"/>
                </a:lnTo>
                <a:lnTo>
                  <a:pt x="0" y="495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" name="MH_Number_1"/>
          <p:cNvSpPr/>
          <p:nvPr>
            <p:custDataLst>
              <p:tags r:id="rId2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3"/>
            </p:custDataLst>
          </p:nvPr>
        </p:nvSpPr>
        <p:spPr>
          <a:xfrm>
            <a:off x="979170" y="192406"/>
            <a:ext cx="4984433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bg2">
                <a:lumMod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发挥想象，初编故事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17910" y="1412904"/>
            <a:ext cx="8300561" cy="32633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精彩的故事离不开同学们丰富的想象力，这节课同学们都开动脑筋，把我们的探险故事剧本编了出来，下节课我们继续去探险，把探险故事落到实处。</a:t>
            </a:r>
            <a:endParaRPr lang="zh-CN" altLang="en-US" sz="36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MH_Other_2"/>
          <p:cNvSpPr/>
          <p:nvPr>
            <p:custDataLst>
              <p:tags r:id="rId4"/>
            </p:custDataLst>
          </p:nvPr>
        </p:nvSpPr>
        <p:spPr>
          <a:xfrm>
            <a:off x="516970" y="1442561"/>
            <a:ext cx="228600" cy="228600"/>
          </a:xfrm>
          <a:custGeom>
            <a:avLst/>
            <a:gdLst>
              <a:gd name="connsiteX0" fmla="*/ 0 w 495300"/>
              <a:gd name="connsiteY0" fmla="*/ 0 h 495300"/>
              <a:gd name="connsiteX1" fmla="*/ 495300 w 495300"/>
              <a:gd name="connsiteY1" fmla="*/ 0 h 495300"/>
              <a:gd name="connsiteX2" fmla="*/ 495300 w 495300"/>
              <a:gd name="connsiteY2" fmla="*/ 85725 h 495300"/>
              <a:gd name="connsiteX3" fmla="*/ 85725 w 495300"/>
              <a:gd name="connsiteY3" fmla="*/ 85725 h 495300"/>
              <a:gd name="connsiteX4" fmla="*/ 85725 w 495300"/>
              <a:gd name="connsiteY4" fmla="*/ 495300 h 495300"/>
              <a:gd name="connsiteX5" fmla="*/ 0 w 49530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300" h="495300">
                <a:moveTo>
                  <a:pt x="0" y="0"/>
                </a:moveTo>
                <a:lnTo>
                  <a:pt x="495300" y="0"/>
                </a:lnTo>
                <a:lnTo>
                  <a:pt x="495300" y="85725"/>
                </a:lnTo>
                <a:lnTo>
                  <a:pt x="85725" y="85725"/>
                </a:lnTo>
                <a:lnTo>
                  <a:pt x="85725" y="495300"/>
                </a:lnTo>
                <a:lnTo>
                  <a:pt x="0" y="495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8" name="MH_Other_2"/>
          <p:cNvSpPr/>
          <p:nvPr>
            <p:custDataLst>
              <p:tags r:id="rId5"/>
            </p:custDataLst>
          </p:nvPr>
        </p:nvSpPr>
        <p:spPr>
          <a:xfrm flipH="1" flipV="1">
            <a:off x="8475346" y="4397692"/>
            <a:ext cx="295751" cy="366713"/>
          </a:xfrm>
          <a:custGeom>
            <a:avLst/>
            <a:gdLst>
              <a:gd name="connsiteX0" fmla="*/ 0 w 495300"/>
              <a:gd name="connsiteY0" fmla="*/ 0 h 495300"/>
              <a:gd name="connsiteX1" fmla="*/ 495300 w 495300"/>
              <a:gd name="connsiteY1" fmla="*/ 0 h 495300"/>
              <a:gd name="connsiteX2" fmla="*/ 495300 w 495300"/>
              <a:gd name="connsiteY2" fmla="*/ 85725 h 495300"/>
              <a:gd name="connsiteX3" fmla="*/ 85725 w 495300"/>
              <a:gd name="connsiteY3" fmla="*/ 85725 h 495300"/>
              <a:gd name="connsiteX4" fmla="*/ 85725 w 495300"/>
              <a:gd name="connsiteY4" fmla="*/ 495300 h 495300"/>
              <a:gd name="connsiteX5" fmla="*/ 0 w 49530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300" h="495300">
                <a:moveTo>
                  <a:pt x="0" y="0"/>
                </a:moveTo>
                <a:lnTo>
                  <a:pt x="495300" y="0"/>
                </a:lnTo>
                <a:lnTo>
                  <a:pt x="495300" y="85725"/>
                </a:lnTo>
                <a:lnTo>
                  <a:pt x="85725" y="85725"/>
                </a:lnTo>
                <a:lnTo>
                  <a:pt x="85725" y="495300"/>
                </a:lnTo>
                <a:lnTo>
                  <a:pt x="0" y="495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" name="MH_Other_2"/>
          <p:cNvSpPr/>
          <p:nvPr>
            <p:custDataLst>
              <p:tags r:id="rId6"/>
            </p:custDataLst>
          </p:nvPr>
        </p:nvSpPr>
        <p:spPr>
          <a:xfrm flipH="1" flipV="1">
            <a:off x="8570596" y="4492942"/>
            <a:ext cx="295751" cy="366713"/>
          </a:xfrm>
          <a:custGeom>
            <a:avLst/>
            <a:gdLst>
              <a:gd name="connsiteX0" fmla="*/ 0 w 495300"/>
              <a:gd name="connsiteY0" fmla="*/ 0 h 495300"/>
              <a:gd name="connsiteX1" fmla="*/ 495300 w 495300"/>
              <a:gd name="connsiteY1" fmla="*/ 0 h 495300"/>
              <a:gd name="connsiteX2" fmla="*/ 495300 w 495300"/>
              <a:gd name="connsiteY2" fmla="*/ 85725 h 495300"/>
              <a:gd name="connsiteX3" fmla="*/ 85725 w 495300"/>
              <a:gd name="connsiteY3" fmla="*/ 85725 h 495300"/>
              <a:gd name="connsiteX4" fmla="*/ 85725 w 495300"/>
              <a:gd name="connsiteY4" fmla="*/ 495300 h 495300"/>
              <a:gd name="connsiteX5" fmla="*/ 0 w 49530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300" h="495300">
                <a:moveTo>
                  <a:pt x="0" y="0"/>
                </a:moveTo>
                <a:lnTo>
                  <a:pt x="495300" y="0"/>
                </a:lnTo>
                <a:lnTo>
                  <a:pt x="495300" y="85725"/>
                </a:lnTo>
                <a:lnTo>
                  <a:pt x="85725" y="85725"/>
                </a:lnTo>
                <a:lnTo>
                  <a:pt x="85725" y="495300"/>
                </a:lnTo>
                <a:lnTo>
                  <a:pt x="0" y="495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>
            <a:lum bright="54000"/>
          </a:blip>
          <a:srcRect/>
          <a:stretch>
            <a:fillRect/>
          </a:stretch>
        </p:blipFill>
        <p:spPr>
          <a:xfrm>
            <a:off x="5652223" y="1"/>
            <a:ext cx="3491777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flipH="1">
            <a:off x="0" y="0"/>
            <a:ext cx="3480471" cy="5143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18022" y="3410427"/>
            <a:ext cx="2954179" cy="62245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pPr algn="dist"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布置习作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08225" y="957467"/>
            <a:ext cx="1127553" cy="199285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2500" b="1" dirty="0">
                <a:solidFill>
                  <a:srgbClr val="D012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en-US" sz="12500" b="1" dirty="0">
              <a:solidFill>
                <a:srgbClr val="D0120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437609" y="815655"/>
            <a:ext cx="2268784" cy="2268784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MH_Number_1"/>
          <p:cNvSpPr/>
          <p:nvPr>
            <p:custDataLst>
              <p:tags r:id="rId1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2"/>
            </p:custDataLst>
          </p:nvPr>
        </p:nvSpPr>
        <p:spPr>
          <a:xfrm>
            <a:off x="979170" y="192406"/>
            <a:ext cx="4984433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bg2">
                <a:lumMod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发挥想象，初编故事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17709" y="1347311"/>
            <a:ext cx="7705249" cy="311562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4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理顺头脑中的探险故事，讲给家长听听，然后让他们提出意见，针对意见，再次进行修改。</a:t>
            </a:r>
            <a:endParaRPr lang="zh-CN" altLang="en-US" sz="41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MH_Other_6"/>
          <p:cNvSpPr txBox="1"/>
          <p:nvPr>
            <p:custDataLst>
              <p:tags r:id="rId3"/>
            </p:custDataLst>
          </p:nvPr>
        </p:nvSpPr>
        <p:spPr>
          <a:xfrm>
            <a:off x="717709" y="1511141"/>
            <a:ext cx="503396" cy="378143"/>
          </a:xfrm>
          <a:custGeom>
            <a:avLst/>
            <a:gdLst/>
            <a:ahLst/>
            <a:cxnLst/>
            <a:rect l="l" t="t" r="r" b="b"/>
            <a:pathLst>
              <a:path w="312502" h="234925">
                <a:moveTo>
                  <a:pt x="282402" y="0"/>
                </a:moveTo>
                <a:cubicBezTo>
                  <a:pt x="289496" y="0"/>
                  <a:pt x="295226" y="273"/>
                  <a:pt x="299591" y="818"/>
                </a:cubicBezTo>
                <a:cubicBezTo>
                  <a:pt x="303957" y="1364"/>
                  <a:pt x="307163" y="2387"/>
                  <a:pt x="309210" y="3888"/>
                </a:cubicBezTo>
                <a:cubicBezTo>
                  <a:pt x="311256" y="5389"/>
                  <a:pt x="312347" y="7230"/>
                  <a:pt x="312484" y="9413"/>
                </a:cubicBezTo>
                <a:cubicBezTo>
                  <a:pt x="312620" y="11596"/>
                  <a:pt x="312006" y="14188"/>
                  <a:pt x="310642" y="17190"/>
                </a:cubicBezTo>
                <a:lnTo>
                  <a:pt x="262757" y="128922"/>
                </a:lnTo>
                <a:lnTo>
                  <a:pt x="262757" y="192360"/>
                </a:lnTo>
                <a:cubicBezTo>
                  <a:pt x="262757" y="201637"/>
                  <a:pt x="261733" y="209072"/>
                  <a:pt x="259687" y="214666"/>
                </a:cubicBezTo>
                <a:cubicBezTo>
                  <a:pt x="257641" y="220259"/>
                  <a:pt x="254503" y="224557"/>
                  <a:pt x="250274" y="227558"/>
                </a:cubicBezTo>
                <a:cubicBezTo>
                  <a:pt x="246044" y="230559"/>
                  <a:pt x="240587" y="232538"/>
                  <a:pt x="233902" y="233493"/>
                </a:cubicBezTo>
                <a:cubicBezTo>
                  <a:pt x="227218" y="234448"/>
                  <a:pt x="219510" y="234925"/>
                  <a:pt x="210778" y="234925"/>
                </a:cubicBezTo>
                <a:cubicBezTo>
                  <a:pt x="201774" y="234925"/>
                  <a:pt x="194134" y="234448"/>
                  <a:pt x="187859" y="233493"/>
                </a:cubicBezTo>
                <a:cubicBezTo>
                  <a:pt x="181583" y="232538"/>
                  <a:pt x="176399" y="230559"/>
                  <a:pt x="172306" y="227558"/>
                </a:cubicBezTo>
                <a:cubicBezTo>
                  <a:pt x="168213" y="224557"/>
                  <a:pt x="165280" y="220259"/>
                  <a:pt x="163507" y="214666"/>
                </a:cubicBezTo>
                <a:cubicBezTo>
                  <a:pt x="161733" y="209072"/>
                  <a:pt x="160846" y="201637"/>
                  <a:pt x="160846" y="192360"/>
                </a:cubicBezTo>
                <a:cubicBezTo>
                  <a:pt x="160846" y="181992"/>
                  <a:pt x="161324" y="172442"/>
                  <a:pt x="162279" y="163711"/>
                </a:cubicBezTo>
                <a:cubicBezTo>
                  <a:pt x="163234" y="154980"/>
                  <a:pt x="164803" y="146658"/>
                  <a:pt x="166986" y="138745"/>
                </a:cubicBezTo>
                <a:cubicBezTo>
                  <a:pt x="169168" y="130832"/>
                  <a:pt x="172102" y="123192"/>
                  <a:pt x="175785" y="115825"/>
                </a:cubicBezTo>
                <a:cubicBezTo>
                  <a:pt x="179469" y="108458"/>
                  <a:pt x="183902" y="100955"/>
                  <a:pt x="189087" y="93315"/>
                </a:cubicBezTo>
                <a:lnTo>
                  <a:pt x="241065" y="15143"/>
                </a:lnTo>
                <a:cubicBezTo>
                  <a:pt x="242975" y="12415"/>
                  <a:pt x="244953" y="10095"/>
                  <a:pt x="246999" y="8185"/>
                </a:cubicBezTo>
                <a:cubicBezTo>
                  <a:pt x="249046" y="6275"/>
                  <a:pt x="251638" y="4707"/>
                  <a:pt x="254776" y="3479"/>
                </a:cubicBezTo>
                <a:cubicBezTo>
                  <a:pt x="257913" y="2251"/>
                  <a:pt x="261665" y="1364"/>
                  <a:pt x="266031" y="818"/>
                </a:cubicBezTo>
                <a:cubicBezTo>
                  <a:pt x="270396" y="273"/>
                  <a:pt x="275853" y="0"/>
                  <a:pt x="282402" y="0"/>
                </a:cubicBezTo>
                <a:close/>
                <a:moveTo>
                  <a:pt x="121556" y="0"/>
                </a:moveTo>
                <a:cubicBezTo>
                  <a:pt x="128650" y="0"/>
                  <a:pt x="134380" y="273"/>
                  <a:pt x="138746" y="818"/>
                </a:cubicBezTo>
                <a:cubicBezTo>
                  <a:pt x="143111" y="1364"/>
                  <a:pt x="146385" y="2387"/>
                  <a:pt x="148568" y="3888"/>
                </a:cubicBezTo>
                <a:cubicBezTo>
                  <a:pt x="150751" y="5389"/>
                  <a:pt x="151842" y="7230"/>
                  <a:pt x="151842" y="9413"/>
                </a:cubicBezTo>
                <a:cubicBezTo>
                  <a:pt x="151842" y="11596"/>
                  <a:pt x="151297" y="14188"/>
                  <a:pt x="150205" y="17190"/>
                </a:cubicBezTo>
                <a:lnTo>
                  <a:pt x="101911" y="128922"/>
                </a:lnTo>
                <a:lnTo>
                  <a:pt x="101911" y="192360"/>
                </a:lnTo>
                <a:cubicBezTo>
                  <a:pt x="101911" y="201637"/>
                  <a:pt x="100887" y="209072"/>
                  <a:pt x="98841" y="214666"/>
                </a:cubicBezTo>
                <a:cubicBezTo>
                  <a:pt x="96795" y="220259"/>
                  <a:pt x="93657" y="224557"/>
                  <a:pt x="89428" y="227558"/>
                </a:cubicBezTo>
                <a:cubicBezTo>
                  <a:pt x="85198" y="230559"/>
                  <a:pt x="79810" y="232538"/>
                  <a:pt x="73261" y="233493"/>
                </a:cubicBezTo>
                <a:cubicBezTo>
                  <a:pt x="66713" y="234448"/>
                  <a:pt x="58936" y="234925"/>
                  <a:pt x="49932" y="234925"/>
                </a:cubicBezTo>
                <a:cubicBezTo>
                  <a:pt x="40928" y="234925"/>
                  <a:pt x="33288" y="234448"/>
                  <a:pt x="27013" y="233493"/>
                </a:cubicBezTo>
                <a:cubicBezTo>
                  <a:pt x="20737" y="232538"/>
                  <a:pt x="15621" y="230559"/>
                  <a:pt x="11665" y="227558"/>
                </a:cubicBezTo>
                <a:cubicBezTo>
                  <a:pt x="7709" y="224557"/>
                  <a:pt x="4775" y="220259"/>
                  <a:pt x="2865" y="214666"/>
                </a:cubicBezTo>
                <a:cubicBezTo>
                  <a:pt x="955" y="209072"/>
                  <a:pt x="0" y="201637"/>
                  <a:pt x="0" y="192360"/>
                </a:cubicBezTo>
                <a:cubicBezTo>
                  <a:pt x="0" y="181992"/>
                  <a:pt x="478" y="172442"/>
                  <a:pt x="1433" y="163711"/>
                </a:cubicBezTo>
                <a:cubicBezTo>
                  <a:pt x="2388" y="154980"/>
                  <a:pt x="3957" y="146658"/>
                  <a:pt x="6140" y="138745"/>
                </a:cubicBezTo>
                <a:cubicBezTo>
                  <a:pt x="8322" y="130832"/>
                  <a:pt x="11256" y="123192"/>
                  <a:pt x="14939" y="115825"/>
                </a:cubicBezTo>
                <a:cubicBezTo>
                  <a:pt x="18623" y="108458"/>
                  <a:pt x="23056" y="100955"/>
                  <a:pt x="28241" y="93315"/>
                </a:cubicBezTo>
                <a:lnTo>
                  <a:pt x="80628" y="15143"/>
                </a:lnTo>
                <a:cubicBezTo>
                  <a:pt x="82538" y="12415"/>
                  <a:pt x="84516" y="10095"/>
                  <a:pt x="86563" y="8185"/>
                </a:cubicBezTo>
                <a:cubicBezTo>
                  <a:pt x="88609" y="6275"/>
                  <a:pt x="91201" y="4707"/>
                  <a:pt x="94339" y="3479"/>
                </a:cubicBezTo>
                <a:cubicBezTo>
                  <a:pt x="97477" y="2251"/>
                  <a:pt x="101228" y="1364"/>
                  <a:pt x="105594" y="818"/>
                </a:cubicBezTo>
                <a:cubicBezTo>
                  <a:pt x="109960" y="273"/>
                  <a:pt x="115280" y="0"/>
                  <a:pt x="1215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68580" tIns="34290" rIns="68580" bIns="34290"/>
          <a:lstStyle/>
          <a:p>
            <a:pPr algn="ctr">
              <a:defRPr/>
            </a:pPr>
            <a:endParaRPr lang="zh-CN" altLang="en-US" sz="5000" b="1" dirty="0">
              <a:solidFill>
                <a:schemeClr val="accent1">
                  <a:lumMod val="50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5" name="MH_Other_6"/>
          <p:cNvSpPr txBox="1"/>
          <p:nvPr>
            <p:custDataLst>
              <p:tags r:id="rId4"/>
            </p:custDataLst>
          </p:nvPr>
        </p:nvSpPr>
        <p:spPr>
          <a:xfrm flipH="1" flipV="1">
            <a:off x="8267701" y="4177665"/>
            <a:ext cx="503396" cy="378143"/>
          </a:xfrm>
          <a:custGeom>
            <a:avLst/>
            <a:gdLst/>
            <a:ahLst/>
            <a:cxnLst/>
            <a:rect l="l" t="t" r="r" b="b"/>
            <a:pathLst>
              <a:path w="312502" h="234925">
                <a:moveTo>
                  <a:pt x="282402" y="0"/>
                </a:moveTo>
                <a:cubicBezTo>
                  <a:pt x="289496" y="0"/>
                  <a:pt x="295226" y="273"/>
                  <a:pt x="299591" y="818"/>
                </a:cubicBezTo>
                <a:cubicBezTo>
                  <a:pt x="303957" y="1364"/>
                  <a:pt x="307163" y="2387"/>
                  <a:pt x="309210" y="3888"/>
                </a:cubicBezTo>
                <a:cubicBezTo>
                  <a:pt x="311256" y="5389"/>
                  <a:pt x="312347" y="7230"/>
                  <a:pt x="312484" y="9413"/>
                </a:cubicBezTo>
                <a:cubicBezTo>
                  <a:pt x="312620" y="11596"/>
                  <a:pt x="312006" y="14188"/>
                  <a:pt x="310642" y="17190"/>
                </a:cubicBezTo>
                <a:lnTo>
                  <a:pt x="262757" y="128922"/>
                </a:lnTo>
                <a:lnTo>
                  <a:pt x="262757" y="192360"/>
                </a:lnTo>
                <a:cubicBezTo>
                  <a:pt x="262757" y="201637"/>
                  <a:pt x="261733" y="209072"/>
                  <a:pt x="259687" y="214666"/>
                </a:cubicBezTo>
                <a:cubicBezTo>
                  <a:pt x="257641" y="220259"/>
                  <a:pt x="254503" y="224557"/>
                  <a:pt x="250274" y="227558"/>
                </a:cubicBezTo>
                <a:cubicBezTo>
                  <a:pt x="246044" y="230559"/>
                  <a:pt x="240587" y="232538"/>
                  <a:pt x="233902" y="233493"/>
                </a:cubicBezTo>
                <a:cubicBezTo>
                  <a:pt x="227218" y="234448"/>
                  <a:pt x="219510" y="234925"/>
                  <a:pt x="210778" y="234925"/>
                </a:cubicBezTo>
                <a:cubicBezTo>
                  <a:pt x="201774" y="234925"/>
                  <a:pt x="194134" y="234448"/>
                  <a:pt x="187859" y="233493"/>
                </a:cubicBezTo>
                <a:cubicBezTo>
                  <a:pt x="181583" y="232538"/>
                  <a:pt x="176399" y="230559"/>
                  <a:pt x="172306" y="227558"/>
                </a:cubicBezTo>
                <a:cubicBezTo>
                  <a:pt x="168213" y="224557"/>
                  <a:pt x="165280" y="220259"/>
                  <a:pt x="163507" y="214666"/>
                </a:cubicBezTo>
                <a:cubicBezTo>
                  <a:pt x="161733" y="209072"/>
                  <a:pt x="160846" y="201637"/>
                  <a:pt x="160846" y="192360"/>
                </a:cubicBezTo>
                <a:cubicBezTo>
                  <a:pt x="160846" y="181992"/>
                  <a:pt x="161324" y="172442"/>
                  <a:pt x="162279" y="163711"/>
                </a:cubicBezTo>
                <a:cubicBezTo>
                  <a:pt x="163234" y="154980"/>
                  <a:pt x="164803" y="146658"/>
                  <a:pt x="166986" y="138745"/>
                </a:cubicBezTo>
                <a:cubicBezTo>
                  <a:pt x="169168" y="130832"/>
                  <a:pt x="172102" y="123192"/>
                  <a:pt x="175785" y="115825"/>
                </a:cubicBezTo>
                <a:cubicBezTo>
                  <a:pt x="179469" y="108458"/>
                  <a:pt x="183902" y="100955"/>
                  <a:pt x="189087" y="93315"/>
                </a:cubicBezTo>
                <a:lnTo>
                  <a:pt x="241065" y="15143"/>
                </a:lnTo>
                <a:cubicBezTo>
                  <a:pt x="242975" y="12415"/>
                  <a:pt x="244953" y="10095"/>
                  <a:pt x="246999" y="8185"/>
                </a:cubicBezTo>
                <a:cubicBezTo>
                  <a:pt x="249046" y="6275"/>
                  <a:pt x="251638" y="4707"/>
                  <a:pt x="254776" y="3479"/>
                </a:cubicBezTo>
                <a:cubicBezTo>
                  <a:pt x="257913" y="2251"/>
                  <a:pt x="261665" y="1364"/>
                  <a:pt x="266031" y="818"/>
                </a:cubicBezTo>
                <a:cubicBezTo>
                  <a:pt x="270396" y="273"/>
                  <a:pt x="275853" y="0"/>
                  <a:pt x="282402" y="0"/>
                </a:cubicBezTo>
                <a:close/>
                <a:moveTo>
                  <a:pt x="121556" y="0"/>
                </a:moveTo>
                <a:cubicBezTo>
                  <a:pt x="128650" y="0"/>
                  <a:pt x="134380" y="273"/>
                  <a:pt x="138746" y="818"/>
                </a:cubicBezTo>
                <a:cubicBezTo>
                  <a:pt x="143111" y="1364"/>
                  <a:pt x="146385" y="2387"/>
                  <a:pt x="148568" y="3888"/>
                </a:cubicBezTo>
                <a:cubicBezTo>
                  <a:pt x="150751" y="5389"/>
                  <a:pt x="151842" y="7230"/>
                  <a:pt x="151842" y="9413"/>
                </a:cubicBezTo>
                <a:cubicBezTo>
                  <a:pt x="151842" y="11596"/>
                  <a:pt x="151297" y="14188"/>
                  <a:pt x="150205" y="17190"/>
                </a:cubicBezTo>
                <a:lnTo>
                  <a:pt x="101911" y="128922"/>
                </a:lnTo>
                <a:lnTo>
                  <a:pt x="101911" y="192360"/>
                </a:lnTo>
                <a:cubicBezTo>
                  <a:pt x="101911" y="201637"/>
                  <a:pt x="100887" y="209072"/>
                  <a:pt x="98841" y="214666"/>
                </a:cubicBezTo>
                <a:cubicBezTo>
                  <a:pt x="96795" y="220259"/>
                  <a:pt x="93657" y="224557"/>
                  <a:pt x="89428" y="227558"/>
                </a:cubicBezTo>
                <a:cubicBezTo>
                  <a:pt x="85198" y="230559"/>
                  <a:pt x="79810" y="232538"/>
                  <a:pt x="73261" y="233493"/>
                </a:cubicBezTo>
                <a:cubicBezTo>
                  <a:pt x="66713" y="234448"/>
                  <a:pt x="58936" y="234925"/>
                  <a:pt x="49932" y="234925"/>
                </a:cubicBezTo>
                <a:cubicBezTo>
                  <a:pt x="40928" y="234925"/>
                  <a:pt x="33288" y="234448"/>
                  <a:pt x="27013" y="233493"/>
                </a:cubicBezTo>
                <a:cubicBezTo>
                  <a:pt x="20737" y="232538"/>
                  <a:pt x="15621" y="230559"/>
                  <a:pt x="11665" y="227558"/>
                </a:cubicBezTo>
                <a:cubicBezTo>
                  <a:pt x="7709" y="224557"/>
                  <a:pt x="4775" y="220259"/>
                  <a:pt x="2865" y="214666"/>
                </a:cubicBezTo>
                <a:cubicBezTo>
                  <a:pt x="955" y="209072"/>
                  <a:pt x="0" y="201637"/>
                  <a:pt x="0" y="192360"/>
                </a:cubicBezTo>
                <a:cubicBezTo>
                  <a:pt x="0" y="181992"/>
                  <a:pt x="478" y="172442"/>
                  <a:pt x="1433" y="163711"/>
                </a:cubicBezTo>
                <a:cubicBezTo>
                  <a:pt x="2388" y="154980"/>
                  <a:pt x="3957" y="146658"/>
                  <a:pt x="6140" y="138745"/>
                </a:cubicBezTo>
                <a:cubicBezTo>
                  <a:pt x="8322" y="130832"/>
                  <a:pt x="11256" y="123192"/>
                  <a:pt x="14939" y="115825"/>
                </a:cubicBezTo>
                <a:cubicBezTo>
                  <a:pt x="18623" y="108458"/>
                  <a:pt x="23056" y="100955"/>
                  <a:pt x="28241" y="93315"/>
                </a:cubicBezTo>
                <a:lnTo>
                  <a:pt x="80628" y="15143"/>
                </a:lnTo>
                <a:cubicBezTo>
                  <a:pt x="82538" y="12415"/>
                  <a:pt x="84516" y="10095"/>
                  <a:pt x="86563" y="8185"/>
                </a:cubicBezTo>
                <a:cubicBezTo>
                  <a:pt x="88609" y="6275"/>
                  <a:pt x="91201" y="4707"/>
                  <a:pt x="94339" y="3479"/>
                </a:cubicBezTo>
                <a:cubicBezTo>
                  <a:pt x="97477" y="2251"/>
                  <a:pt x="101228" y="1364"/>
                  <a:pt x="105594" y="818"/>
                </a:cubicBezTo>
                <a:cubicBezTo>
                  <a:pt x="109960" y="273"/>
                  <a:pt x="115280" y="0"/>
                  <a:pt x="1215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68580" tIns="34290" rIns="68580" bIns="34290"/>
          <a:lstStyle/>
          <a:p>
            <a:pPr algn="ctr">
              <a:defRPr/>
            </a:pPr>
            <a:endParaRPr lang="zh-CN" altLang="en-US" sz="5000" b="1" dirty="0">
              <a:solidFill>
                <a:schemeClr val="accent1">
                  <a:lumMod val="50000"/>
                </a:schemeClr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>
            <a:lum bright="54000"/>
          </a:blip>
          <a:srcRect/>
          <a:stretch>
            <a:fillRect/>
          </a:stretch>
        </p:blipFill>
        <p:spPr>
          <a:xfrm>
            <a:off x="5652223" y="1"/>
            <a:ext cx="3491777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flipH="1">
            <a:off x="0" y="0"/>
            <a:ext cx="3480471" cy="5143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56199" y="3410413"/>
            <a:ext cx="4251960" cy="62245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激发兴趣，导入课题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10428" y="957466"/>
            <a:ext cx="1123145" cy="198515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12500" b="1" dirty="0">
                <a:solidFill>
                  <a:srgbClr val="D012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12500" b="1" dirty="0">
              <a:solidFill>
                <a:srgbClr val="D0120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437609" y="815655"/>
            <a:ext cx="2268784" cy="2268784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>
            <a:lum bright="30000"/>
          </a:blip>
          <a:srcRect t="-3"/>
          <a:stretch>
            <a:fillRect/>
          </a:stretch>
        </p:blipFill>
        <p:spPr>
          <a:xfrm>
            <a:off x="0" y="2571751"/>
            <a:ext cx="9144000" cy="2571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>
            <a:lum bright="30000"/>
          </a:blip>
          <a:srcRect t="-3"/>
          <a:stretch>
            <a:fillRect/>
          </a:stretch>
        </p:blipFill>
        <p:spPr>
          <a:xfrm rot="10800000">
            <a:off x="0" y="0"/>
            <a:ext cx="9144000" cy="2571750"/>
          </a:xfrm>
          <a:prstGeom prst="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517458" y="1880235"/>
            <a:ext cx="4185285" cy="108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41220" y="3062692"/>
            <a:ext cx="4260790" cy="34289"/>
          </a:xfrm>
          <a:prstGeom prst="rect">
            <a:avLst/>
          </a:prstGeom>
          <a:solidFill>
            <a:srgbClr val="D01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244932" y="1621547"/>
            <a:ext cx="4678667" cy="1917869"/>
          </a:xfrm>
          <a:prstGeom prst="roundRect">
            <a:avLst>
              <a:gd name="adj" fmla="val 0"/>
            </a:avLst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2"/>
            </p:custDataLst>
          </p:nvPr>
        </p:nvSpPr>
        <p:spPr>
          <a:xfrm>
            <a:off x="979170" y="192406"/>
            <a:ext cx="4139565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3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激发兴趣，导入课题</a:t>
            </a:r>
            <a:endParaRPr lang="en-US" altLang="zh-CN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4809" y="1268254"/>
            <a:ext cx="8391525" cy="36233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同学们，你们喜欢探险吗？你们读过有关探险的书吗？这次习作就让我们编一个惊险刺激的探险故事吧，看看谁编的故事最有趣。</a:t>
            </a:r>
            <a:endParaRPr lang="zh-CN" altLang="en-US" sz="41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>
            <a:lum bright="54000"/>
          </a:blip>
          <a:srcRect/>
          <a:stretch>
            <a:fillRect/>
          </a:stretch>
        </p:blipFill>
        <p:spPr>
          <a:xfrm>
            <a:off x="5652223" y="1"/>
            <a:ext cx="3491777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flipH="1">
            <a:off x="0" y="0"/>
            <a:ext cx="3480471" cy="5143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56199" y="3410413"/>
            <a:ext cx="4251960" cy="62245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根据喜好，确定内容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08225" y="957467"/>
            <a:ext cx="1127553" cy="199285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2500" b="1" dirty="0">
                <a:solidFill>
                  <a:srgbClr val="D0120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sz="12500" b="1" dirty="0">
              <a:solidFill>
                <a:srgbClr val="D0120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437609" y="815655"/>
            <a:ext cx="2268784" cy="2268784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2"/>
            </p:custDataLst>
          </p:nvPr>
        </p:nvSpPr>
        <p:spPr>
          <a:xfrm>
            <a:off x="979170" y="192406"/>
            <a:ext cx="4139565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选 择 人 物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4809" y="1318737"/>
            <a:ext cx="8391525" cy="29770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5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你希望和谁一同去探险？从下面两列人物中各选一个，和你一起组成一个探险小队。</a:t>
            </a:r>
            <a:endParaRPr lang="zh-CN" altLang="en-US" sz="45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2"/>
            </p:custDataLst>
          </p:nvPr>
        </p:nvSpPr>
        <p:spPr>
          <a:xfrm>
            <a:off x="979170" y="192406"/>
            <a:ext cx="4139565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选 择 人 物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4809" y="917734"/>
            <a:ext cx="8391525" cy="404288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5000" b="1" dirty="0">
                <a:solidFill>
                  <a:srgbClr val="00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第一组</a:t>
            </a:r>
            <a:endParaRPr lang="zh-CN" altLang="en-US" sz="45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经验丰富的探险爱好者；</a:t>
            </a:r>
            <a:endParaRPr lang="zh-CN" altLang="en-US" sz="45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知识渊博的生物学家；</a:t>
            </a:r>
            <a:endParaRPr lang="zh-CN" altLang="en-US" sz="45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见多识广向导。</a:t>
            </a:r>
            <a:endParaRPr lang="zh-CN" altLang="en-US" sz="45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2"/>
            </p:custDataLst>
          </p:nvPr>
        </p:nvSpPr>
        <p:spPr>
          <a:xfrm>
            <a:off x="979170" y="192406"/>
            <a:ext cx="4139565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选 择 人 物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4809" y="917734"/>
            <a:ext cx="8391525" cy="404288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5000" b="1" dirty="0">
                <a:solidFill>
                  <a:srgbClr val="00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第二组</a:t>
            </a:r>
            <a:endParaRPr lang="zh-CN" altLang="en-US" sz="45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好奇心强，性格活泼的同学；</a:t>
            </a:r>
            <a:endParaRPr lang="zh-CN" altLang="en-US" sz="45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胆子大但行事鲁莽的表哥；</a:t>
            </a:r>
            <a:endParaRPr lang="zh-CN" altLang="en-US" sz="45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4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心细而胆小的表姐。</a:t>
            </a:r>
            <a:endParaRPr lang="zh-CN" altLang="en-US" sz="45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2"/>
            </p:custDataLst>
          </p:nvPr>
        </p:nvSpPr>
        <p:spPr>
          <a:xfrm>
            <a:off x="979170" y="191929"/>
            <a:ext cx="4139565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选 择 人 物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4809" y="1318737"/>
            <a:ext cx="8391525" cy="29770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5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分析每组中人物的优缺点，结合自身特点及喜好，从每组中各选择一个人物组成探险小队。</a:t>
            </a:r>
            <a:endParaRPr lang="zh-CN" altLang="en-US" sz="45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>
            <a:off x="63137" y="4764505"/>
            <a:ext cx="315826" cy="315826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8771025" y="63164"/>
            <a:ext cx="315826" cy="31582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4144" y="63164"/>
            <a:ext cx="9032706" cy="5017168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78117" y="192406"/>
            <a:ext cx="658178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3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MH_Number_1"/>
          <p:cNvSpPr/>
          <p:nvPr>
            <p:custDataLst>
              <p:tags r:id="rId2"/>
            </p:custDataLst>
          </p:nvPr>
        </p:nvSpPr>
        <p:spPr>
          <a:xfrm>
            <a:off x="979170" y="192406"/>
            <a:ext cx="4139565" cy="6577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3400" b="1" dirty="0">
                <a:solidFill>
                  <a:schemeClr val="accent1"/>
                </a:solidFill>
                <a:latin typeface="隶书" panose="02010509060101010101" charset="-122"/>
                <a:ea typeface="隶书" panose="02010509060101010101" charset="-122"/>
                <a:cs typeface="Times New Roman" panose="02020603050405020304" pitchFamily="18" charset="0"/>
              </a:rPr>
              <a:t>选 择 地 点</a:t>
            </a:r>
            <a:endParaRPr lang="zh-CN" altLang="en-US" sz="3400" b="1" dirty="0">
              <a:solidFill>
                <a:schemeClr val="accent1"/>
              </a:solidFill>
              <a:latin typeface="隶书" panose="02010509060101010101" charset="-122"/>
              <a:ea typeface="隶书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4809" y="1318737"/>
            <a:ext cx="8391525" cy="34037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4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你想去哪儿探险？</a:t>
            </a:r>
            <a:endParaRPr lang="zh-CN" altLang="en-US" sz="45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41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茫茫大漠、热带雨林、海中荒岛、幽深洞穴、南极冰川</a:t>
            </a:r>
            <a:r>
              <a:rPr lang="en-US" altLang="zh-CN" sz="41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41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10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1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2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3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4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5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6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7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8.xml><?xml version="1.0" encoding="utf-8"?>
<p:tagLst xmlns:p="http://schemas.openxmlformats.org/presentationml/2006/main">
  <p:tag name="MH" val="20160301145510"/>
  <p:tag name="MH_LIBRARY" val="GRAPHIC"/>
  <p:tag name="MH_TYPE" val="Other"/>
  <p:tag name="MH_ORDER" val="3"/>
</p:tagLst>
</file>

<file path=ppt/tags/tag19.xml><?xml version="1.0" encoding="utf-8"?>
<p:tagLst xmlns:p="http://schemas.openxmlformats.org/presentationml/2006/main">
  <p:tag name="MH" val="20160301145510"/>
  <p:tag name="MH_LIBRARY" val="GRAPHIC"/>
  <p:tag name="MH_TYPE" val="SubTitle"/>
  <p:tag name="MH_ORDER" val="1"/>
</p:tagLst>
</file>

<file path=ppt/tags/tag2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0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1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2.xml><?xml version="1.0" encoding="utf-8"?>
<p:tagLst xmlns:p="http://schemas.openxmlformats.org/presentationml/2006/main">
  <p:tag name="MH" val="20160301145510"/>
  <p:tag name="MH_LIBRARY" val="GRAPHIC"/>
  <p:tag name="MH_TYPE" val="Other"/>
  <p:tag name="MH_ORDER" val="2"/>
</p:tagLst>
</file>

<file path=ppt/tags/tag23.xml><?xml version="1.0" encoding="utf-8"?>
<p:tagLst xmlns:p="http://schemas.openxmlformats.org/presentationml/2006/main">
  <p:tag name="MH" val="20160301145510"/>
  <p:tag name="MH_LIBRARY" val="GRAPHIC"/>
  <p:tag name="MH_TYPE" val="SubTitle"/>
  <p:tag name="MH_ORDER" val="1"/>
</p:tagLst>
</file>

<file path=ppt/tags/tag24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5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6.xml><?xml version="1.0" encoding="utf-8"?>
<p:tagLst xmlns:p="http://schemas.openxmlformats.org/presentationml/2006/main">
  <p:tag name="MH" val="20160301145510"/>
  <p:tag name="MH_LIBRARY" val="GRAPHIC"/>
  <p:tag name="MH_TYPE" val="Other"/>
  <p:tag name="MH_ORDER" val="5"/>
</p:tagLst>
</file>

<file path=ppt/tags/tag27.xml><?xml version="1.0" encoding="utf-8"?>
<p:tagLst xmlns:p="http://schemas.openxmlformats.org/presentationml/2006/main">
  <p:tag name="MH" val="20160301145510"/>
  <p:tag name="MH_LIBRARY" val="GRAPHIC"/>
  <p:tag name="MH_TYPE" val="SubTitle"/>
  <p:tag name="MH_ORDER" val="1"/>
</p:tagLst>
</file>

<file path=ppt/tags/tag28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9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0.xml><?xml version="1.0" encoding="utf-8"?>
<p:tagLst xmlns:p="http://schemas.openxmlformats.org/presentationml/2006/main">
  <p:tag name="MH" val="20160301134313"/>
  <p:tag name="MH_LIBRARY" val="GRAPHIC"/>
  <p:tag name="MH_TYPE" val="Other"/>
  <p:tag name="MH_ORDER" val="2"/>
</p:tagLst>
</file>

<file path=ppt/tags/tag31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2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3.xml><?xml version="1.0" encoding="utf-8"?>
<p:tagLst xmlns:p="http://schemas.openxmlformats.org/presentationml/2006/main">
  <p:tag name="MH" val="20160301134313"/>
  <p:tag name="MH_LIBRARY" val="GRAPHIC"/>
  <p:tag name="MH_TYPE" val="Other"/>
  <p:tag name="MH_ORDER" val="2"/>
</p:tagLst>
</file>

<file path=ppt/tags/tag34.xml><?xml version="1.0" encoding="utf-8"?>
<p:tagLst xmlns:p="http://schemas.openxmlformats.org/presentationml/2006/main">
  <p:tag name="MH" val="20160301134313"/>
  <p:tag name="MH_LIBRARY" val="GRAPHIC"/>
  <p:tag name="MH_TYPE" val="Other"/>
  <p:tag name="MH_ORDER" val="2"/>
</p:tagLst>
</file>

<file path=ppt/tags/tag35.xml><?xml version="1.0" encoding="utf-8"?>
<p:tagLst xmlns:p="http://schemas.openxmlformats.org/presentationml/2006/main">
  <p:tag name="MH" val="20160301134313"/>
  <p:tag name="MH_LIBRARY" val="GRAPHIC"/>
  <p:tag name="MH_TYPE" val="Other"/>
  <p:tag name="MH_ORDER" val="2"/>
</p:tagLst>
</file>

<file path=ppt/tags/tag36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7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8.xml><?xml version="1.0" encoding="utf-8"?>
<p:tagLst xmlns:p="http://schemas.openxmlformats.org/presentationml/2006/main">
  <p:tag name="MH" val="20160301134313"/>
  <p:tag name="MH_LIBRARY" val="GRAPHIC"/>
  <p:tag name="MH_TYPE" val="Other"/>
  <p:tag name="MH_ORDER" val="6"/>
</p:tagLst>
</file>

<file path=ppt/tags/tag39.xml><?xml version="1.0" encoding="utf-8"?>
<p:tagLst xmlns:p="http://schemas.openxmlformats.org/presentationml/2006/main">
  <p:tag name="MH" val="20160301134313"/>
  <p:tag name="MH_LIBRARY" val="GRAPHIC"/>
  <p:tag name="MH_TYPE" val="Other"/>
  <p:tag name="MH_ORDER" val="6"/>
</p:tagLst>
</file>

<file path=ppt/tags/tag4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5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6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7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8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9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heme/theme1.xml><?xml version="1.0" encoding="utf-8"?>
<a:theme xmlns:a="http://schemas.openxmlformats.org/drawingml/2006/main" name="第一PPT模板网-WWW.1PPT.COM​">
  <a:themeElements>
    <a:clrScheme name="实用复古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01204"/>
      </a:accent1>
      <a:accent2>
        <a:srgbClr val="FF8704"/>
      </a:accent2>
      <a:accent3>
        <a:srgbClr val="3C221C"/>
      </a:accent3>
      <a:accent4>
        <a:srgbClr val="C78386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实用复古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01204"/>
      </a:accent1>
      <a:accent2>
        <a:srgbClr val="FF8704"/>
      </a:accent2>
      <a:accent3>
        <a:srgbClr val="3C221C"/>
      </a:accent3>
      <a:accent4>
        <a:srgbClr val="C78386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795</Words>
  <Application>WPS 演示</Application>
  <PresentationFormat>全屏显示(16:9)</PresentationFormat>
  <Paragraphs>125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Times New Roman</vt:lpstr>
      <vt:lpstr>隶书</vt:lpstr>
      <vt:lpstr>楷体</vt:lpstr>
      <vt:lpstr>Arial Unicode MS</vt:lpstr>
      <vt:lpstr>等线 Light</vt:lpstr>
      <vt:lpstr>等线</vt:lpstr>
      <vt:lpstr>Calibri</vt:lpstr>
      <vt:lpstr>Arial</vt:lpstr>
      <vt:lpstr>第一PPT模板网-WWW.1PPT.COM​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6</cp:revision>
  <dcterms:created xsi:type="dcterms:W3CDTF">2020-01-26T12:53:00Z</dcterms:created>
  <dcterms:modified xsi:type="dcterms:W3CDTF">2021-06-14T09:50:14Z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