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2" r:id="rId4"/>
    <p:sldId id="260" r:id="rId5"/>
    <p:sldId id="261" r:id="rId6"/>
    <p:sldId id="257" r:id="rId7"/>
    <p:sldId id="258" r:id="rId8"/>
    <p:sldId id="300" r:id="rId9"/>
    <p:sldId id="259" r:id="rId10"/>
    <p:sldId id="278" r:id="rId11"/>
    <p:sldId id="289" r:id="rId12"/>
    <p:sldId id="288" r:id="rId13"/>
    <p:sldId id="267" r:id="rId14"/>
    <p:sldId id="268" r:id="rId15"/>
    <p:sldId id="269" r:id="rId16"/>
    <p:sldId id="270" r:id="rId17"/>
    <p:sldId id="266" r:id="rId18"/>
    <p:sldId id="265" r:id="rId19"/>
    <p:sldId id="264" r:id="rId20"/>
    <p:sldId id="263" r:id="rId21"/>
    <p:sldId id="290" r:id="rId22"/>
    <p:sldId id="291" r:id="rId23"/>
    <p:sldId id="292" r:id="rId24"/>
    <p:sldId id="293" r:id="rId25"/>
    <p:sldId id="294" r:id="rId26"/>
    <p:sldId id="295" r:id="rId27"/>
    <p:sldId id="296" r:id="rId28"/>
    <p:sldId id="301" r:id="rId29"/>
    <p:sldId id="297" r:id="rId30"/>
    <p:sldId id="298" r:id="rId31"/>
    <p:sldId id="299" r:id="rId32"/>
    <p:sldId id="302"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1.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1"/>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descr="QQ截图20160226132057"/>
          <p:cNvPicPr>
            <a:picLocks noChangeAspect="1"/>
          </p:cNvPicPr>
          <p:nvPr/>
        </p:nvPicPr>
        <p:blipFill>
          <a:blip r:embed="rId1"/>
          <a:stretch>
            <a:fillRect/>
          </a:stretch>
        </p:blipFill>
        <p:spPr>
          <a:xfrm>
            <a:off x="4892675" y="802640"/>
            <a:ext cx="7049770" cy="5061585"/>
          </a:xfrm>
          <a:prstGeom prst="rect">
            <a:avLst/>
          </a:prstGeom>
        </p:spPr>
      </p:pic>
      <p:sp>
        <p:nvSpPr>
          <p:cNvPr id="2" name="文本框 1"/>
          <p:cNvSpPr txBox="1"/>
          <p:nvPr/>
        </p:nvSpPr>
        <p:spPr>
          <a:xfrm>
            <a:off x="915035" y="1478280"/>
            <a:ext cx="3354070" cy="1005840"/>
          </a:xfrm>
          <a:prstGeom prst="rect">
            <a:avLst/>
          </a:prstGeom>
          <a:noFill/>
        </p:spPr>
        <p:txBody>
          <a:bodyPr wrap="square" rtlCol="0">
            <a:spAutoFit/>
          </a:bodyPr>
          <a:p>
            <a:r>
              <a:rPr lang="zh-CN" altLang="zh-CN" sz="6000" b="1">
                <a:ln w="22225">
                  <a:solidFill>
                    <a:schemeClr val="accent2"/>
                  </a:solidFill>
                  <a:prstDash val="solid"/>
                </a:ln>
                <a:solidFill>
                  <a:schemeClr val="accent2">
                    <a:lumMod val="40000"/>
                    <a:lumOff val="60000"/>
                  </a:schemeClr>
                </a:solidFill>
                <a:effectLst/>
              </a:rPr>
              <a:t>第十三课</a:t>
            </a:r>
            <a:endParaRPr lang="zh-CN" altLang="zh-CN" sz="6000" b="1">
              <a:ln w="22225">
                <a:solidFill>
                  <a:schemeClr val="accent2"/>
                </a:solidFill>
                <a:prstDash val="solid"/>
              </a:ln>
              <a:solidFill>
                <a:schemeClr val="accent2">
                  <a:lumMod val="40000"/>
                  <a:lumOff val="60000"/>
                </a:schemeClr>
              </a:solidFill>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5400" b="1">
                <a:ln w="22225">
                  <a:solidFill>
                    <a:schemeClr val="accent2"/>
                  </a:solidFill>
                  <a:prstDash val="solid"/>
                </a:ln>
                <a:solidFill>
                  <a:schemeClr val="accent2">
                    <a:lumMod val="40000"/>
                    <a:lumOff val="60000"/>
                  </a:schemeClr>
                </a:solidFill>
                <a:effectLst/>
              </a:rPr>
              <a:t>六、思考：</a:t>
            </a:r>
            <a:endParaRPr lang="zh-CN" altLang="en-US" sz="5400"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417830" y="1826895"/>
            <a:ext cx="11291570" cy="4351655"/>
          </a:xfrm>
        </p:spPr>
        <p:txBody>
          <a:bodyPr/>
          <a:p>
            <a:r>
              <a:rPr lang="en-US" altLang="zh-CN" sz="4000" b="1">
                <a:solidFill>
                  <a:schemeClr val="tx1"/>
                </a:solidFill>
                <a:sym typeface="+mn-ea"/>
              </a:rPr>
              <a:t>1</a:t>
            </a:r>
            <a:r>
              <a:rPr lang="zh-CN" altLang="en-US" sz="4000" b="1">
                <a:solidFill>
                  <a:schemeClr val="tx1"/>
                </a:solidFill>
                <a:sym typeface="+mn-ea"/>
              </a:rPr>
              <a:t>、根据上面划分的故事情节，给文章划分段落。</a:t>
            </a:r>
            <a:endParaRPr lang="zh-CN" altLang="en-US" sz="4000" b="1">
              <a:solidFill>
                <a:schemeClr val="tx1"/>
              </a:solidFill>
              <a:sym typeface="+mn-ea"/>
            </a:endParaRPr>
          </a:p>
          <a:p>
            <a:r>
              <a:rPr lang="en-US" altLang="zh-CN" sz="4000" b="1">
                <a:solidFill>
                  <a:schemeClr val="tx1"/>
                </a:solidFill>
                <a:sym typeface="+mn-ea"/>
              </a:rPr>
              <a:t>2</a:t>
            </a:r>
            <a:r>
              <a:rPr lang="zh-CN" altLang="en-US" sz="4000" b="1">
                <a:solidFill>
                  <a:schemeClr val="tx1"/>
                </a:solidFill>
                <a:sym typeface="+mn-ea"/>
              </a:rPr>
              <a:t>、你认为本文的线索是什么？</a:t>
            </a:r>
            <a:endParaRPr lang="zh-CN" altLang="en-US" sz="4000" b="1">
              <a:solidFill>
                <a:schemeClr val="tx1"/>
              </a:solidFill>
              <a:sym typeface="+mn-ea"/>
            </a:endParaRPr>
          </a:p>
          <a:p>
            <a:r>
              <a:rPr lang="en-US" altLang="zh-CN" sz="4000" b="1">
                <a:solidFill>
                  <a:schemeClr val="tx1"/>
                </a:solidFill>
                <a:sym typeface="+mn-ea"/>
              </a:rPr>
              <a:t>3</a:t>
            </a:r>
            <a:r>
              <a:rPr lang="zh-CN" altLang="en-US" sz="4000" b="1">
                <a:solidFill>
                  <a:schemeClr val="tx1"/>
                </a:solidFill>
                <a:sym typeface="+mn-ea"/>
              </a:rPr>
              <a:t>、本文用第几人称叙述，有什么好处</a:t>
            </a:r>
            <a:r>
              <a:rPr lang="zh-CN" altLang="en-US" sz="4000" b="1">
                <a:solidFill>
                  <a:srgbClr val="FF0000"/>
                </a:solidFill>
                <a:sym typeface="+mn-ea"/>
              </a:rPr>
              <a:t>？</a:t>
            </a:r>
            <a:endParaRPr lang="zh-CN" altLang="en-US" sz="40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168910"/>
            <a:ext cx="10515600" cy="1207135"/>
          </a:xfrm>
        </p:spPr>
        <p:txBody>
          <a:bodyPr/>
          <a:p>
            <a:r>
              <a:rPr lang="zh-CN" altLang="en-US" sz="5400" b="1">
                <a:ln w="22225">
                  <a:solidFill>
                    <a:schemeClr val="accent2"/>
                  </a:solidFill>
                  <a:prstDash val="solid"/>
                </a:ln>
                <a:solidFill>
                  <a:schemeClr val="accent2">
                    <a:lumMod val="40000"/>
                    <a:lumOff val="60000"/>
                  </a:schemeClr>
                </a:solidFill>
                <a:effectLst/>
              </a:rPr>
              <a:t>解答：</a:t>
            </a:r>
            <a:endParaRPr lang="zh-CN" altLang="en-US" sz="5400"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838200" y="1273175"/>
            <a:ext cx="10515600" cy="5114925"/>
          </a:xfrm>
        </p:spPr>
        <p:txBody>
          <a:bodyPr/>
          <a:p>
            <a:r>
              <a:rPr lang="en-US" altLang="zh-CN" sz="3200" b="1">
                <a:solidFill>
                  <a:srgbClr val="FF0000"/>
                </a:solidFill>
              </a:rPr>
              <a:t>1</a:t>
            </a:r>
            <a:r>
              <a:rPr lang="zh-CN" altLang="en-US" sz="3200" b="1">
                <a:solidFill>
                  <a:srgbClr val="FF0000"/>
                </a:solidFill>
              </a:rPr>
              <a:t>、根据上面划分的故事情节，给文章划分段落。</a:t>
            </a:r>
            <a:endParaRPr lang="zh-CN" altLang="en-US" sz="3200" b="1">
              <a:solidFill>
                <a:srgbClr val="FF0000"/>
              </a:solidFill>
            </a:endParaRPr>
          </a:p>
          <a:p>
            <a:r>
              <a:rPr lang="en-US" altLang="zh-CN" sz="3200"/>
              <a:t>    </a:t>
            </a:r>
            <a:r>
              <a:rPr lang="zh-CN" altLang="en-US" sz="3200"/>
              <a:t>第一部分：</a:t>
            </a:r>
            <a:r>
              <a:rPr lang="en-US" altLang="zh-CN" sz="3200"/>
              <a:t>1—5</a:t>
            </a:r>
            <a:r>
              <a:rPr lang="zh-CN" altLang="en-US" sz="3200"/>
              <a:t>段。</a:t>
            </a:r>
            <a:r>
              <a:rPr lang="en-US" altLang="zh-CN" sz="3200"/>
              <a:t>“</a:t>
            </a:r>
            <a:r>
              <a:rPr lang="zh-CN" altLang="en-US" sz="3200"/>
              <a:t>我</a:t>
            </a:r>
            <a:r>
              <a:rPr lang="en-US" altLang="zh-CN" sz="3200"/>
              <a:t>”</a:t>
            </a:r>
            <a:r>
              <a:rPr lang="zh-CN" altLang="en-US" sz="3200"/>
              <a:t>逃回部队，得知家人已逝。</a:t>
            </a:r>
            <a:endParaRPr lang="zh-CN" altLang="en-US" sz="3200"/>
          </a:p>
          <a:p>
            <a:r>
              <a:rPr lang="zh-CN" altLang="en-US" sz="3200"/>
              <a:t>    第二部分：</a:t>
            </a:r>
            <a:r>
              <a:rPr lang="en-US" altLang="zh-CN" sz="3200"/>
              <a:t>6—10</a:t>
            </a:r>
            <a:r>
              <a:rPr lang="zh-CN" altLang="en-US" sz="3200"/>
              <a:t>段。</a:t>
            </a:r>
            <a:r>
              <a:rPr lang="en-US" altLang="zh-CN" sz="3200"/>
              <a:t>找到</a:t>
            </a:r>
            <a:r>
              <a:rPr lang="zh-CN" altLang="en-US" sz="3200"/>
              <a:t>儿子后，又失去了儿子。</a:t>
            </a:r>
            <a:endParaRPr lang="zh-CN" altLang="en-US" sz="3200"/>
          </a:p>
          <a:p>
            <a:r>
              <a:rPr lang="zh-CN" altLang="en-US" sz="3200"/>
              <a:t>    第四部分：</a:t>
            </a:r>
            <a:r>
              <a:rPr lang="en-US" altLang="zh-CN" sz="3200"/>
              <a:t>11—26</a:t>
            </a:r>
            <a:r>
              <a:rPr lang="zh-CN" altLang="en-US" sz="3200"/>
              <a:t>段。复员后，认识并收养了凡尼亚。</a:t>
            </a:r>
            <a:endParaRPr lang="zh-CN" altLang="en-US" sz="3200"/>
          </a:p>
          <a:p>
            <a:r>
              <a:rPr lang="en-US" altLang="zh-CN" sz="3200" b="1">
                <a:solidFill>
                  <a:srgbClr val="FF0000"/>
                </a:solidFill>
              </a:rPr>
              <a:t>2</a:t>
            </a:r>
            <a:r>
              <a:rPr lang="zh-CN" altLang="en-US" sz="3200" b="1">
                <a:solidFill>
                  <a:srgbClr val="FF0000"/>
                </a:solidFill>
              </a:rPr>
              <a:t>、你认为本文的线索是什么？</a:t>
            </a:r>
            <a:endParaRPr lang="zh-CN" altLang="en-US" sz="3200" b="1">
              <a:solidFill>
                <a:srgbClr val="FF0000"/>
              </a:solidFill>
            </a:endParaRPr>
          </a:p>
          <a:p>
            <a:r>
              <a:rPr lang="zh-CN" altLang="en-US" sz="3200"/>
              <a:t>    索科洛夫的情感变化。</a:t>
            </a:r>
            <a:endParaRPr lang="zh-CN" altLang="en-US" sz="3200"/>
          </a:p>
          <a:p>
            <a:r>
              <a:rPr lang="en-US" altLang="zh-CN" sz="3200" b="1">
                <a:solidFill>
                  <a:srgbClr val="FF0000"/>
                </a:solidFill>
              </a:rPr>
              <a:t>3</a:t>
            </a:r>
            <a:r>
              <a:rPr lang="zh-CN" altLang="en-US" sz="3200" b="1">
                <a:solidFill>
                  <a:srgbClr val="FF0000"/>
                </a:solidFill>
              </a:rPr>
              <a:t>、本文用第几人称叙述，有什么好处？</a:t>
            </a:r>
            <a:endParaRPr lang="zh-CN" altLang="en-US" sz="3200" b="1">
              <a:solidFill>
                <a:srgbClr val="FF0000"/>
              </a:solidFill>
            </a:endParaRPr>
          </a:p>
          <a:p>
            <a:r>
              <a:rPr lang="zh-CN" altLang="en-US" sz="3200"/>
              <a:t>    第一人称叙述。</a:t>
            </a:r>
            <a:endParaRPr lang="zh-CN" altLang="en-US" sz="3200"/>
          </a:p>
          <a:p>
            <a:r>
              <a:rPr lang="zh-CN" altLang="en-US" sz="3200"/>
              <a:t>    好处：带给读者真实感，现实感和亲切感。</a:t>
            </a:r>
            <a:endParaRPr lang="zh-CN" altLang="en-US" sz="32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zh-CN" sz="5400" b="1">
                <a:ln w="22225">
                  <a:solidFill>
                    <a:schemeClr val="accent2"/>
                  </a:solidFill>
                  <a:prstDash val="solid"/>
                </a:ln>
                <a:solidFill>
                  <a:schemeClr val="accent2">
                    <a:lumMod val="40000"/>
                    <a:lumOff val="60000"/>
                  </a:schemeClr>
                </a:solidFill>
                <a:effectLst/>
              </a:rPr>
              <a:t>七、阅 读 课 文 ，回 答 问 题</a:t>
            </a:r>
            <a:endParaRPr lang="zh-CN" altLang="zh-CN" sz="5400" b="1">
              <a:ln w="22225">
                <a:solidFill>
                  <a:schemeClr val="accent2"/>
                </a:solidFill>
                <a:prstDash val="solid"/>
              </a:ln>
              <a:solidFill>
                <a:schemeClr val="accent2">
                  <a:lumMod val="40000"/>
                  <a:lumOff val="60000"/>
                </a:schemeClr>
              </a:solidFill>
              <a:effectLst/>
            </a:endParaRPr>
          </a:p>
        </p:txBody>
      </p:sp>
      <p:sp>
        <p:nvSpPr>
          <p:cNvPr id="4" name="文本占位符 3"/>
          <p:cNvSpPr>
            <a:spLocks noGrp="1"/>
          </p:cNvSpPr>
          <p:nvPr>
            <p:ph type="body" idx="1"/>
          </p:nvPr>
        </p:nvSpPr>
        <p:spPr>
          <a:xfrm>
            <a:off x="551056" y="1586597"/>
            <a:ext cx="5399013" cy="898790"/>
          </a:xfrm>
        </p:spPr>
        <p:txBody>
          <a:bodyPr/>
          <a:p>
            <a:pPr algn="ctr"/>
            <a:r>
              <a:rPr lang="zh-CN" altLang="en-US" sz="4000">
                <a:ln w="22225">
                  <a:solidFill>
                    <a:srgbClr val="FF0000"/>
                  </a:solidFill>
                  <a:prstDash val="solid"/>
                </a:ln>
                <a:solidFill>
                  <a:srgbClr val="FF0000"/>
                </a:solidFill>
                <a:effectLst/>
              </a:rPr>
              <a:t>问 题 一</a:t>
            </a:r>
            <a:endParaRPr lang="zh-CN" altLang="en-US" sz="4000">
              <a:ln w="22225">
                <a:solidFill>
                  <a:srgbClr val="FF0000"/>
                </a:solidFill>
                <a:prstDash val="solid"/>
              </a:ln>
              <a:solidFill>
                <a:srgbClr val="FF0000"/>
              </a:solidFill>
              <a:effectLst/>
            </a:endParaRPr>
          </a:p>
        </p:txBody>
      </p:sp>
      <p:sp>
        <p:nvSpPr>
          <p:cNvPr id="3" name="内容占位符 2"/>
          <p:cNvSpPr>
            <a:spLocks noGrp="1"/>
          </p:cNvSpPr>
          <p:nvPr>
            <p:ph sz="half" idx="2"/>
          </p:nvPr>
        </p:nvSpPr>
        <p:spPr>
          <a:xfrm>
            <a:off x="551180" y="2371090"/>
            <a:ext cx="5398770" cy="4027170"/>
          </a:xfrm>
        </p:spPr>
        <p:txBody>
          <a:bodyPr/>
          <a:p>
            <a:r>
              <a:rPr lang="zh-CN" altLang="en-US" sz="4000"/>
              <a:t>题目叫做《一个人的遭遇》，那么这个人是谁？（索科洛夫）他又有什么样的遭遇呢？在面对这些遭遇的时候他的情感是怎么样变化的呢？</a:t>
            </a:r>
            <a:endParaRPr lang="zh-CN" altLang="en-US" sz="4000"/>
          </a:p>
          <a:p>
            <a:endParaRPr lang="zh-CN" altLang="en-US"/>
          </a:p>
        </p:txBody>
      </p:sp>
      <p:sp>
        <p:nvSpPr>
          <p:cNvPr id="5" name="文本占位符 4"/>
          <p:cNvSpPr>
            <a:spLocks noGrp="1"/>
          </p:cNvSpPr>
          <p:nvPr>
            <p:ph type="body" sz="quarter" idx="3"/>
          </p:nvPr>
        </p:nvSpPr>
        <p:spPr>
          <a:xfrm>
            <a:off x="6167854" y="1586597"/>
            <a:ext cx="5425603" cy="898790"/>
          </a:xfrm>
        </p:spPr>
        <p:txBody>
          <a:bodyPr/>
          <a:p>
            <a:pPr algn="ctr"/>
            <a:r>
              <a:rPr lang="zh-CN" altLang="en-US" sz="4000">
                <a:ln w="22225">
                  <a:solidFill>
                    <a:srgbClr val="FF0000"/>
                  </a:solidFill>
                  <a:prstDash val="solid"/>
                </a:ln>
                <a:solidFill>
                  <a:schemeClr val="accent2">
                    <a:lumMod val="40000"/>
                    <a:lumOff val="60000"/>
                  </a:schemeClr>
                </a:solidFill>
                <a:effectLst/>
              </a:rPr>
              <a:t>问 题 二</a:t>
            </a:r>
            <a:endParaRPr lang="zh-CN" altLang="en-US" sz="4000">
              <a:ln w="22225">
                <a:solidFill>
                  <a:srgbClr val="FF0000"/>
                </a:solidFill>
                <a:prstDash val="solid"/>
              </a:ln>
              <a:solidFill>
                <a:schemeClr val="accent2">
                  <a:lumMod val="40000"/>
                  <a:lumOff val="60000"/>
                </a:schemeClr>
              </a:solidFill>
              <a:effectLst/>
            </a:endParaRPr>
          </a:p>
        </p:txBody>
      </p:sp>
      <p:sp>
        <p:nvSpPr>
          <p:cNvPr id="6" name="内容占位符 5"/>
          <p:cNvSpPr>
            <a:spLocks noGrp="1"/>
          </p:cNvSpPr>
          <p:nvPr>
            <p:ph sz="quarter" idx="4"/>
          </p:nvPr>
        </p:nvSpPr>
        <p:spPr>
          <a:xfrm>
            <a:off x="6167755" y="2369820"/>
            <a:ext cx="5425440" cy="4028440"/>
          </a:xfrm>
        </p:spPr>
        <p:txBody>
          <a:bodyPr/>
          <a:p>
            <a:r>
              <a:rPr lang="zh-CN" altLang="en-US" sz="4000"/>
              <a:t>索科洛夫的命运是悲惨的，他向陌生的“我”口述自己的经历时是一种什么样的心情？通过他的讲述能概括出他的性格特点吗？</a:t>
            </a:r>
            <a:endParaRPr lang="zh-CN" altLang="en-US" sz="4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426085"/>
            <a:ext cx="10515600" cy="1265555"/>
          </a:xfrm>
        </p:spPr>
        <p:txBody>
          <a:bodyPr>
            <a:noAutofit/>
          </a:bodyPr>
          <a:p>
            <a:r>
              <a:rPr lang="zh-CN" altLang="en-US" sz="3200" b="1">
                <a:solidFill>
                  <a:srgbClr val="FF0000"/>
                </a:solidFill>
              </a:rPr>
              <a:t>问题一：题目叫做《一个人的遭遇》，那么这个人是谁？（索科洛夫）他又有什么样的遭遇呢？在面对这些遭遇的时候他的情感是怎么样变化的呢？</a:t>
            </a:r>
            <a:endParaRPr lang="zh-CN" altLang="en-US" sz="3200" b="1">
              <a:solidFill>
                <a:srgbClr val="FF0000"/>
              </a:solidFill>
            </a:endParaRPr>
          </a:p>
        </p:txBody>
      </p:sp>
      <p:sp>
        <p:nvSpPr>
          <p:cNvPr id="3" name="内容占位符 2"/>
          <p:cNvSpPr>
            <a:spLocks noGrp="1"/>
          </p:cNvSpPr>
          <p:nvPr>
            <p:ph idx="1"/>
          </p:nvPr>
        </p:nvSpPr>
        <p:spPr>
          <a:xfrm>
            <a:off x="838200" y="2072640"/>
            <a:ext cx="10515600" cy="4106545"/>
          </a:xfrm>
          <a:solidFill>
            <a:srgbClr val="FFC000"/>
          </a:solidFill>
        </p:spPr>
        <p:txBody>
          <a:bodyPr>
            <a:normAutofit/>
          </a:bodyPr>
          <a:p>
            <a:r>
              <a:rPr lang="zh-CN" altLang="en-US" sz="3200"/>
              <a:t>苏联卫国战争中一个普通的士兵</a:t>
            </a:r>
            <a:r>
              <a:rPr lang="en-US" altLang="zh-CN" sz="3200"/>
              <a:t>——</a:t>
            </a:r>
            <a:r>
              <a:rPr lang="zh-CN" altLang="en-US" sz="3200"/>
              <a:t>索科洛夫</a:t>
            </a:r>
            <a:endParaRPr lang="zh-CN" altLang="en-US" sz="3200"/>
          </a:p>
          <a:p>
            <a:r>
              <a:rPr lang="zh-CN" altLang="en-US" sz="3200"/>
              <a:t>遭遇从引文开始：</a:t>
            </a:r>
            <a:endParaRPr lang="zh-CN" altLang="en-US" sz="3200"/>
          </a:p>
          <a:p>
            <a:r>
              <a:rPr lang="zh-CN" altLang="en-US" sz="3200">
                <a:solidFill>
                  <a:schemeClr val="tx1"/>
                </a:solidFill>
              </a:rPr>
              <a:t>别妻，战场被俘（</a:t>
            </a:r>
            <a:r>
              <a:rPr lang="zh-CN" altLang="en-US" sz="3200" b="1">
                <a:solidFill>
                  <a:schemeClr val="tx1"/>
                </a:solidFill>
                <a:effectLst>
                  <a:outerShdw blurRad="38100" dist="19050" dir="2700000" algn="tl" rotWithShape="0">
                    <a:schemeClr val="dk1">
                      <a:alpha val="40000"/>
                    </a:schemeClr>
                  </a:outerShdw>
                </a:effectLst>
              </a:rPr>
              <a:t>悲）</a:t>
            </a:r>
            <a:r>
              <a:rPr lang="zh-CN" altLang="en-US" sz="3200"/>
              <a:t>                俘虏少校，逃回队伍（</a:t>
            </a:r>
            <a:r>
              <a:rPr lang="zh-CN" altLang="en-US" sz="3200" b="1"/>
              <a:t>喜</a:t>
            </a:r>
            <a:r>
              <a:rPr lang="zh-CN" altLang="en-US" sz="3200"/>
              <a:t>）</a:t>
            </a:r>
            <a:endParaRPr lang="zh-CN" altLang="en-US" sz="3200"/>
          </a:p>
          <a:p>
            <a:r>
              <a:rPr lang="zh-CN" altLang="en-US" sz="3200"/>
              <a:t>得知自己家破人亡（</a:t>
            </a:r>
            <a:r>
              <a:rPr lang="zh-CN" altLang="en-US" sz="3200" b="1"/>
              <a:t>悲</a:t>
            </a:r>
            <a:r>
              <a:rPr lang="zh-CN" altLang="en-US" sz="3200"/>
              <a:t>）            找到大尉连长儿子（</a:t>
            </a:r>
            <a:r>
              <a:rPr lang="zh-CN" altLang="en-US" sz="3200" b="1"/>
              <a:t>喜</a:t>
            </a:r>
            <a:r>
              <a:rPr lang="zh-CN" altLang="en-US" sz="3200"/>
              <a:t>）</a:t>
            </a:r>
            <a:endParaRPr lang="zh-CN" altLang="en-US" sz="3200"/>
          </a:p>
          <a:p>
            <a:r>
              <a:rPr lang="zh-CN" altLang="en-US" sz="3200"/>
              <a:t>儿子牺牲（</a:t>
            </a:r>
            <a:r>
              <a:rPr lang="zh-CN" altLang="en-US" sz="3200" b="1"/>
              <a:t>悲</a:t>
            </a:r>
            <a:r>
              <a:rPr lang="zh-CN" altLang="en-US" sz="3200"/>
              <a:t>）                              收养孤儿（</a:t>
            </a:r>
            <a:r>
              <a:rPr lang="zh-CN" altLang="en-US" sz="3200" b="1"/>
              <a:t>喜</a:t>
            </a:r>
            <a:r>
              <a:rPr lang="zh-CN" altLang="en-US" sz="3200"/>
              <a:t>）</a:t>
            </a:r>
            <a:endParaRPr lang="zh-CN" altLang="en-US" sz="3200"/>
          </a:p>
          <a:p>
            <a:r>
              <a:rPr lang="zh-CN" altLang="en-US" sz="3200"/>
              <a:t>因车祸外出谋生（</a:t>
            </a:r>
            <a:r>
              <a:rPr lang="zh-CN" altLang="en-US" sz="3200" b="1"/>
              <a:t>悲</a:t>
            </a:r>
            <a:r>
              <a:rPr lang="zh-CN" altLang="en-US" sz="3200"/>
              <a:t>）                 </a:t>
            </a:r>
            <a:r>
              <a:rPr lang="zh-CN" altLang="en-US" sz="3200" b="1"/>
              <a:t>？</a:t>
            </a:r>
            <a:endParaRPr lang="zh-CN" altLang="en-US" sz="3200" b="1"/>
          </a:p>
        </p:txBody>
      </p:sp>
      <p:sp>
        <p:nvSpPr>
          <p:cNvPr id="5" name="右箭头 4"/>
          <p:cNvSpPr/>
          <p:nvPr/>
        </p:nvSpPr>
        <p:spPr>
          <a:xfrm>
            <a:off x="5472430" y="2958465"/>
            <a:ext cx="942340" cy="44894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
        <p:nvSpPr>
          <p:cNvPr id="6" name="右箭头 5"/>
          <p:cNvSpPr/>
          <p:nvPr/>
        </p:nvSpPr>
        <p:spPr>
          <a:xfrm>
            <a:off x="5496560" y="3547110"/>
            <a:ext cx="942340" cy="43561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
        <p:nvSpPr>
          <p:cNvPr id="7" name="右箭头 6"/>
          <p:cNvSpPr/>
          <p:nvPr/>
        </p:nvSpPr>
        <p:spPr>
          <a:xfrm>
            <a:off x="4211955" y="4123690"/>
            <a:ext cx="2225675" cy="400685"/>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
        <p:nvSpPr>
          <p:cNvPr id="8" name="右箭头 7"/>
          <p:cNvSpPr/>
          <p:nvPr/>
        </p:nvSpPr>
        <p:spPr>
          <a:xfrm>
            <a:off x="5217795" y="4661535"/>
            <a:ext cx="1196975" cy="435610"/>
          </a:xfrm>
          <a:prstGeom prst="rightArrow">
            <a:avLst/>
          </a:prstGeom>
        </p:spPr>
        <p:style>
          <a:lnRef idx="3">
            <a:schemeClr val="lt1"/>
          </a:lnRef>
          <a:fillRef idx="1">
            <a:schemeClr val="accent6"/>
          </a:fillRef>
          <a:effectRef idx="1">
            <a:schemeClr val="accent6"/>
          </a:effectRef>
          <a:fontRef idx="minor">
            <a:schemeClr val="lt1"/>
          </a:fontRef>
        </p:style>
        <p:txBody>
          <a:bodyPr rtlCol="0" anchor="ctr"/>
          <a:p>
            <a:pPr algn="ctr"/>
            <a:endParaRPr lang="zh-CN" alt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89305" y="977900"/>
            <a:ext cx="10515600" cy="1557655"/>
          </a:xfrm>
        </p:spPr>
        <p:txBody>
          <a:bodyPr>
            <a:normAutofit fontScale="90000"/>
          </a:bodyPr>
          <a:p>
            <a:r>
              <a:rPr lang="zh-CN" altLang="en-US" sz="3600" b="1">
                <a:solidFill>
                  <a:srgbClr val="FF0000"/>
                </a:solidFill>
              </a:rPr>
              <a:t>问题二：索科洛夫的命运是悲惨的，他向陌生的“我”口述自己的经历时是一种什么样的心情？通过他的讲述能概括出他的性格特点吗？</a:t>
            </a:r>
            <a:endParaRPr lang="zh-CN" altLang="en-US" sz="3600" b="1">
              <a:solidFill>
                <a:srgbClr val="FF0000"/>
              </a:solidFill>
            </a:endParaRPr>
          </a:p>
        </p:txBody>
      </p:sp>
      <p:sp>
        <p:nvSpPr>
          <p:cNvPr id="3" name="内容占位符 2"/>
          <p:cNvSpPr>
            <a:spLocks noGrp="1"/>
          </p:cNvSpPr>
          <p:nvPr>
            <p:ph idx="1"/>
          </p:nvPr>
        </p:nvSpPr>
        <p:spPr>
          <a:xfrm>
            <a:off x="838200" y="2806065"/>
            <a:ext cx="10515600" cy="3115945"/>
          </a:xfrm>
          <a:solidFill>
            <a:srgbClr val="FFC000"/>
          </a:solidFill>
        </p:spPr>
        <p:txBody>
          <a:bodyPr/>
          <a:p>
            <a:r>
              <a:rPr lang="zh-CN" altLang="en-US" sz="4400"/>
              <a:t>索科洛夫饱受战争痛苦，他的叙述始终是感伤的，然而又流露出逆来顺受，几近麻木的心情。他忠厚朴实，在苦难中坚忍不拔，受尽摧残而心地依旧善良。</a:t>
            </a:r>
            <a:endParaRPr lang="zh-CN" altLang="en-US" sz="4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42620" y="875665"/>
            <a:ext cx="1005840" cy="3348990"/>
          </a:xfrm>
          <a:prstGeom prst="rect">
            <a:avLst/>
          </a:prstGeom>
          <a:noFill/>
        </p:spPr>
        <p:txBody>
          <a:bodyPr vert="eaVert" wrap="square" rtlCol="0">
            <a:spAutoFit/>
            <a:scene3d>
              <a:camera prst="orthographicFront"/>
              <a:lightRig rig="threePt" dir="t"/>
            </a:scene3d>
          </a:bodyPr>
          <a:p>
            <a:r>
              <a:rPr lang="zh-CN" altLang="en-US" sz="5400" b="1">
                <a:ln w="22225">
                  <a:solidFill>
                    <a:schemeClr val="accent2"/>
                  </a:solidFill>
                  <a:prstDash val="solid"/>
                </a:ln>
                <a:solidFill>
                  <a:schemeClr val="accent2">
                    <a:lumMod val="40000"/>
                    <a:lumOff val="60000"/>
                  </a:schemeClr>
                </a:solidFill>
                <a:effectLst/>
              </a:rPr>
              <a:t>第二课时</a:t>
            </a:r>
            <a:endParaRPr lang="zh-CN" altLang="en-US" sz="5400" b="1">
              <a:ln w="22225">
                <a:solidFill>
                  <a:schemeClr val="accent2"/>
                </a:solidFill>
                <a:prstDash val="solid"/>
              </a:ln>
              <a:solidFill>
                <a:schemeClr val="accent2">
                  <a:lumMod val="40000"/>
                  <a:lumOff val="60000"/>
                </a:schemeClr>
              </a:solidFill>
              <a:effectLst/>
            </a:endParaRPr>
          </a:p>
        </p:txBody>
      </p:sp>
      <p:sp>
        <p:nvSpPr>
          <p:cNvPr id="5" name="文本框 4"/>
          <p:cNvSpPr txBox="1"/>
          <p:nvPr/>
        </p:nvSpPr>
        <p:spPr>
          <a:xfrm>
            <a:off x="1972310" y="1207770"/>
            <a:ext cx="9839325" cy="2291080"/>
          </a:xfrm>
          <a:prstGeom prst="rect">
            <a:avLst/>
          </a:prstGeom>
          <a:noFill/>
        </p:spPr>
        <p:txBody>
          <a:bodyPr wrap="square" rtlCol="0">
            <a:spAutoFit/>
          </a:bodyPr>
          <a:p>
            <a:r>
              <a:rPr lang="en-US" altLang="zh-CN" sz="3600"/>
              <a:t>1</a:t>
            </a:r>
            <a:r>
              <a:rPr lang="zh-CN" altLang="en-US" sz="3600"/>
              <a:t>、详细分析文章中的重点段落</a:t>
            </a:r>
            <a:endParaRPr lang="zh-CN" altLang="en-US" sz="3600"/>
          </a:p>
          <a:p>
            <a:r>
              <a:rPr lang="en-US" altLang="zh-CN" sz="3600"/>
              <a:t>2</a:t>
            </a:r>
            <a:r>
              <a:rPr lang="zh-CN" altLang="en-US" sz="3600"/>
              <a:t>、深入解读文章所表达出的情感内涵</a:t>
            </a:r>
            <a:endParaRPr lang="zh-CN" altLang="en-US" sz="3600"/>
          </a:p>
          <a:p>
            <a:r>
              <a:rPr lang="en-US" altLang="zh-CN" sz="3600"/>
              <a:t>3</a:t>
            </a:r>
            <a:r>
              <a:rPr lang="zh-CN" altLang="en-US" sz="3600"/>
              <a:t>、反思战争对人类的伤害，弘扬和平的重要性</a:t>
            </a:r>
            <a:endParaRPr lang="zh-CN" altLang="en-US" sz="3600"/>
          </a:p>
          <a:p>
            <a:r>
              <a:rPr lang="en-US" altLang="zh-CN" sz="3600"/>
              <a:t>4</a:t>
            </a:r>
            <a:r>
              <a:rPr lang="zh-CN" altLang="en-US" sz="3600"/>
              <a:t>、完成课后习题</a:t>
            </a:r>
            <a:endParaRPr lang="zh-CN" altLang="en-US" sz="36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标题 8"/>
          <p:cNvSpPr>
            <a:spLocks noGrp="1"/>
          </p:cNvSpPr>
          <p:nvPr>
            <p:ph type="title"/>
          </p:nvPr>
        </p:nvSpPr>
        <p:spPr/>
        <p:txBody>
          <a:bodyPr>
            <a:normAutofit/>
          </a:bodyPr>
          <a:p>
            <a:r>
              <a:rPr lang="zh-CN" altLang="en-US" sz="5400">
                <a:ln w="22225">
                  <a:solidFill>
                    <a:schemeClr val="accent2"/>
                  </a:solidFill>
                  <a:prstDash val="solid"/>
                </a:ln>
                <a:solidFill>
                  <a:schemeClr val="accent2">
                    <a:lumMod val="40000"/>
                    <a:lumOff val="60000"/>
                  </a:schemeClr>
                </a:solidFill>
                <a:effectLst/>
              </a:rPr>
              <a:t>一、鉴赏文章细节描写的</a:t>
            </a:r>
            <a:r>
              <a:rPr lang="zh-CN" altLang="en-US" sz="5400" b="1">
                <a:ln w="22225">
                  <a:solidFill>
                    <a:schemeClr val="accent2"/>
                  </a:solidFill>
                  <a:prstDash val="solid"/>
                </a:ln>
                <a:solidFill>
                  <a:schemeClr val="accent2">
                    <a:lumMod val="40000"/>
                    <a:lumOff val="60000"/>
                  </a:schemeClr>
                </a:solidFill>
                <a:effectLst/>
              </a:rPr>
              <a:t>艺术</a:t>
            </a:r>
            <a:endParaRPr lang="zh-CN" altLang="en-US" sz="5400" b="1">
              <a:ln w="22225">
                <a:solidFill>
                  <a:schemeClr val="accent2"/>
                </a:solidFill>
                <a:prstDash val="solid"/>
              </a:ln>
              <a:solidFill>
                <a:schemeClr val="accent2">
                  <a:lumMod val="40000"/>
                  <a:lumOff val="60000"/>
                </a:schemeClr>
              </a:solidFill>
              <a:effectLst/>
            </a:endParaRPr>
          </a:p>
        </p:txBody>
      </p:sp>
      <p:sp>
        <p:nvSpPr>
          <p:cNvPr id="2" name="内容占位符 1"/>
          <p:cNvSpPr>
            <a:spLocks noGrp="1"/>
          </p:cNvSpPr>
          <p:nvPr>
            <p:ph idx="1"/>
          </p:nvPr>
        </p:nvSpPr>
        <p:spPr/>
        <p:txBody>
          <a:bodyPr/>
          <a:p>
            <a:r>
              <a:rPr lang="zh-CN" altLang="en-US" sz="4400" b="1">
                <a:solidFill>
                  <a:srgbClr val="FF0000"/>
                </a:solidFill>
              </a:rPr>
              <a:t>讨论：</a:t>
            </a:r>
            <a:br>
              <a:rPr lang="zh-CN" altLang="en-US" sz="4400" b="1">
                <a:solidFill>
                  <a:srgbClr val="FF0000"/>
                </a:solidFill>
              </a:rPr>
            </a:br>
            <a:r>
              <a:rPr lang="zh-CN" altLang="en-US" sz="4400" b="1">
                <a:solidFill>
                  <a:srgbClr val="FF0000"/>
                </a:solidFill>
              </a:rPr>
              <a:t>         在这篇小说中，最感动你的细节是什么？请有感情的读出来，在说说感动的理由。</a:t>
            </a:r>
            <a:endParaRPr lang="zh-CN" altLang="en-US" sz="4400" b="1">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504825" y="351155"/>
            <a:ext cx="11085830" cy="1325880"/>
          </a:xfrm>
        </p:spPr>
        <p:txBody>
          <a:bodyPr>
            <a:normAutofit/>
          </a:bodyPr>
          <a:p>
            <a:pPr algn="ctr"/>
            <a:r>
              <a:rPr lang="zh-CN" altLang="en-US" sz="4000"/>
              <a:t>①“我”从集中营出来，与自己部队里的人见面。</a:t>
            </a:r>
            <a:endParaRPr lang="zh-CN" altLang="en-US" sz="4000"/>
          </a:p>
        </p:txBody>
      </p:sp>
      <p:pic>
        <p:nvPicPr>
          <p:cNvPr id="7" name="内容占位符 6" descr="64498322201212190012511265329373266_010"/>
          <p:cNvPicPr>
            <a:picLocks noChangeAspect="1"/>
          </p:cNvPicPr>
          <p:nvPr>
            <p:ph sz="half" idx="1"/>
          </p:nvPr>
        </p:nvPicPr>
        <p:blipFill>
          <a:blip r:embed="rId1"/>
          <a:stretch>
            <a:fillRect/>
          </a:stretch>
        </p:blipFill>
        <p:spPr>
          <a:xfrm>
            <a:off x="838200" y="1928495"/>
            <a:ext cx="5181600" cy="4145280"/>
          </a:xfrm>
          <a:prstGeom prst="rect">
            <a:avLst/>
          </a:prstGeom>
        </p:spPr>
      </p:pic>
      <p:sp>
        <p:nvSpPr>
          <p:cNvPr id="6" name="内容占位符 5"/>
          <p:cNvSpPr>
            <a:spLocks noGrp="1"/>
          </p:cNvSpPr>
          <p:nvPr>
            <p:ph sz="half" idx="2"/>
          </p:nvPr>
        </p:nvSpPr>
        <p:spPr/>
        <p:txBody>
          <a:bodyPr>
            <a:noAutofit/>
          </a:bodyPr>
          <a:p>
            <a:r>
              <a:rPr lang="zh-CN" altLang="en-US" sz="3200"/>
              <a:t>第一自然段</a:t>
            </a:r>
            <a:endParaRPr lang="zh-CN" altLang="en-US" sz="3200"/>
          </a:p>
          <a:p>
            <a:r>
              <a:rPr lang="zh-CN" altLang="en-US" sz="3200"/>
              <a:t>“我”因为两年来没有受到过人的待遇，今天在自己的队伍中受到了，所以激动。文中的人的待遇指拥有尊严、不挨打。“我”的习惯性的缩头，是长期挨打的结果，是法西斯的暴力训练出来的。这表现了法西斯对人的肉体和精神的摧残。</a:t>
            </a:r>
            <a:endParaRPr lang="zh-CN" altLang="en-US" sz="32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p:txBody>
          <a:bodyPr>
            <a:normAutofit fontScale="90000"/>
          </a:bodyPr>
          <a:p>
            <a:r>
              <a:rPr lang="zh-CN" altLang="en-US"/>
              <a:t>②“我”回到家乡，在原来是家的那个大炸弹坑前的那两句话。</a:t>
            </a:r>
            <a:endParaRPr lang="zh-CN" altLang="en-US"/>
          </a:p>
        </p:txBody>
      </p:sp>
      <p:pic>
        <p:nvPicPr>
          <p:cNvPr id="2" name="内容占位符 1" descr="t01603bd933d45f8484"/>
          <p:cNvPicPr>
            <a:picLocks noChangeAspect="1"/>
          </p:cNvPicPr>
          <p:nvPr>
            <p:ph sz="half" idx="1"/>
          </p:nvPr>
        </p:nvPicPr>
        <p:blipFill>
          <a:blip r:embed="rId1"/>
          <a:stretch>
            <a:fillRect/>
          </a:stretch>
        </p:blipFill>
        <p:spPr>
          <a:xfrm>
            <a:off x="769620" y="1783080"/>
            <a:ext cx="5183505" cy="4149725"/>
          </a:xfrm>
          <a:prstGeom prst="rect">
            <a:avLst/>
          </a:prstGeom>
        </p:spPr>
      </p:pic>
      <p:sp>
        <p:nvSpPr>
          <p:cNvPr id="6" name="内容占位符 5"/>
          <p:cNvSpPr>
            <a:spLocks noGrp="1"/>
          </p:cNvSpPr>
          <p:nvPr>
            <p:ph sz="half" idx="2"/>
          </p:nvPr>
        </p:nvSpPr>
        <p:spPr/>
        <p:txBody>
          <a:bodyPr>
            <a:normAutofit lnSpcReduction="10000"/>
          </a:bodyPr>
          <a:p>
            <a:r>
              <a:rPr lang="zh-CN" altLang="en-US" sz="3600"/>
              <a:t>第五自然段</a:t>
            </a:r>
            <a:endParaRPr lang="zh-CN" altLang="en-US" sz="3600"/>
          </a:p>
          <a:p>
            <a:r>
              <a:rPr lang="zh-CN" altLang="en-US" sz="3600"/>
              <a:t>战争，让原来很幸福的家庭变成了废墟，让亲人阴阳分隔永不能相见。战争给了他太多的磨难，让他经受了太多的悲伤，让他的眼泪在回乡之前早已流完了。这表现了战</a:t>
            </a:r>
            <a:endParaRPr lang="zh-CN" altLang="en-US" sz="36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28930" y="365125"/>
            <a:ext cx="11171555" cy="1325880"/>
          </a:xfrm>
        </p:spPr>
        <p:txBody>
          <a:bodyPr>
            <a:normAutofit fontScale="90000"/>
          </a:bodyPr>
          <a:p>
            <a:r>
              <a:rPr lang="zh-CN" altLang="en-US"/>
              <a:t>③文中的“我”到儿子的部队去看牺牲了的儿子。</a:t>
            </a:r>
            <a:endParaRPr lang="zh-CN" altLang="en-US"/>
          </a:p>
        </p:txBody>
      </p:sp>
      <p:pic>
        <p:nvPicPr>
          <p:cNvPr id="6" name="内容占位符 5" descr="t01251ea148561c217e"/>
          <p:cNvPicPr>
            <a:picLocks noChangeAspect="1"/>
          </p:cNvPicPr>
          <p:nvPr>
            <p:ph sz="half" idx="1"/>
          </p:nvPr>
        </p:nvPicPr>
        <p:blipFill>
          <a:blip r:embed="rId1"/>
          <a:stretch>
            <a:fillRect/>
          </a:stretch>
        </p:blipFill>
        <p:spPr>
          <a:xfrm>
            <a:off x="454025" y="1652905"/>
            <a:ext cx="6162675" cy="4712335"/>
          </a:xfrm>
          <a:prstGeom prst="rect">
            <a:avLst/>
          </a:prstGeom>
        </p:spPr>
      </p:pic>
      <p:sp>
        <p:nvSpPr>
          <p:cNvPr id="5" name="内容占位符 4"/>
          <p:cNvSpPr>
            <a:spLocks noGrp="1"/>
          </p:cNvSpPr>
          <p:nvPr>
            <p:ph sz="half" idx="2"/>
          </p:nvPr>
        </p:nvSpPr>
        <p:spPr>
          <a:xfrm>
            <a:off x="6827520" y="1614170"/>
            <a:ext cx="4526280" cy="4747895"/>
          </a:xfrm>
        </p:spPr>
        <p:txBody>
          <a:bodyPr>
            <a:normAutofit lnSpcReduction="10000"/>
          </a:bodyPr>
          <a:p>
            <a:r>
              <a:rPr lang="zh-CN" altLang="en-US" sz="3600"/>
              <a:t>第九自然段</a:t>
            </a:r>
            <a:endParaRPr lang="zh-CN" altLang="en-US" sz="3600"/>
          </a:p>
          <a:p>
            <a:r>
              <a:rPr lang="zh-CN" altLang="en-US" sz="3600"/>
              <a:t>“哀莫大于心死”。一个父亲，在战争结束的那天，却要去面对儿子的战死，这份老来失去唯一亲人的悲哀让人痛彻心扉。这位父亲的悲哀，是一种所有希望都彻底破灭后的真正哀伤。</a:t>
            </a:r>
            <a:endParaRPr lang="zh-CN" altLang="en-US" sz="36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347470" y="620395"/>
            <a:ext cx="1097280" cy="3498215"/>
          </a:xfrm>
          <a:prstGeom prst="rect">
            <a:avLst/>
          </a:prstGeom>
          <a:noFill/>
        </p:spPr>
        <p:txBody>
          <a:bodyPr vert="eaVert" wrap="square" rtlCol="0">
            <a:spAutoFit/>
          </a:bodyPr>
          <a:p>
            <a:r>
              <a:rPr lang="zh-CN" altLang="en-US" sz="6000" b="1">
                <a:ln w="22225">
                  <a:solidFill>
                    <a:schemeClr val="accent2"/>
                  </a:solidFill>
                  <a:prstDash val="solid"/>
                </a:ln>
                <a:solidFill>
                  <a:schemeClr val="accent2">
                    <a:lumMod val="40000"/>
                    <a:lumOff val="60000"/>
                  </a:schemeClr>
                </a:solidFill>
                <a:effectLst/>
              </a:rPr>
              <a:t>第一课时</a:t>
            </a:r>
            <a:endParaRPr lang="zh-CN" altLang="en-US" sz="6000" b="1">
              <a:ln w="22225">
                <a:solidFill>
                  <a:schemeClr val="accent2"/>
                </a:solidFill>
                <a:prstDash val="solid"/>
              </a:ln>
              <a:solidFill>
                <a:schemeClr val="accent2">
                  <a:lumMod val="40000"/>
                  <a:lumOff val="60000"/>
                </a:schemeClr>
              </a:solidFill>
              <a:effectLst/>
            </a:endParaRPr>
          </a:p>
        </p:txBody>
      </p:sp>
      <p:sp>
        <p:nvSpPr>
          <p:cNvPr id="5" name="文本框 4"/>
          <p:cNvSpPr txBox="1"/>
          <p:nvPr/>
        </p:nvSpPr>
        <p:spPr>
          <a:xfrm>
            <a:off x="3194685" y="793750"/>
            <a:ext cx="8854440" cy="2779395"/>
          </a:xfrm>
          <a:prstGeom prst="rect">
            <a:avLst/>
          </a:prstGeom>
          <a:noFill/>
        </p:spPr>
        <p:txBody>
          <a:bodyPr wrap="square" rtlCol="0">
            <a:spAutoFit/>
          </a:bodyPr>
          <a:p>
            <a:r>
              <a:rPr lang="en-US" altLang="zh-CN" sz="4400"/>
              <a:t>1</a:t>
            </a:r>
            <a:r>
              <a:rPr lang="zh-CN" altLang="en-US" sz="4400"/>
              <a:t>、简要了解二战和卫国战争</a:t>
            </a:r>
            <a:endParaRPr lang="zh-CN" altLang="en-US" sz="4400"/>
          </a:p>
          <a:p>
            <a:r>
              <a:rPr lang="en-US" altLang="zh-CN" sz="4400"/>
              <a:t>2</a:t>
            </a:r>
            <a:r>
              <a:rPr lang="zh-CN" altLang="en-US" sz="4400"/>
              <a:t>、了解作者生平</a:t>
            </a:r>
            <a:endParaRPr lang="zh-CN" altLang="en-US" sz="4400"/>
          </a:p>
          <a:p>
            <a:r>
              <a:rPr lang="en-US" altLang="zh-CN" sz="4400"/>
              <a:t>3</a:t>
            </a:r>
            <a:r>
              <a:rPr lang="zh-CN" altLang="en-US" sz="4400"/>
              <a:t>、学习字词，清除拦路虎</a:t>
            </a:r>
            <a:endParaRPr lang="zh-CN" altLang="en-US" sz="4400"/>
          </a:p>
          <a:p>
            <a:r>
              <a:rPr lang="en-US" altLang="zh-CN" sz="4400"/>
              <a:t>4</a:t>
            </a:r>
            <a:r>
              <a:rPr lang="zh-CN" altLang="en-US" sz="4400"/>
              <a:t>、阅读课文，整体把握文章内容</a:t>
            </a:r>
            <a:endParaRPr lang="zh-CN" altLang="en-US" sz="44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3440" y="243205"/>
            <a:ext cx="10515600" cy="1325563"/>
          </a:xfrm>
        </p:spPr>
        <p:txBody>
          <a:bodyPr/>
          <a:p>
            <a:r>
              <a:rPr lang="zh-CN" altLang="en-US"/>
              <a:t>④索科洛夫领养凡尼亚部分</a:t>
            </a:r>
            <a:endParaRPr lang="zh-CN" altLang="en-US"/>
          </a:p>
        </p:txBody>
      </p:sp>
      <p:pic>
        <p:nvPicPr>
          <p:cNvPr id="5" name="内容占位符 4" descr="120819.87148307"/>
          <p:cNvPicPr>
            <a:picLocks noChangeAspect="1"/>
          </p:cNvPicPr>
          <p:nvPr>
            <p:ph sz="half" idx="1"/>
          </p:nvPr>
        </p:nvPicPr>
        <p:blipFill>
          <a:blip r:embed="rId1"/>
          <a:stretch>
            <a:fillRect/>
          </a:stretch>
        </p:blipFill>
        <p:spPr>
          <a:xfrm>
            <a:off x="1191895" y="1522095"/>
            <a:ext cx="4038600" cy="4663440"/>
          </a:xfrm>
          <a:prstGeom prst="rect">
            <a:avLst/>
          </a:prstGeom>
        </p:spPr>
      </p:pic>
      <p:sp>
        <p:nvSpPr>
          <p:cNvPr id="4" name="内容占位符 3"/>
          <p:cNvSpPr>
            <a:spLocks noGrp="1"/>
          </p:cNvSpPr>
          <p:nvPr>
            <p:ph sz="half" idx="2"/>
          </p:nvPr>
        </p:nvSpPr>
        <p:spPr>
          <a:xfrm>
            <a:off x="6172200" y="1476375"/>
            <a:ext cx="5181600" cy="4701540"/>
          </a:xfrm>
        </p:spPr>
        <p:txBody>
          <a:bodyPr/>
          <a:p>
            <a:r>
              <a:rPr lang="zh-CN" altLang="en-US" sz="3600"/>
              <a:t>第十九自然段</a:t>
            </a:r>
            <a:endParaRPr lang="zh-CN" altLang="en-US" sz="3600"/>
          </a:p>
          <a:p>
            <a:r>
              <a:rPr lang="zh-CN" altLang="en-US" sz="3600"/>
              <a:t>索科洛夫像是又找到了家的感觉。他的全部希望，似乎全寄托在这个可怜的孤儿身上了，凡尼亚是索科洛夫余生的精神慰藉，成了他生存的全部意义</a:t>
            </a:r>
            <a:r>
              <a:rPr lang="zh-CN" altLang="en-US"/>
              <a:t>。</a:t>
            </a:r>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sz="5400" b="1">
                <a:ln w="22225">
                  <a:solidFill>
                    <a:schemeClr val="accent2"/>
                  </a:solidFill>
                  <a:prstDash val="solid"/>
                </a:ln>
                <a:solidFill>
                  <a:schemeClr val="accent2">
                    <a:lumMod val="40000"/>
                    <a:lumOff val="60000"/>
                  </a:schemeClr>
                </a:solidFill>
                <a:effectLst/>
              </a:rPr>
              <a:t>二、质 疑 讨 论</a:t>
            </a:r>
            <a:endParaRPr lang="zh-CN" altLang="en-US" sz="5400" b="1">
              <a:ln w="22225">
                <a:solidFill>
                  <a:schemeClr val="accent2"/>
                </a:solidFill>
                <a:prstDash val="solid"/>
              </a:ln>
              <a:solidFill>
                <a:schemeClr val="accent2">
                  <a:lumMod val="40000"/>
                  <a:lumOff val="60000"/>
                </a:schemeClr>
              </a:solidFill>
              <a:effectLst/>
            </a:endParaRPr>
          </a:p>
        </p:txBody>
      </p:sp>
      <p:sp>
        <p:nvSpPr>
          <p:cNvPr id="5" name="内容占位符 4"/>
          <p:cNvSpPr>
            <a:spLocks noGrp="1"/>
          </p:cNvSpPr>
          <p:nvPr>
            <p:ph idx="1"/>
          </p:nvPr>
        </p:nvSpPr>
        <p:spPr>
          <a:xfrm>
            <a:off x="124460" y="1829435"/>
            <a:ext cx="11763375" cy="4519295"/>
          </a:xfrm>
        </p:spPr>
        <p:txBody>
          <a:bodyPr>
            <a:noAutofit/>
          </a:bodyPr>
          <a:p>
            <a:r>
              <a:rPr lang="en-US" altLang="zh-CN" sz="3600"/>
              <a:t>1</a:t>
            </a:r>
            <a:r>
              <a:rPr lang="zh-CN" altLang="en-US" sz="3600"/>
              <a:t>、小说用一个人的遭遇作为标题有什么好处？</a:t>
            </a:r>
            <a:endParaRPr lang="zh-CN" altLang="en-US" sz="3600"/>
          </a:p>
          <a:p>
            <a:r>
              <a:rPr lang="en-US" altLang="zh-CN" sz="3600"/>
              <a:t>2</a:t>
            </a:r>
            <a:r>
              <a:rPr lang="zh-CN" altLang="en-US" sz="3600"/>
              <a:t>、索科洛夫领养凡尼亚部分写得特别详细，这是为什么？</a:t>
            </a:r>
            <a:endParaRPr lang="zh-CN" altLang="en-US" sz="3600"/>
          </a:p>
          <a:p>
            <a:r>
              <a:rPr lang="en-US" altLang="zh-CN" sz="3600"/>
              <a:t>3</a:t>
            </a:r>
            <a:r>
              <a:rPr lang="zh-CN" altLang="en-US" sz="3600"/>
              <a:t>、最后一节中，凡尼亚举手向“我”告别时，“仿佛有一只柔软而尖利的爪子，抓住了我的心”，这是一种什么样的感觉？“我”为什么不想让孩子看到眼泪？</a:t>
            </a:r>
            <a:endParaRPr lang="zh-CN" altLang="en-US" sz="3600"/>
          </a:p>
          <a:p>
            <a:r>
              <a:rPr lang="en-US" altLang="zh-CN" sz="3600"/>
              <a:t>4</a:t>
            </a:r>
            <a:r>
              <a:rPr lang="zh-CN" altLang="en-US" sz="3600"/>
              <a:t>、文题是“一个人的遭遇”，这只是一个人的遭遇吗？</a:t>
            </a:r>
            <a:endParaRPr lang="zh-CN" altLang="en-US" sz="360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3555" y="365125"/>
            <a:ext cx="11261725" cy="1325880"/>
          </a:xfrm>
        </p:spPr>
        <p:txBody>
          <a:bodyPr>
            <a:normAutofit fontScale="90000"/>
          </a:bodyPr>
          <a:p>
            <a:r>
              <a:rPr lang="zh-CN" altLang="en-US" b="1">
                <a:solidFill>
                  <a:srgbClr val="FF0000"/>
                </a:solidFill>
              </a:rPr>
              <a:t>1、小说用一个人的遭遇作为标题有什么好处？</a:t>
            </a:r>
            <a:endParaRPr lang="zh-CN" altLang="en-US" b="1">
              <a:solidFill>
                <a:srgbClr val="FF0000"/>
              </a:solidFill>
            </a:endParaRPr>
          </a:p>
        </p:txBody>
      </p:sp>
      <p:sp>
        <p:nvSpPr>
          <p:cNvPr id="3" name="内容占位符 2"/>
          <p:cNvSpPr>
            <a:spLocks noGrp="1"/>
          </p:cNvSpPr>
          <p:nvPr>
            <p:ph idx="1"/>
          </p:nvPr>
        </p:nvSpPr>
        <p:spPr>
          <a:xfrm>
            <a:off x="563880" y="1794510"/>
            <a:ext cx="10515600" cy="4108450"/>
          </a:xfrm>
          <a:solidFill>
            <a:srgbClr val="FFFF00"/>
          </a:solidFill>
        </p:spPr>
        <p:txBody>
          <a:bodyPr/>
          <a:p>
            <a:r>
              <a:rPr lang="zh-CN" altLang="en-US" sz="4000"/>
              <a:t>一个人        可以为像索科洛夫这样的千万人</a:t>
            </a:r>
            <a:endParaRPr lang="zh-CN" altLang="en-US" sz="4000"/>
          </a:p>
          <a:p>
            <a:r>
              <a:rPr lang="zh-CN" altLang="en-US" sz="4000"/>
              <a:t>                     </a:t>
            </a:r>
            <a:r>
              <a:rPr lang="zh-CN" altLang="en-US" sz="4000">
                <a:sym typeface="+mn-ea"/>
              </a:rPr>
              <a:t>可以为像索科洛夫这样的全苏联</a:t>
            </a:r>
            <a:endParaRPr lang="zh-CN" altLang="en-US" sz="4000">
              <a:sym typeface="+mn-ea"/>
            </a:endParaRPr>
          </a:p>
          <a:p>
            <a:r>
              <a:rPr lang="zh-CN" altLang="en-US" sz="4000"/>
              <a:t>                     可以为像索科洛夫这样的全人类</a:t>
            </a:r>
            <a:endParaRPr lang="zh-CN" altLang="en-US" sz="4000"/>
          </a:p>
          <a:p>
            <a:r>
              <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高度的概括性</a:t>
            </a:r>
            <a:endParaRPr lang="zh-CN" altLang="en-US" sz="5400" b="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b="1">
                <a:solidFill>
                  <a:srgbClr val="FF0000"/>
                </a:solidFill>
              </a:rPr>
              <a:t>2、索科洛夫领养凡尼亚部分写得特别详细，这是为什么？</a:t>
            </a:r>
            <a:endParaRPr lang="zh-CN" altLang="en-US" b="1">
              <a:solidFill>
                <a:srgbClr val="FF0000"/>
              </a:solidFill>
            </a:endParaRPr>
          </a:p>
        </p:txBody>
      </p:sp>
      <p:sp>
        <p:nvSpPr>
          <p:cNvPr id="3" name="内容占位符 2"/>
          <p:cNvSpPr>
            <a:spLocks noGrp="1"/>
          </p:cNvSpPr>
          <p:nvPr>
            <p:ph idx="1"/>
          </p:nvPr>
        </p:nvSpPr>
        <p:spPr>
          <a:xfrm>
            <a:off x="822960" y="1825625"/>
            <a:ext cx="10515600" cy="4351338"/>
          </a:xfrm>
          <a:solidFill>
            <a:srgbClr val="FFFF00"/>
          </a:solidFill>
        </p:spPr>
        <p:txBody>
          <a:bodyPr/>
          <a:p>
            <a:r>
              <a:rPr lang="zh-CN" altLang="en-US" sz="4000">
                <a:solidFill>
                  <a:schemeClr val="tx1"/>
                </a:solidFill>
              </a:rPr>
              <a:t>这部分是索科洛夫情感变化的重要转折，是他从战争创伤中走出来的重要契机。两个饱受战争创痛的人就像被飓风卷到一起的树叶，凡尼亚是索科洛夫余生的精神慰藉。</a:t>
            </a:r>
            <a:endParaRPr lang="zh-CN" altLang="en-US" sz="4000">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3440" y="502285"/>
            <a:ext cx="10515600" cy="1325563"/>
          </a:xfrm>
        </p:spPr>
        <p:txBody>
          <a:bodyPr>
            <a:noAutofit/>
          </a:bodyPr>
          <a:p>
            <a:r>
              <a:rPr lang="en-US" altLang="zh-CN" sz="3200" b="1">
                <a:solidFill>
                  <a:srgbClr val="FF0000"/>
                </a:solidFill>
              </a:rPr>
              <a:t>3</a:t>
            </a:r>
            <a:r>
              <a:rPr lang="zh-CN" altLang="en-US" sz="3200" b="1">
                <a:solidFill>
                  <a:srgbClr val="FF0000"/>
                </a:solidFill>
              </a:rPr>
              <a:t>、最后一节中，凡尼亚举手向“我”告别时，“仿佛有一只柔软而尖利的爪子，抓住了我的心”，这是一种什么样的感觉？“我”为什么不想让孩子看到眼泪？</a:t>
            </a:r>
            <a:endParaRPr lang="zh-CN" altLang="en-US" sz="3200" b="1">
              <a:solidFill>
                <a:srgbClr val="FF0000"/>
              </a:solidFill>
            </a:endParaRPr>
          </a:p>
        </p:txBody>
      </p:sp>
      <p:sp>
        <p:nvSpPr>
          <p:cNvPr id="3" name="内容占位符 2"/>
          <p:cNvSpPr>
            <a:spLocks noGrp="1"/>
          </p:cNvSpPr>
          <p:nvPr>
            <p:ph idx="1"/>
          </p:nvPr>
        </p:nvSpPr>
        <p:spPr>
          <a:xfrm>
            <a:off x="243840" y="1950720"/>
            <a:ext cx="11582400" cy="4610735"/>
          </a:xfrm>
          <a:solidFill>
            <a:srgbClr val="FFFF00"/>
          </a:solidFill>
        </p:spPr>
        <p:txBody>
          <a:bodyPr>
            <a:normAutofit fontScale="90000"/>
          </a:bodyPr>
          <a:p>
            <a:r>
              <a:rPr lang="zh-CN" altLang="en-US"/>
              <a:t>A是种心痛的感觉，大家对战争都是难过的，孩子忘却了，他是快乐的，他的健康的小手和其父亲的粗糙的大手对比，勾起了作者对战争的回忆，孩子的可爱反衬出战争的残酷。</a:t>
            </a:r>
            <a:endParaRPr lang="zh-CN" altLang="en-US"/>
          </a:p>
          <a:p>
            <a:r>
              <a:rPr lang="zh-CN" altLang="en-US"/>
              <a:t>B，孩子的健康礼貌可爱让作者油然而生的是对孩子的保护，让他们永远快乐健康，痛苦让自己去承受，呵护那无知可爱的儿童。（在战争中，最不幸的还不是失去生命的战士，而是无助的孤儿寡妇。凡尼亚是战争孤儿，小小年纪的他还不明白命运的悲惨，不明白战争的苦难，不理解别人的同情和怜悯，因此，也不会理解索科洛夫的房东女人为什么哭。孩子越是天真可爱，就越发显出战争的残酷。“我”不想孩子看到经历战争的人的眼泪，是不想让孩子知道这样的痛苦，不想让他知道真相，让不幸的儿童能保住一些童心。小说到这里实际上已经变为作者在抒发心愿：呵护孩子们的幼小心灵，为了他们不再成为孤儿，为了他们不再经历战火。）</a:t>
            </a:r>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en-US" altLang="zh-CN" b="1">
                <a:solidFill>
                  <a:srgbClr val="FF0000"/>
                </a:solidFill>
              </a:rPr>
              <a:t>4</a:t>
            </a:r>
            <a:r>
              <a:rPr lang="zh-CN" altLang="en-US" b="1">
                <a:solidFill>
                  <a:srgbClr val="FF0000"/>
                </a:solidFill>
              </a:rPr>
              <a:t>、文题是“一个人的遭遇”，这只是一个人的遭遇吗？</a:t>
            </a:r>
            <a:endParaRPr lang="zh-CN" altLang="en-US" b="1">
              <a:solidFill>
                <a:srgbClr val="FF0000"/>
              </a:solidFill>
            </a:endParaRPr>
          </a:p>
        </p:txBody>
      </p:sp>
      <p:sp>
        <p:nvSpPr>
          <p:cNvPr id="3" name="内容占位符 2"/>
          <p:cNvSpPr>
            <a:spLocks noGrp="1"/>
          </p:cNvSpPr>
          <p:nvPr>
            <p:ph idx="1"/>
          </p:nvPr>
        </p:nvSpPr>
        <p:spPr>
          <a:xfrm>
            <a:off x="504190" y="1827530"/>
            <a:ext cx="11246485" cy="4625975"/>
          </a:xfrm>
          <a:solidFill>
            <a:srgbClr val="FFFF00"/>
          </a:solidFill>
        </p:spPr>
        <p:txBody>
          <a:bodyPr>
            <a:normAutofit fontScale="90000"/>
          </a:bodyPr>
          <a:p>
            <a:r>
              <a:rPr lang="zh-CN" altLang="en-US" sz="3600"/>
              <a:t>主人公索科洛夫是个普通军人，但他在战争中的遭遇却具有广泛的代表性。希特勒入侵苏联，给全体苏联人民造成的灾难是无法描述的。据说，经过四年的残酷战争，在苏联几乎没有一个家庭没有亲人牺牲，因此他们的餐桌上总有一个或不止一个位子家着，而空位子上仍摆着一副餐具，以表示没有忘记他们。这是一幅多么悲惨的景象!据说，苏联在战争中牺牲的人数达到两千七百万。当然，这个数字是否绝对正确也很难说，但肯定是一个可怕的数字。苏联人民在战争中牺牲如此惨重，这在人类历史上也是罕见的。</a:t>
            </a:r>
            <a:endParaRPr lang="zh-CN" altLang="en-US" sz="3600"/>
          </a:p>
          <a:p>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sz="5400" b="1">
                <a:ln w="22225">
                  <a:solidFill>
                    <a:schemeClr val="accent2"/>
                  </a:solidFill>
                  <a:prstDash val="solid"/>
                </a:ln>
                <a:solidFill>
                  <a:schemeClr val="accent2">
                    <a:lumMod val="40000"/>
                    <a:lumOff val="60000"/>
                  </a:schemeClr>
                </a:solidFill>
                <a:effectLst/>
              </a:rPr>
              <a:t>三、文 章 的 主 题</a:t>
            </a:r>
            <a:endParaRPr lang="zh-CN" altLang="en-US" sz="5400"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p>
            <a:r>
              <a:rPr lang="en-US" altLang="zh-CN" sz="4000" b="1"/>
              <a:t>1</a:t>
            </a:r>
            <a:r>
              <a:rPr lang="zh-CN" altLang="en-US" sz="4000" b="1"/>
              <a:t>、战争给人带来的创伤。</a:t>
            </a:r>
            <a:endParaRPr lang="zh-CN" altLang="en-US" sz="4000" b="1"/>
          </a:p>
          <a:p>
            <a:r>
              <a:rPr lang="en-US" altLang="zh-CN" sz="4000" b="1"/>
              <a:t>2</a:t>
            </a:r>
            <a:r>
              <a:rPr lang="zh-CN" altLang="en-US" sz="4000" b="1"/>
              <a:t>、谴责法西斯主义（战争）的罪恶。</a:t>
            </a:r>
            <a:endParaRPr lang="zh-CN" altLang="en-US" sz="4000" b="1"/>
          </a:p>
          <a:p>
            <a:r>
              <a:rPr lang="en-US" altLang="zh-CN" sz="4000" b="1"/>
              <a:t>3</a:t>
            </a:r>
            <a:r>
              <a:rPr lang="zh-CN" altLang="en-US" sz="4000" b="1"/>
              <a:t>、爱好和平，祈祷和平。</a:t>
            </a:r>
            <a:endParaRPr lang="zh-CN" altLang="en-US" sz="4000" b="1"/>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sz="5400" b="1">
                <a:ln w="22225">
                  <a:solidFill>
                    <a:schemeClr val="accent2"/>
                  </a:solidFill>
                  <a:prstDash val="solid"/>
                </a:ln>
                <a:solidFill>
                  <a:schemeClr val="accent2">
                    <a:lumMod val="40000"/>
                    <a:lumOff val="60000"/>
                  </a:schemeClr>
                </a:solidFill>
                <a:effectLst/>
              </a:rPr>
              <a:t>四、文章的表达技巧</a:t>
            </a:r>
            <a:endParaRPr lang="zh-CN" altLang="en-US" sz="5400"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p:txBody>
          <a:bodyPr/>
          <a:p>
            <a:r>
              <a:rPr lang="en-US" altLang="zh-CN" sz="4000" b="1"/>
              <a:t>1</a:t>
            </a:r>
            <a:r>
              <a:rPr lang="zh-CN" altLang="en-US" sz="4000" b="1"/>
              <a:t>、叙事与抒情、议论相结合。</a:t>
            </a:r>
            <a:endParaRPr lang="zh-CN" altLang="en-US" sz="4000" b="1"/>
          </a:p>
          <a:p>
            <a:r>
              <a:rPr lang="en-US" altLang="zh-CN" sz="4000" b="1"/>
              <a:t>2</a:t>
            </a:r>
            <a:r>
              <a:rPr lang="zh-CN" altLang="en-US" sz="4000" b="1"/>
              <a:t>、题材截取创新。</a:t>
            </a:r>
            <a:endParaRPr lang="zh-CN" altLang="en-US" sz="4000" b="1"/>
          </a:p>
          <a:p>
            <a:r>
              <a:rPr lang="en-US" altLang="zh-CN" sz="4000" b="1"/>
              <a:t>3</a:t>
            </a:r>
            <a:r>
              <a:rPr lang="zh-CN" altLang="en-US" sz="4000" b="1"/>
              <a:t>、小说情节跌宕起伏</a:t>
            </a:r>
            <a:endParaRPr lang="zh-CN" altLang="en-US" sz="4000" b="1"/>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1112520"/>
          </a:xfrm>
        </p:spPr>
        <p:txBody>
          <a:bodyPr/>
          <a:p>
            <a:pPr algn="ctr"/>
            <a:r>
              <a:rPr lang="zh-CN" altLang="en-US" sz="5400" b="1">
                <a:ln w="22225">
                  <a:solidFill>
                    <a:schemeClr val="accent2"/>
                  </a:solidFill>
                  <a:prstDash val="solid"/>
                </a:ln>
                <a:solidFill>
                  <a:schemeClr val="accent2">
                    <a:lumMod val="40000"/>
                    <a:lumOff val="60000"/>
                  </a:schemeClr>
                </a:solidFill>
                <a:effectLst/>
              </a:rPr>
              <a:t>五、知 识 拓 展</a:t>
            </a:r>
            <a:endParaRPr lang="zh-CN" altLang="en-US" sz="5400"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522605" y="1401445"/>
            <a:ext cx="11307445" cy="4899025"/>
          </a:xfrm>
        </p:spPr>
        <p:txBody>
          <a:bodyPr>
            <a:normAutofit fontScale="90000" lnSpcReduction="10000"/>
          </a:bodyPr>
          <a:p>
            <a:pPr>
              <a:lnSpc>
                <a:spcPct val="170000"/>
              </a:lnSpc>
            </a:pPr>
            <a:r>
              <a:rPr lang="en-US" altLang="zh-CN" sz="4800" b="1">
                <a:solidFill>
                  <a:srgbClr val="FF0000"/>
                </a:solidFill>
              </a:rPr>
              <a:t>1</a:t>
            </a:r>
            <a:r>
              <a:rPr lang="zh-CN" altLang="en-US" sz="4800" b="1">
                <a:solidFill>
                  <a:srgbClr val="FF0000"/>
                </a:solidFill>
              </a:rPr>
              <a:t>、小说中不同人称的作用</a:t>
            </a:r>
            <a:endParaRPr lang="zh-CN" altLang="en-US" sz="4800" b="1">
              <a:solidFill>
                <a:srgbClr val="FF0000"/>
              </a:solidFill>
            </a:endParaRPr>
          </a:p>
          <a:p>
            <a:r>
              <a:rPr lang="zh-CN" altLang="en-US" sz="4000"/>
              <a:t>第一人称：叙述较为亲切自然，便于直接、自由地表达思想感情，给读者以真实感；</a:t>
            </a:r>
            <a:endParaRPr lang="zh-CN" altLang="en-US" sz="4000"/>
          </a:p>
          <a:p>
            <a:r>
              <a:rPr lang="zh-CN" altLang="en-US" sz="4000"/>
              <a:t>第二人称：是呼告修辞，便于直接对话，利于交流思想情感，增强亲切感，同时使抒情更加强烈感人；</a:t>
            </a:r>
            <a:endParaRPr lang="zh-CN" altLang="en-US" sz="4000"/>
          </a:p>
          <a:p>
            <a:r>
              <a:rPr lang="zh-CN" altLang="en-US" sz="4000"/>
              <a:t>第三人称：能够比较直接客观地展现丰富多彩的生活，不受时空限制，具有全知全能的特点，反映现实较为灵活自如。</a:t>
            </a:r>
            <a:endParaRPr lang="zh-CN" altLang="en-US" sz="40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990600"/>
          </a:xfrm>
        </p:spPr>
        <p:txBody>
          <a:bodyPr/>
          <a:p>
            <a:r>
              <a:rPr lang="en-US" altLang="zh-CN" sz="4800" b="1">
                <a:solidFill>
                  <a:srgbClr val="FF0000"/>
                </a:solidFill>
              </a:rPr>
              <a:t>2</a:t>
            </a:r>
            <a:r>
              <a:rPr lang="zh-CN" altLang="en-US" sz="4800" b="1">
                <a:solidFill>
                  <a:srgbClr val="FF0000"/>
                </a:solidFill>
              </a:rPr>
              <a:t>、小说学习的方法点播</a:t>
            </a:r>
            <a:endParaRPr lang="zh-CN" altLang="en-US" sz="4800" b="1">
              <a:solidFill>
                <a:srgbClr val="FF0000"/>
              </a:solidFill>
            </a:endParaRPr>
          </a:p>
        </p:txBody>
      </p:sp>
      <p:sp>
        <p:nvSpPr>
          <p:cNvPr id="3" name="内容占位符 2"/>
          <p:cNvSpPr>
            <a:spLocks noGrp="1"/>
          </p:cNvSpPr>
          <p:nvPr>
            <p:ph idx="1"/>
          </p:nvPr>
        </p:nvSpPr>
        <p:spPr>
          <a:xfrm>
            <a:off x="291465" y="1826895"/>
            <a:ext cx="11551285" cy="4351655"/>
          </a:xfrm>
        </p:spPr>
        <p:txBody>
          <a:bodyPr/>
          <a:p>
            <a:r>
              <a:rPr lang="zh-CN" altLang="en-US" sz="3200" b="1"/>
              <a:t>（</a:t>
            </a:r>
            <a:r>
              <a:rPr lang="en-US" altLang="zh-CN" sz="3200" b="1"/>
              <a:t>1</a:t>
            </a:r>
            <a:r>
              <a:rPr lang="zh-CN" altLang="en-US" sz="3200" b="1"/>
              <a:t>）重点掌握：</a:t>
            </a:r>
            <a:r>
              <a:rPr lang="zh-CN" altLang="en-US" sz="3200"/>
              <a:t>环境背景、故事情节、人物形象</a:t>
            </a:r>
            <a:endParaRPr lang="zh-CN" altLang="en-US" sz="3200"/>
          </a:p>
          <a:p>
            <a:r>
              <a:rPr lang="zh-CN" altLang="en-US" sz="3200" b="1"/>
              <a:t>（</a:t>
            </a:r>
            <a:r>
              <a:rPr lang="en-US" altLang="zh-CN" sz="3200" b="1"/>
              <a:t>2</a:t>
            </a:r>
            <a:r>
              <a:rPr lang="zh-CN" altLang="en-US" sz="3200" b="1"/>
              <a:t>）题型包括一下三种类型：</a:t>
            </a:r>
            <a:endParaRPr lang="zh-CN" altLang="en-US" sz="3200" b="1"/>
          </a:p>
          <a:p>
            <a:r>
              <a:rPr lang="zh-CN" altLang="en-US" sz="3200"/>
              <a:t>   </a:t>
            </a:r>
            <a:r>
              <a:rPr lang="en-US" altLang="zh-CN" sz="3200"/>
              <a:t>A </a:t>
            </a:r>
            <a:r>
              <a:rPr lang="zh-CN" altLang="en-US" sz="3200"/>
              <a:t>用一句话或简明的话语概括故事情节。</a:t>
            </a:r>
            <a:endParaRPr lang="zh-CN" altLang="en-US" sz="3200"/>
          </a:p>
          <a:p>
            <a:r>
              <a:rPr lang="zh-CN" altLang="en-US" sz="3200"/>
              <a:t>   </a:t>
            </a:r>
            <a:r>
              <a:rPr lang="en-US" altLang="zh-CN" sz="3200"/>
              <a:t>B </a:t>
            </a:r>
            <a:r>
              <a:rPr lang="zh-CN" altLang="en-US" sz="3200"/>
              <a:t>文中写了几件事，请以此加以概括。</a:t>
            </a:r>
            <a:endParaRPr lang="zh-CN" altLang="en-US" sz="3200"/>
          </a:p>
          <a:p>
            <a:r>
              <a:rPr lang="zh-CN" altLang="en-US" sz="3200"/>
              <a:t>   </a:t>
            </a:r>
            <a:r>
              <a:rPr lang="en-US" altLang="zh-CN" sz="3200"/>
              <a:t>C </a:t>
            </a:r>
            <a:r>
              <a:rPr lang="zh-CN" altLang="en-US" sz="3200"/>
              <a:t>文章内容意在表明什么内涵（主旨）。</a:t>
            </a:r>
            <a:endParaRPr lang="zh-CN" altLang="en-US" sz="3200"/>
          </a:p>
          <a:p>
            <a:r>
              <a:rPr lang="zh-CN" altLang="en-US" sz="3200"/>
              <a:t>  </a:t>
            </a:r>
            <a:r>
              <a:rPr lang="en-US" altLang="zh-CN" sz="3200"/>
              <a:t>D </a:t>
            </a:r>
            <a:r>
              <a:rPr lang="zh-CN" altLang="en-US" sz="3200"/>
              <a:t>辨析小说六要素：</a:t>
            </a:r>
            <a:endParaRPr lang="zh-CN" altLang="en-US" sz="3200"/>
          </a:p>
          <a:p>
            <a:r>
              <a:rPr lang="zh-CN" altLang="en-US" sz="3200"/>
              <a:t>                          时间、地点、人物、事件起因、经过、结果、</a:t>
            </a:r>
            <a:endParaRPr lang="zh-CN" altLang="en-US" sz="32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88670" y="182880"/>
            <a:ext cx="10515600" cy="1056005"/>
          </a:xfrm>
        </p:spPr>
        <p:txBody>
          <a:bodyPr/>
          <a:p>
            <a:pPr algn="ctr"/>
            <a:r>
              <a:rPr lang="zh-CN" altLang="zh-CN" sz="4800" b="1">
                <a:ln w="22225">
                  <a:solidFill>
                    <a:schemeClr val="accent2"/>
                  </a:solidFill>
                  <a:prstDash val="solid"/>
                </a:ln>
                <a:solidFill>
                  <a:schemeClr val="accent2">
                    <a:lumMod val="40000"/>
                    <a:lumOff val="60000"/>
                  </a:schemeClr>
                </a:solidFill>
                <a:effectLst/>
              </a:rPr>
              <a:t>一、二 战 的 影响</a:t>
            </a:r>
            <a:endParaRPr lang="zh-CN" altLang="zh-CN" sz="4800" b="1">
              <a:ln w="22225">
                <a:solidFill>
                  <a:schemeClr val="accent2"/>
                </a:solidFill>
                <a:prstDash val="solid"/>
              </a:ln>
              <a:solidFill>
                <a:schemeClr val="accent2">
                  <a:lumMod val="40000"/>
                  <a:lumOff val="60000"/>
                </a:schemeClr>
              </a:solidFill>
              <a:effectLst/>
            </a:endParaRPr>
          </a:p>
        </p:txBody>
      </p:sp>
      <p:pic>
        <p:nvPicPr>
          <p:cNvPr id="5" name="内容占位符 4" descr="2011102612165934"/>
          <p:cNvPicPr>
            <a:picLocks noChangeAspect="1"/>
          </p:cNvPicPr>
          <p:nvPr>
            <p:ph sz="half" idx="1"/>
          </p:nvPr>
        </p:nvPicPr>
        <p:blipFill>
          <a:blip r:embed="rId1"/>
          <a:stretch>
            <a:fillRect/>
          </a:stretch>
        </p:blipFill>
        <p:spPr>
          <a:xfrm>
            <a:off x="78740" y="1446530"/>
            <a:ext cx="5866130" cy="4704080"/>
          </a:xfrm>
          <a:prstGeom prst="rect">
            <a:avLst/>
          </a:prstGeom>
        </p:spPr>
      </p:pic>
      <p:sp>
        <p:nvSpPr>
          <p:cNvPr id="4" name="内容占位符 3"/>
          <p:cNvSpPr>
            <a:spLocks noGrp="1"/>
          </p:cNvSpPr>
          <p:nvPr>
            <p:ph sz="half" idx="2"/>
          </p:nvPr>
        </p:nvSpPr>
        <p:spPr>
          <a:xfrm>
            <a:off x="6172200" y="1201420"/>
            <a:ext cx="5181600" cy="4975860"/>
          </a:xfrm>
        </p:spPr>
        <p:txBody>
          <a:bodyPr>
            <a:noAutofit/>
          </a:bodyPr>
          <a:p>
            <a:r>
              <a:rPr lang="zh-CN" altLang="en-US"/>
              <a:t>第二次世界大战，简称二战，是继一战之后发生的人类史上最大规模的战争。战火燃及欧洲、亚洲、非洲和大洋洲。战争分西、东两大战场，即欧洲北非战场和亚洲太平洋战场。 </a:t>
            </a:r>
            <a:endParaRPr lang="zh-CN" altLang="en-US"/>
          </a:p>
          <a:p>
            <a:r>
              <a:rPr lang="zh-CN" altLang="en-US"/>
              <a:t>1939年9月1日至1945年9月2日，以德国、意大利、日本法西斯等轴心国及保加利亚、匈牙利、罗马尼亚等仆从国为一方，以中国、美国、英国、苏联等反法西斯同盟和全世界反法西斯力量为同盟国进行的第二次全球规模战争。</a:t>
            </a: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07720" y="197485"/>
            <a:ext cx="10515600" cy="1325563"/>
          </a:xfrm>
        </p:spPr>
        <p:txBody>
          <a:bodyPr/>
          <a:p>
            <a:pPr algn="ctr"/>
            <a:r>
              <a:rPr lang="zh-CN" altLang="en-US" sz="5400" b="1">
                <a:ln w="22225">
                  <a:solidFill>
                    <a:schemeClr val="accent2"/>
                  </a:solidFill>
                  <a:prstDash val="solid"/>
                </a:ln>
                <a:solidFill>
                  <a:schemeClr val="accent2">
                    <a:lumMod val="40000"/>
                    <a:lumOff val="60000"/>
                  </a:schemeClr>
                </a:solidFill>
                <a:effectLst/>
              </a:rPr>
              <a:t>六、课 后 作 业</a:t>
            </a:r>
            <a:endParaRPr lang="zh-CN" altLang="en-US" sz="5400"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381000" y="1478915"/>
            <a:ext cx="11384280" cy="5065395"/>
          </a:xfrm>
        </p:spPr>
        <p:txBody>
          <a:bodyPr>
            <a:noAutofit/>
          </a:bodyPr>
          <a:p>
            <a:r>
              <a:rPr lang="zh-CN" altLang="en-US" sz="3600" b="1">
                <a:solidFill>
                  <a:srgbClr val="FF0000"/>
                </a:solidFill>
              </a:rPr>
              <a:t>第一课时：</a:t>
            </a:r>
            <a:endParaRPr lang="zh-CN" altLang="en-US" sz="3600" b="1">
              <a:solidFill>
                <a:srgbClr val="FF0000"/>
              </a:solidFill>
            </a:endParaRPr>
          </a:p>
          <a:p>
            <a:r>
              <a:rPr lang="zh-CN" altLang="en-US" sz="3600"/>
              <a:t>    练习册：一、基础知识应用</a:t>
            </a:r>
            <a:endParaRPr lang="zh-CN" altLang="en-US" sz="3600"/>
          </a:p>
          <a:p>
            <a:r>
              <a:rPr lang="zh-CN" altLang="en-US" sz="3600"/>
              <a:t>                      二、阅读与能力（三）归途</a:t>
            </a:r>
            <a:endParaRPr lang="zh-CN" altLang="en-US" sz="3600"/>
          </a:p>
          <a:p>
            <a:r>
              <a:rPr lang="zh-CN" altLang="en-US" sz="3600" b="1">
                <a:solidFill>
                  <a:srgbClr val="FF0000"/>
                </a:solidFill>
              </a:rPr>
              <a:t>第二课时：</a:t>
            </a:r>
            <a:endParaRPr lang="zh-CN" altLang="en-US" sz="3600" b="1">
              <a:solidFill>
                <a:srgbClr val="FF0000"/>
              </a:solidFill>
            </a:endParaRPr>
          </a:p>
          <a:p>
            <a:r>
              <a:rPr lang="zh-CN" altLang="en-US" sz="3600"/>
              <a:t>    练习册：</a:t>
            </a:r>
            <a:r>
              <a:rPr lang="zh-CN" altLang="en-US" sz="3600">
                <a:sym typeface="+mn-ea"/>
              </a:rPr>
              <a:t>二、阅读与能力（一）（二）</a:t>
            </a:r>
            <a:endParaRPr lang="zh-CN" altLang="en-US" sz="3600">
              <a:sym typeface="+mn-ea"/>
            </a:endParaRPr>
          </a:p>
          <a:p>
            <a:r>
              <a:rPr lang="zh-CN" altLang="en-US" sz="3600"/>
              <a:t>    最后一节中，凡尼亚举手向“我”告别时，“仿佛有一只柔软而尖利的爪子，抓住了我的心”，假设你就是我，那么当时你是一种什么样的感觉？请用</a:t>
            </a:r>
            <a:r>
              <a:rPr lang="en-US" altLang="zh-CN" sz="3600"/>
              <a:t>200</a:t>
            </a:r>
            <a:r>
              <a:rPr lang="zh-CN" altLang="en-US" sz="3600"/>
              <a:t>字的小短文简要表达。</a:t>
            </a:r>
            <a:endParaRPr lang="zh-CN" altLang="en-US" sz="36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3"/>
          <p:cNvSpPr>
            <a:spLocks noGrp="1"/>
          </p:cNvSpPr>
          <p:nvPr>
            <p:ph type="title"/>
          </p:nvPr>
        </p:nvSpPr>
        <p:spPr>
          <a:xfrm>
            <a:off x="929640" y="1767205"/>
            <a:ext cx="10515600" cy="1325563"/>
          </a:xfrm>
        </p:spPr>
        <p:txBody>
          <a:bodyPr>
            <a:noAutofit/>
          </a:bodyPr>
          <a:p>
            <a:pPr algn="ctr"/>
            <a:r>
              <a:rPr lang="zh-CN" altLang="en-US" sz="96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谢谢观赏！</a:t>
            </a:r>
            <a:endParaRPr lang="zh-CN" altLang="en-US" sz="960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61925" y="194945"/>
            <a:ext cx="5921375" cy="1083310"/>
          </a:xfrm>
        </p:spPr>
        <p:txBody>
          <a:bodyPr>
            <a:normAutofit fontScale="90000"/>
          </a:bodyPr>
          <a:p>
            <a:pPr algn="ctr"/>
            <a:r>
              <a:rPr lang="zh-CN" altLang="en-US" sz="5400" b="1">
                <a:ln w="22225">
                  <a:solidFill>
                    <a:schemeClr val="accent2"/>
                  </a:solidFill>
                  <a:prstDash val="solid"/>
                </a:ln>
                <a:solidFill>
                  <a:schemeClr val="accent2">
                    <a:lumMod val="40000"/>
                    <a:lumOff val="60000"/>
                  </a:schemeClr>
                </a:solidFill>
                <a:effectLst/>
              </a:rPr>
              <a:t>二、苏 联 卫 国 战 争</a:t>
            </a:r>
            <a:endParaRPr lang="zh-CN" altLang="en-US" sz="5400" b="1">
              <a:ln w="22225">
                <a:solidFill>
                  <a:schemeClr val="accent2"/>
                </a:solidFill>
                <a:prstDash val="solid"/>
              </a:ln>
              <a:solidFill>
                <a:schemeClr val="accent2">
                  <a:lumMod val="40000"/>
                  <a:lumOff val="60000"/>
                </a:schemeClr>
              </a:solidFill>
              <a:effectLst/>
            </a:endParaRPr>
          </a:p>
        </p:txBody>
      </p:sp>
      <p:pic>
        <p:nvPicPr>
          <p:cNvPr id="5" name="内容占位符 4" descr="8949887y"/>
          <p:cNvPicPr>
            <a:picLocks noChangeAspect="1"/>
          </p:cNvPicPr>
          <p:nvPr>
            <p:ph sz="half" idx="1"/>
          </p:nvPr>
        </p:nvPicPr>
        <p:blipFill>
          <a:blip r:embed="rId1"/>
          <a:stretch>
            <a:fillRect/>
          </a:stretch>
        </p:blipFill>
        <p:spPr>
          <a:xfrm>
            <a:off x="155575" y="1371600"/>
            <a:ext cx="5850255" cy="4756785"/>
          </a:xfrm>
          <a:prstGeom prst="rect">
            <a:avLst/>
          </a:prstGeom>
        </p:spPr>
      </p:pic>
      <p:sp>
        <p:nvSpPr>
          <p:cNvPr id="4" name="内容占位符 3"/>
          <p:cNvSpPr>
            <a:spLocks noGrp="1"/>
          </p:cNvSpPr>
          <p:nvPr>
            <p:ph sz="half" idx="2"/>
          </p:nvPr>
        </p:nvSpPr>
        <p:spPr>
          <a:xfrm>
            <a:off x="6172835" y="347345"/>
            <a:ext cx="5707380" cy="6038850"/>
          </a:xfrm>
        </p:spPr>
        <p:txBody>
          <a:bodyPr>
            <a:noAutofit/>
          </a:bodyPr>
          <a:p>
            <a:r>
              <a:rPr lang="zh-CN" altLang="en-US" sz="2400"/>
              <a:t>苏德战争是第二次世界大战期间苏联反对纳粹德国及其欧洲盟国的战争，时间从1941年6月22日开始到1945年5月苏联攻占德国首都柏林为止。为了区分1812年～1813年俄国抵抗拿破仑侵略的“卫国战争”苏联将这场战争称为伟大的卫国战争。1945年5月2日，苏军攻克柏林，德国于5月8日宣布无条件投降。</a:t>
            </a:r>
            <a:endParaRPr lang="zh-CN" altLang="en-US" sz="2400"/>
          </a:p>
          <a:p>
            <a:r>
              <a:rPr lang="zh-CN" altLang="en-US" sz="2400"/>
              <a:t>苏德战场之所以被称为二十世纪最为惨烈、最为血腥的战场，是因为这场战争导致了惊人的伤亡情况。</a:t>
            </a:r>
            <a:endParaRPr lang="zh-CN" altLang="en-US" sz="2400"/>
          </a:p>
          <a:p>
            <a:r>
              <a:rPr lang="zh-CN" altLang="en-US" sz="2400"/>
              <a:t>苏联的伤亡数字是非常惊人的，各方的统计数据并不一样。最近俄罗斯公布的数字是，军队作战亡688.5万（包括伤病而亡），到达前线途中亡50万，加上被俘后亡的数量，苏联军队共亡916.48万，平民死亡1740万，总亡2660万，苏联全国的成年男子有一半非死即残。</a:t>
            </a:r>
            <a:endParaRPr lang="zh-CN" altLang="en-US"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pPr algn="ctr"/>
            <a:r>
              <a:rPr lang="zh-CN" altLang="en-US" sz="5400" b="1">
                <a:ln w="22225">
                  <a:solidFill>
                    <a:schemeClr val="accent2"/>
                  </a:solidFill>
                  <a:prstDash val="solid"/>
                </a:ln>
                <a:solidFill>
                  <a:schemeClr val="accent2">
                    <a:lumMod val="40000"/>
                    <a:lumOff val="60000"/>
                  </a:schemeClr>
                </a:solidFill>
                <a:effectLst/>
              </a:rPr>
              <a:t>三、作 者 介 绍</a:t>
            </a:r>
            <a:endParaRPr lang="zh-CN" altLang="en-US" sz="5400" b="1">
              <a:ln w="22225">
                <a:solidFill>
                  <a:schemeClr val="accent2"/>
                </a:solidFill>
                <a:prstDash val="solid"/>
              </a:ln>
              <a:solidFill>
                <a:schemeClr val="accent2">
                  <a:lumMod val="40000"/>
                  <a:lumOff val="60000"/>
                </a:schemeClr>
              </a:solidFill>
              <a:effectLst/>
            </a:endParaRPr>
          </a:p>
        </p:txBody>
      </p:sp>
      <p:pic>
        <p:nvPicPr>
          <p:cNvPr id="5" name="内容占位符 4" descr="QQ截图20160226132514"/>
          <p:cNvPicPr>
            <a:picLocks noChangeAspect="1"/>
          </p:cNvPicPr>
          <p:nvPr>
            <p:ph sz="half" idx="1"/>
          </p:nvPr>
        </p:nvPicPr>
        <p:blipFill>
          <a:blip r:embed="rId1"/>
          <a:stretch>
            <a:fillRect/>
          </a:stretch>
        </p:blipFill>
        <p:spPr>
          <a:xfrm>
            <a:off x="290830" y="1453515"/>
            <a:ext cx="4390390" cy="5288915"/>
          </a:xfrm>
          <a:prstGeom prst="rect">
            <a:avLst/>
          </a:prstGeom>
        </p:spPr>
      </p:pic>
      <p:sp>
        <p:nvSpPr>
          <p:cNvPr id="4" name="内容占位符 3"/>
          <p:cNvSpPr>
            <a:spLocks noGrp="1"/>
          </p:cNvSpPr>
          <p:nvPr>
            <p:ph sz="half" idx="2"/>
          </p:nvPr>
        </p:nvSpPr>
        <p:spPr>
          <a:xfrm>
            <a:off x="5499735" y="1466215"/>
            <a:ext cx="6249670" cy="5166360"/>
          </a:xfrm>
        </p:spPr>
        <p:txBody>
          <a:bodyPr>
            <a:noAutofit/>
          </a:bodyPr>
          <a:p>
            <a:r>
              <a:rPr lang="zh-CN" altLang="en-US" sz="3600"/>
              <a:t>肖洛霍夫</a:t>
            </a:r>
            <a:endParaRPr lang="zh-CN" altLang="en-US" sz="3600"/>
          </a:p>
          <a:p>
            <a:r>
              <a:rPr lang="zh-CN" altLang="en-US" sz="3600"/>
              <a:t>（1905</a:t>
            </a:r>
            <a:r>
              <a:rPr lang="en-US" altLang="zh-CN" sz="3600"/>
              <a:t>.</a:t>
            </a:r>
            <a:r>
              <a:rPr lang="zh-CN" altLang="en-US" sz="3600"/>
              <a:t>5</a:t>
            </a:r>
            <a:r>
              <a:rPr lang="en-US" altLang="zh-CN" sz="3600"/>
              <a:t>.</a:t>
            </a:r>
            <a:r>
              <a:rPr lang="zh-CN" altLang="en-US" sz="3600"/>
              <a:t>24－1984</a:t>
            </a:r>
            <a:r>
              <a:rPr lang="en-US" altLang="zh-CN" sz="3600"/>
              <a:t>.</a:t>
            </a:r>
            <a:r>
              <a:rPr lang="zh-CN" altLang="en-US" sz="3600"/>
              <a:t>2</a:t>
            </a:r>
            <a:r>
              <a:rPr lang="en-US" altLang="zh-CN" sz="3600"/>
              <a:t>.</a:t>
            </a:r>
            <a:r>
              <a:rPr lang="zh-CN" altLang="en-US" sz="3600"/>
              <a:t>21）</a:t>
            </a:r>
            <a:endParaRPr lang="zh-CN" altLang="en-US" sz="3600"/>
          </a:p>
          <a:p>
            <a:r>
              <a:rPr lang="zh-CN" altLang="en-US" sz="3600"/>
              <a:t>出生于维约申斯克区顿河流域，苏联作家。连任多届苏共中央委员，当过苏联作家协会书记，两次获得社会主义劳动英雄勋章。</a:t>
            </a:r>
            <a:endParaRPr lang="zh-CN" altLang="en-US" sz="36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proxy"/>
          <p:cNvPicPr>
            <a:picLocks noChangeAspect="1"/>
          </p:cNvPicPr>
          <p:nvPr/>
        </p:nvPicPr>
        <p:blipFill>
          <a:blip r:embed="rId1"/>
          <a:stretch>
            <a:fillRect/>
          </a:stretch>
        </p:blipFill>
        <p:spPr>
          <a:xfrm>
            <a:off x="81280" y="304800"/>
            <a:ext cx="5259070" cy="3835400"/>
          </a:xfrm>
          <a:prstGeom prst="rect">
            <a:avLst/>
          </a:prstGeom>
        </p:spPr>
      </p:pic>
      <p:sp>
        <p:nvSpPr>
          <p:cNvPr id="6" name="文本框 5"/>
          <p:cNvSpPr txBox="1"/>
          <p:nvPr/>
        </p:nvSpPr>
        <p:spPr>
          <a:xfrm>
            <a:off x="5514340" y="348615"/>
            <a:ext cx="6337300" cy="5704205"/>
          </a:xfrm>
          <a:prstGeom prst="rect">
            <a:avLst/>
          </a:prstGeom>
          <a:noFill/>
        </p:spPr>
        <p:txBody>
          <a:bodyPr wrap="square" rtlCol="0">
            <a:spAutoFit/>
          </a:bodyPr>
          <a:p>
            <a:r>
              <a:rPr lang="en-US" altLang="zh-CN" sz="3200"/>
              <a:t>   </a:t>
            </a:r>
            <a:r>
              <a:rPr lang="en-US" altLang="zh-CN" sz="2800"/>
              <a:t>     </a:t>
            </a:r>
            <a:r>
              <a:rPr lang="zh-CN" altLang="en-US" sz="2800"/>
              <a:t>1922年，前往莫斯科，加入“青年近卫军”，隔年与一位哥萨克的女教师玛丽姬·格罗斯拉夫斯卡娅结婚。并发表第一部短篇小说《胎记》。</a:t>
            </a:r>
            <a:endParaRPr lang="zh-CN" altLang="en-US" sz="2800"/>
          </a:p>
          <a:p>
            <a:r>
              <a:rPr lang="zh-CN" altLang="en-US" sz="2800"/>
              <a:t>        1924年他回到顿河开始创作；1928年《静静的顿河》第一部在苏联《十月》杂志上发表就声誉鹊起，立刻受到国内外的瞩目，在德国销售量甚至超过雷马克的《西线无战事》，肖洛霍夫跃升为世界级作家。</a:t>
            </a:r>
            <a:endParaRPr lang="zh-CN" altLang="en-US" sz="2800"/>
          </a:p>
          <a:p>
            <a:r>
              <a:rPr lang="zh-CN" altLang="en-US" sz="2800"/>
              <a:t>        1965年以《静静的顿河》一书获诺贝尔文学奖。联合国教科文组织决定，2005年命名为“肖洛霍夫年”。</a:t>
            </a:r>
            <a:endParaRPr lang="zh-CN" altLang="en-US" sz="2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760"/>
            <a:ext cx="10149840" cy="441960"/>
          </a:xfrm>
        </p:spPr>
        <p:txBody>
          <a:bodyPr>
            <a:normAutofit fontScale="90000"/>
          </a:bodyPr>
          <a:p>
            <a:endParaRPr lang="zh-CN" altLang="en-US"/>
          </a:p>
        </p:txBody>
      </p:sp>
      <p:pic>
        <p:nvPicPr>
          <p:cNvPr id="5" name="内容占位符 4" descr="3A374CD7B06088445D9A8882C768B0D8"/>
          <p:cNvPicPr>
            <a:picLocks noChangeAspect="1"/>
          </p:cNvPicPr>
          <p:nvPr>
            <p:ph sz="half" idx="1"/>
          </p:nvPr>
        </p:nvPicPr>
        <p:blipFill>
          <a:blip r:embed="rId1"/>
          <a:stretch>
            <a:fillRect/>
          </a:stretch>
        </p:blipFill>
        <p:spPr>
          <a:xfrm>
            <a:off x="1036320" y="831850"/>
            <a:ext cx="3915410" cy="5521960"/>
          </a:xfrm>
          <a:prstGeom prst="rect">
            <a:avLst/>
          </a:prstGeom>
        </p:spPr>
      </p:pic>
      <p:sp>
        <p:nvSpPr>
          <p:cNvPr id="4" name="内容占位符 3"/>
          <p:cNvSpPr>
            <a:spLocks noGrp="1"/>
          </p:cNvSpPr>
          <p:nvPr>
            <p:ph sz="half" idx="2"/>
          </p:nvPr>
        </p:nvSpPr>
        <p:spPr>
          <a:xfrm>
            <a:off x="6172200" y="911860"/>
            <a:ext cx="5181600" cy="5265420"/>
          </a:xfrm>
        </p:spPr>
        <p:txBody>
          <a:bodyPr/>
          <a:p>
            <a:r>
              <a:rPr lang="zh-CN" altLang="en-US" sz="3600"/>
              <a:t>肖洛霍夫的小说《一个人的遭遇》是苏联卫国战争文学的一个里程碑。作品引起了世界性的轰动，著名作家海明威、雷马克专门发来贺电向肖洛霍夫表示祝贺。这部作品也反映了作家在新的时代对战争的新的思考。</a:t>
            </a:r>
            <a:endParaRPr lang="zh-CN" altLang="en-US" sz="36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标题 2"/>
          <p:cNvSpPr>
            <a:spLocks noGrp="1"/>
          </p:cNvSpPr>
          <p:nvPr>
            <p:ph type="title"/>
          </p:nvPr>
        </p:nvSpPr>
        <p:spPr>
          <a:xfrm>
            <a:off x="825500" y="207010"/>
            <a:ext cx="10515600" cy="1313180"/>
          </a:xfrm>
        </p:spPr>
        <p:txBody>
          <a:bodyPr/>
          <a:p>
            <a:pPr algn="ctr"/>
            <a:r>
              <a:rPr lang="zh-CN" altLang="en-US" sz="5400" b="1">
                <a:ln w="22225">
                  <a:solidFill>
                    <a:schemeClr val="accent2"/>
                  </a:solidFill>
                  <a:prstDash val="solid"/>
                </a:ln>
                <a:solidFill>
                  <a:schemeClr val="accent2">
                    <a:lumMod val="40000"/>
                    <a:lumOff val="60000"/>
                  </a:schemeClr>
                </a:solidFill>
                <a:effectLst/>
              </a:rPr>
              <a:t>四、字 词 学 习</a:t>
            </a:r>
            <a:endParaRPr lang="zh-CN" altLang="en-US" sz="5400" b="1">
              <a:ln w="22225">
                <a:solidFill>
                  <a:schemeClr val="accent2"/>
                </a:solidFill>
                <a:prstDash val="solid"/>
              </a:ln>
              <a:solidFill>
                <a:schemeClr val="accent2">
                  <a:lumMod val="40000"/>
                  <a:lumOff val="60000"/>
                </a:schemeClr>
              </a:solidFill>
              <a:effectLst/>
            </a:endParaRPr>
          </a:p>
        </p:txBody>
      </p:sp>
      <p:sp>
        <p:nvSpPr>
          <p:cNvPr id="4" name="内容占位符 3"/>
          <p:cNvSpPr>
            <a:spLocks noGrp="1"/>
          </p:cNvSpPr>
          <p:nvPr>
            <p:ph idx="1"/>
          </p:nvPr>
        </p:nvSpPr>
        <p:spPr>
          <a:xfrm>
            <a:off x="361315" y="1546225"/>
            <a:ext cx="11188700" cy="4633595"/>
          </a:xfrm>
        </p:spPr>
        <p:txBody>
          <a:bodyPr/>
          <a:p>
            <a:r>
              <a:rPr lang="zh-CN" altLang="en-US" sz="3200"/>
              <a:t>邂逅（xiè hòu ） 瓦砾（wǎ lì） 嗜好（shì hào）</a:t>
            </a:r>
            <a:endParaRPr lang="zh-CN" altLang="en-US" sz="3200"/>
          </a:p>
          <a:p>
            <a:r>
              <a:rPr lang="zh-CN" altLang="en-US" sz="3200"/>
              <a:t>刹那间（chà nà） 刹车（shā chē）</a:t>
            </a:r>
            <a:endParaRPr lang="zh-CN" altLang="en-US" sz="3200"/>
          </a:p>
          <a:p>
            <a:r>
              <a:rPr lang="zh-CN" altLang="en-US" sz="3200"/>
              <a:t>狼吞虎咽（yàn）  咽喉（yān）   哽咽（yè）   呜咽（yè）</a:t>
            </a:r>
            <a:endParaRPr lang="zh-CN" altLang="en-US" sz="3200"/>
          </a:p>
          <a:p>
            <a:r>
              <a:rPr lang="zh-CN" altLang="en-US" sz="3200"/>
              <a:t>胳肢窝（gā）   胳肢（gé）   胳臂（</a:t>
            </a:r>
            <a:r>
              <a:rPr lang="zh-CN" altLang="en-US" sz="3200">
                <a:sym typeface="+mn-ea"/>
              </a:rPr>
              <a:t>gā </a:t>
            </a:r>
            <a:r>
              <a:rPr lang="en-US" altLang="zh-CN" sz="3200">
                <a:sym typeface="+mn-ea"/>
              </a:rPr>
              <a:t>bei</a:t>
            </a:r>
            <a:r>
              <a:rPr lang="zh-CN" altLang="en-US" sz="3200"/>
              <a:t>）   胳膊（ɡē bo） </a:t>
            </a:r>
            <a:r>
              <a:rPr lang="zh-CN" altLang="en-US"/>
              <a:t>  </a:t>
            </a:r>
            <a:endParaRPr lang="zh-CN" altLang="en-US"/>
          </a:p>
        </p:txBody>
      </p:sp>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77570" y="194310"/>
            <a:ext cx="10515600" cy="1102360"/>
          </a:xfrm>
        </p:spPr>
        <p:txBody>
          <a:bodyPr/>
          <a:p>
            <a:pPr algn="ctr"/>
            <a:r>
              <a:rPr lang="zh-CN" altLang="en-US" sz="5400" b="1">
                <a:ln w="22225">
                  <a:solidFill>
                    <a:schemeClr val="accent2"/>
                  </a:solidFill>
                  <a:prstDash val="solid"/>
                </a:ln>
                <a:solidFill>
                  <a:schemeClr val="accent2">
                    <a:lumMod val="40000"/>
                    <a:lumOff val="60000"/>
                  </a:schemeClr>
                </a:solidFill>
                <a:effectLst/>
              </a:rPr>
              <a:t>五、理 清 情 节</a:t>
            </a:r>
            <a:endParaRPr lang="zh-CN" altLang="en-US" sz="5400" b="1">
              <a:ln w="22225">
                <a:solidFill>
                  <a:schemeClr val="accent2"/>
                </a:solidFill>
                <a:prstDash val="solid"/>
              </a:ln>
              <a:solidFill>
                <a:schemeClr val="accent2">
                  <a:lumMod val="40000"/>
                  <a:lumOff val="60000"/>
                </a:schemeClr>
              </a:solidFill>
              <a:effectLst/>
            </a:endParaRPr>
          </a:p>
        </p:txBody>
      </p:sp>
      <p:sp>
        <p:nvSpPr>
          <p:cNvPr id="3" name="内容占位符 2"/>
          <p:cNvSpPr>
            <a:spLocks noGrp="1"/>
          </p:cNvSpPr>
          <p:nvPr>
            <p:ph idx="1"/>
          </p:nvPr>
        </p:nvSpPr>
        <p:spPr>
          <a:xfrm>
            <a:off x="2326005" y="1380490"/>
            <a:ext cx="7553960" cy="5140960"/>
          </a:xfrm>
        </p:spPr>
        <p:txBody>
          <a:bodyPr>
            <a:normAutofit fontScale="80000"/>
          </a:bodyPr>
          <a:p>
            <a:r>
              <a:rPr lang="en-US" altLang="zh-CN" sz="4000">
                <a:solidFill>
                  <a:schemeClr val="tx1"/>
                </a:solidFill>
                <a:uFillTx/>
              </a:rPr>
              <a:t>1</a:t>
            </a:r>
            <a:r>
              <a:rPr lang="zh-CN" altLang="en-US" sz="4000">
                <a:solidFill>
                  <a:schemeClr val="tx1"/>
                </a:solidFill>
                <a:uFillTx/>
              </a:rPr>
              <a:t>、开头：</a:t>
            </a:r>
            <a:r>
              <a:rPr lang="en-US" altLang="zh-CN" sz="4000">
                <a:solidFill>
                  <a:schemeClr val="tx1"/>
                </a:solidFill>
                <a:uFillTx/>
              </a:rPr>
              <a:t>“</a:t>
            </a:r>
            <a:r>
              <a:rPr lang="zh-CN" altLang="en-US" sz="4000">
                <a:solidFill>
                  <a:schemeClr val="tx1"/>
                </a:solidFill>
                <a:uFillTx/>
              </a:rPr>
              <a:t>我</a:t>
            </a:r>
            <a:r>
              <a:rPr lang="en-US" altLang="zh-CN" sz="4000">
                <a:solidFill>
                  <a:schemeClr val="tx1"/>
                </a:solidFill>
                <a:uFillTx/>
              </a:rPr>
              <a:t>”</a:t>
            </a:r>
            <a:r>
              <a:rPr lang="zh-CN" altLang="en-US" sz="4000">
                <a:solidFill>
                  <a:schemeClr val="tx1"/>
                </a:solidFill>
                <a:uFillTx/>
              </a:rPr>
              <a:t>和索科洛夫的结识</a:t>
            </a:r>
            <a:endParaRPr lang="zh-CN" altLang="en-US" sz="4000">
              <a:solidFill>
                <a:schemeClr val="tx1"/>
              </a:solidFill>
              <a:uFillTx/>
            </a:endParaRPr>
          </a:p>
          <a:p>
            <a:r>
              <a:rPr lang="en-US" altLang="zh-CN" sz="4000">
                <a:solidFill>
                  <a:schemeClr val="tx1"/>
                </a:solidFill>
                <a:uFillTx/>
              </a:rPr>
              <a:t>2</a:t>
            </a:r>
            <a:r>
              <a:rPr lang="zh-CN" altLang="en-US" sz="4000">
                <a:solidFill>
                  <a:schemeClr val="tx1"/>
                </a:solidFill>
                <a:uFillTx/>
              </a:rPr>
              <a:t>、中间：索科洛夫的自述</a:t>
            </a:r>
            <a:endParaRPr lang="zh-CN" altLang="en-US" sz="4000">
              <a:solidFill>
                <a:schemeClr val="tx1"/>
              </a:solidFill>
              <a:uFillTx/>
            </a:endParaRPr>
          </a:p>
          <a:p>
            <a:r>
              <a:rPr lang="zh-CN" altLang="en-US" sz="4000">
                <a:solidFill>
                  <a:schemeClr val="tx1"/>
                </a:solidFill>
                <a:uFillTx/>
              </a:rPr>
              <a:t>                    成功逃回部队</a:t>
            </a:r>
            <a:endParaRPr lang="zh-CN" altLang="en-US" sz="4000">
              <a:solidFill>
                <a:schemeClr val="tx1"/>
              </a:solidFill>
              <a:uFillTx/>
            </a:endParaRPr>
          </a:p>
          <a:p>
            <a:r>
              <a:rPr lang="zh-CN" altLang="en-US" sz="4000">
                <a:solidFill>
                  <a:schemeClr val="tx1"/>
                </a:solidFill>
                <a:uFillTx/>
              </a:rPr>
              <a:t>                    邻居来信，传来噩耗</a:t>
            </a:r>
            <a:endParaRPr lang="zh-CN" altLang="en-US" sz="4000">
              <a:solidFill>
                <a:schemeClr val="tx1"/>
              </a:solidFill>
              <a:uFillTx/>
            </a:endParaRPr>
          </a:p>
          <a:p>
            <a:r>
              <a:rPr lang="zh-CN" altLang="en-US" sz="4000">
                <a:solidFill>
                  <a:schemeClr val="tx1"/>
                </a:solidFill>
                <a:uFillTx/>
              </a:rPr>
              <a:t>                    找到儿子，憧憬未来</a:t>
            </a:r>
            <a:endParaRPr lang="zh-CN" altLang="en-US" sz="4000">
              <a:solidFill>
                <a:schemeClr val="tx1"/>
              </a:solidFill>
              <a:uFillTx/>
            </a:endParaRPr>
          </a:p>
          <a:p>
            <a:r>
              <a:rPr lang="zh-CN" altLang="en-US" sz="4000">
                <a:solidFill>
                  <a:schemeClr val="tx1"/>
                </a:solidFill>
                <a:uFillTx/>
              </a:rPr>
              <a:t>                    儿子牺牲</a:t>
            </a:r>
            <a:endParaRPr lang="zh-CN" altLang="en-US" sz="4000">
              <a:solidFill>
                <a:schemeClr val="tx1"/>
              </a:solidFill>
              <a:uFillTx/>
            </a:endParaRPr>
          </a:p>
          <a:p>
            <a:r>
              <a:rPr lang="zh-CN" altLang="en-US" sz="4000">
                <a:solidFill>
                  <a:schemeClr val="tx1"/>
                </a:solidFill>
                <a:uFillTx/>
              </a:rPr>
              <a:t>                    领养孤儿</a:t>
            </a:r>
            <a:endParaRPr lang="zh-CN" altLang="en-US" sz="4000">
              <a:solidFill>
                <a:schemeClr val="tx1"/>
              </a:solidFill>
              <a:uFillTx/>
            </a:endParaRPr>
          </a:p>
          <a:p>
            <a:r>
              <a:rPr lang="zh-CN" altLang="en-US" sz="4000">
                <a:solidFill>
                  <a:schemeClr val="tx1"/>
                </a:solidFill>
                <a:uFillTx/>
              </a:rPr>
              <a:t>                     出车祸，背井离乡生活</a:t>
            </a:r>
            <a:endParaRPr lang="zh-CN" altLang="en-US" sz="4000">
              <a:solidFill>
                <a:schemeClr val="tx1"/>
              </a:solidFill>
              <a:uFillTx/>
            </a:endParaRPr>
          </a:p>
          <a:p>
            <a:r>
              <a:rPr lang="en-US" altLang="zh-CN" sz="4000">
                <a:solidFill>
                  <a:schemeClr val="tx1"/>
                </a:solidFill>
                <a:uFillTx/>
              </a:rPr>
              <a:t>3</a:t>
            </a:r>
            <a:r>
              <a:rPr lang="zh-CN" altLang="en-US" sz="4000">
                <a:solidFill>
                  <a:schemeClr val="tx1"/>
                </a:solidFill>
                <a:uFillTx/>
              </a:rPr>
              <a:t>、结尾：我和</a:t>
            </a:r>
            <a:r>
              <a:rPr lang="en-US" altLang="zh-CN" sz="4000">
                <a:solidFill>
                  <a:schemeClr val="tx1"/>
                </a:solidFill>
                <a:uFillTx/>
              </a:rPr>
              <a:t>“</a:t>
            </a:r>
            <a:r>
              <a:rPr lang="zh-CN" altLang="en-US" sz="4000">
                <a:solidFill>
                  <a:schemeClr val="tx1"/>
                </a:solidFill>
                <a:uFillTx/>
              </a:rPr>
              <a:t>索科洛夫</a:t>
            </a:r>
            <a:r>
              <a:rPr lang="en-US" altLang="zh-CN" sz="4000">
                <a:solidFill>
                  <a:schemeClr val="tx1"/>
                </a:solidFill>
                <a:uFillTx/>
              </a:rPr>
              <a:t>”</a:t>
            </a:r>
            <a:r>
              <a:rPr lang="zh-CN" altLang="en-US" sz="4000">
                <a:solidFill>
                  <a:schemeClr val="tx1"/>
                </a:solidFill>
                <a:uFillTx/>
              </a:rPr>
              <a:t>的分手</a:t>
            </a:r>
            <a:endParaRPr lang="zh-CN" altLang="en-US" sz="4000">
              <a:solidFill>
                <a:schemeClr val="tx1"/>
              </a:solidFill>
              <a:uFillTx/>
            </a:endParaRPr>
          </a:p>
          <a:p>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4339</Words>
  <Application/>
  <PresentationFormat/>
  <Paragraphs>193</Paragraphs>
  <Slides>31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31</vt:i4>
      </vt:variant>
    </vt:vector>
  </HeadingPairs>
  <TitlesOfParts>
    <vt:vector size="38" baseType="lpstr">
      <vt:lpstr>Arial</vt:lpstr>
      <vt:lpstr>宋体</vt:lpstr>
      <vt:lpstr>Wingdings</vt:lpstr>
      <vt:lpstr>Calibri</vt:lpstr>
      <vt:lpstr>微软雅黑</vt:lpstr>
      <vt:lpstr>Calibri Light</vt:lpstr>
      <vt:lpstr>Office 主题</vt:lpstr>
      <vt:lpstr>PowerPoint 演示文稿</vt:lpstr>
      <vt:lpstr>PowerPoint 演示文稿</vt:lpstr>
      <vt:lpstr>一、二 战 的 影响</vt:lpstr>
      <vt:lpstr>二、苏 联 卫 国 战 争</vt:lpstr>
      <vt:lpstr>三、作 者 介 绍</vt:lpstr>
      <vt:lpstr>PowerPoint 演示文稿</vt:lpstr>
      <vt:lpstr>PowerPoint 演示文稿</vt:lpstr>
      <vt:lpstr>四、字 词 学 习</vt:lpstr>
      <vt:lpstr>五、理 清 情 节</vt:lpstr>
      <vt:lpstr>六、思考：</vt:lpstr>
      <vt:lpstr>解答：</vt:lpstr>
      <vt:lpstr>七、阅 读 课 文 ，回 答 问 题</vt:lpstr>
      <vt:lpstr>问题一：题目叫做《一个人的遭遇》，那么这个人是谁？（索科洛夫）他又有什么样的遭遇呢？在面对这些遭遇的时候他的情感是怎么样变化的呢？</vt:lpstr>
      <vt:lpstr>问题二：索科洛夫的命运是悲惨的，他向陌生的“我”口述自己的经历时是一种什么样的心情？通过他的讲述能概括出他的性格特点吗？</vt:lpstr>
      <vt:lpstr>PowerPoint 演示文稿</vt:lpstr>
      <vt:lpstr>一、鉴赏文章细节描写的艺术</vt:lpstr>
      <vt:lpstr>①“我”从集中营出来，与自己部队里的人见面。</vt:lpstr>
      <vt:lpstr>②“我”回到家乡，在原来是家的那个大炸弹坑前的那两句话。</vt:lpstr>
      <vt:lpstr>③文中的“我”到儿子的部队去看牺牲了的儿子。</vt:lpstr>
      <vt:lpstr>④索科洛夫领养凡尼亚部分</vt:lpstr>
      <vt:lpstr>二、质 疑 讨 论</vt:lpstr>
      <vt:lpstr>1、小说用一个人的遭遇作为标题有什么好处？</vt:lpstr>
      <vt:lpstr>2、索科洛夫领养凡尼亚部分写得特别详细，这是为什么？</vt:lpstr>
      <vt:lpstr>3、最后一节中，凡尼亚举手向“我”告别时，“仿佛有一只柔软而尖利的爪子，抓住了我的心”，这是一种什么样的感觉？“我”为什么不想让孩子看到眼泪？</vt:lpstr>
      <vt:lpstr>4、文题是“一个人的遭遇”，这只是一个人的遭遇吗？</vt:lpstr>
      <vt:lpstr>三、文 章 的 主 题</vt:lpstr>
      <vt:lpstr>四、文章的表达技巧</vt:lpstr>
      <vt:lpstr>五、知 识 拓 展</vt:lpstr>
      <vt:lpstr>2、小说学习的方法点播</vt:lpstr>
      <vt:lpstr>六、课 后 作 业</vt:lpstr>
      <vt:lpstr>谢谢观赏！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2016-02-26T02:36:00Z</dcterms:created>
  <dcterms:modified xsi:type="dcterms:W3CDTF">2016-10-07T10:07:58Z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