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4"/>
  </p:notesMasterIdLst>
  <p:handoutMasterIdLst>
    <p:handoutMasterId r:id="rId22"/>
  </p:handoutMasterIdLst>
  <p:sldIdLst>
    <p:sldId id="323" r:id="rId3"/>
    <p:sldId id="523" r:id="rId5"/>
    <p:sldId id="1089" r:id="rId6"/>
    <p:sldId id="1090" r:id="rId7"/>
    <p:sldId id="1091" r:id="rId8"/>
    <p:sldId id="1092" r:id="rId9"/>
    <p:sldId id="1094" r:id="rId10"/>
    <p:sldId id="1100" r:id="rId11"/>
    <p:sldId id="1101" r:id="rId12"/>
    <p:sldId id="1105" r:id="rId13"/>
    <p:sldId id="1102" r:id="rId14"/>
    <p:sldId id="1103" r:id="rId15"/>
    <p:sldId id="1106" r:id="rId16"/>
    <p:sldId id="1107" r:id="rId17"/>
    <p:sldId id="1108" r:id="rId18"/>
    <p:sldId id="1098" r:id="rId19"/>
    <p:sldId id="1114" r:id="rId20"/>
    <p:sldId id="1099" r:id="rId21"/>
  </p:sldIdLst>
  <p:sldSz cx="9144000" cy="5143500" type="screen16x9"/>
  <p:notesSz cx="6858000" cy="9144000"/>
  <p:embeddedFontLst>
    <p:embeddedFont>
      <p:font typeface="微软雅黑" panose="020B0503020204020204" charset="-122"/>
      <p:regular r:id="rId26"/>
    </p:embeddedFont>
    <p:embeddedFont>
      <p:font typeface="楷体" panose="02010609060101010101" pitchFamily="49" charset="-122"/>
      <p:regular r:id="rId27"/>
    </p:embeddedFont>
    <p:embeddedFont>
      <p:font typeface="黑体" panose="02010609060101010101" pitchFamily="49" charset="-122"/>
      <p:regular r:id="rId28"/>
    </p:embeddedFont>
    <p:embeddedFont>
      <p:font typeface="Calibri" panose="020F0502020204030204" charset="0"/>
      <p:regular r:id="rId29"/>
      <p:bold r:id="rId30"/>
      <p:italic r:id="rId31"/>
      <p:boldItalic r:id="rId32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0000"/>
    <a:srgbClr val="A38302"/>
    <a:srgbClr val="0066FF"/>
    <a:srgbClr val="FEFCDE"/>
    <a:srgbClr val="00B050"/>
    <a:srgbClr val="FF00FF"/>
    <a:srgbClr val="FFFFFF"/>
    <a:srgbClr val="FF6600"/>
    <a:srgbClr val="D600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4479" autoAdjust="0"/>
    <p:restoredTop sz="99814" autoAdjust="0"/>
  </p:normalViewPr>
  <p:slideViewPr>
    <p:cSldViewPr>
      <p:cViewPr>
        <p:scale>
          <a:sx n="75" d="100"/>
          <a:sy n="75" d="100"/>
        </p:scale>
        <p:origin x="-1878" y="-810"/>
      </p:cViewPr>
      <p:guideLst>
        <p:guide orient="horz" pos="3162"/>
        <p:guide pos="5759"/>
      </p:guideLst>
    </p:cSldViewPr>
  </p:slideViewPr>
  <p:outlineViewPr>
    <p:cViewPr>
      <p:scale>
        <a:sx n="33" d="100"/>
        <a:sy n="33" d="100"/>
      </p:scale>
      <p:origin x="0" y="112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4578"/>
    </p:cViewPr>
  </p:sorterViewPr>
  <p:notesViewPr>
    <p:cSldViewPr>
      <p:cViewPr varScale="1">
        <p:scale>
          <a:sx n="65" d="100"/>
          <a:sy n="65" d="100"/>
        </p:scale>
        <p:origin x="-2502" y="-114"/>
      </p:cViewPr>
      <p:guideLst>
        <p:guide orient="horz" pos="3076"/>
        <p:guide pos="226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2" Type="http://schemas.openxmlformats.org/officeDocument/2006/relationships/font" Target="fonts/font7.fntdata"/><Relationship Id="rId31" Type="http://schemas.openxmlformats.org/officeDocument/2006/relationships/font" Target="fonts/font6.fntdata"/><Relationship Id="rId30" Type="http://schemas.openxmlformats.org/officeDocument/2006/relationships/font" Target="fonts/font5.fntdata"/><Relationship Id="rId3" Type="http://schemas.openxmlformats.org/officeDocument/2006/relationships/slide" Target="slides/slide1.xml"/><Relationship Id="rId29" Type="http://schemas.openxmlformats.org/officeDocument/2006/relationships/font" Target="fonts/font4.fntdata"/><Relationship Id="rId28" Type="http://schemas.openxmlformats.org/officeDocument/2006/relationships/font" Target="fonts/font3.fntdata"/><Relationship Id="rId27" Type="http://schemas.openxmlformats.org/officeDocument/2006/relationships/font" Target="fonts/font2.fntdata"/><Relationship Id="rId26" Type="http://schemas.openxmlformats.org/officeDocument/2006/relationships/font" Target="fonts/font1.fntdata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handoutMaster" Target="handoutMasters/handoutMaster1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  <a:p>
            <a:endParaRPr lang="zh-CN" altLang="en-US" dirty="0"/>
          </a:p>
          <a:p>
            <a:r>
              <a:rPr lang="en-US" altLang="zh-CN" dirty="0"/>
              <a:t>If?  </a:t>
            </a:r>
            <a:r>
              <a:rPr lang="zh-CN" altLang="en-US" dirty="0"/>
              <a:t>本单元的课文中有很多这样的语句，值得我们品味、</a:t>
            </a:r>
            <a:endParaRPr lang="zh-CN" altLang="en-US" dirty="0"/>
          </a:p>
          <a:p>
            <a:endParaRPr lang="zh-CN" altLang="en-US" dirty="0"/>
          </a:p>
          <a:p>
            <a:r>
              <a:rPr lang="zh-CN" altLang="en-US" dirty="0"/>
              <a:t>     积累。</a:t>
            </a:r>
            <a:endParaRPr lang="zh-CN" altLang="en-US" dirty="0"/>
          </a:p>
          <a:p>
            <a:endParaRPr lang="zh-CN" altLang="en-US" dirty="0"/>
          </a:p>
          <a:p>
            <a:r>
              <a:rPr lang="zh-CN" altLang="en-US" dirty="0"/>
              <a:t>词句段运用“</a:t>
            </a:r>
            <a:endParaRPr lang="zh-CN" altLang="en-US" dirty="0"/>
          </a:p>
          <a:p>
            <a:endParaRPr lang="zh-CN" altLang="en-US" dirty="0"/>
          </a:p>
          <a:p>
            <a:r>
              <a:rPr lang="en-US" altLang="zh-CN" dirty="0"/>
              <a:t>)</a:t>
            </a:r>
            <a:r>
              <a:rPr lang="zh-CN" altLang="en-US" dirty="0"/>
              <a:t>元旦快到了，为元旦联欢会设计一个海报吧。要有打动人的宣传语，还可</a:t>
            </a:r>
            <a:endParaRPr lang="zh-CN" altLang="en-US" dirty="0"/>
          </a:p>
          <a:p>
            <a:r>
              <a:rPr lang="zh-CN" altLang="en-US" dirty="0"/>
              <a:t>    以配上好看的图画，看看谁制作的海报最吸引人。</a:t>
            </a:r>
            <a:endParaRPr lang="zh-CN" altLang="en-US" dirty="0"/>
          </a:p>
          <a:p>
            <a:endParaRPr lang="zh-CN" altLang="en-US" dirty="0"/>
          </a:p>
          <a:p>
            <a:r>
              <a:rPr lang="zh-CN" altLang="en-US" dirty="0"/>
              <a:t>                </a:t>
            </a:r>
            <a:r>
              <a:rPr lang="en-US" altLang="zh-CN" dirty="0"/>
              <a:t>.#</a:t>
            </a:r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          IE </a:t>
            </a:r>
            <a:r>
              <a:rPr lang="zh-CN" altLang="en-US" dirty="0"/>
              <a:t>餘 德 罐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.jpeg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0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 flipH="1">
            <a:off x="1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chemeClr val="accent5">
                  <a:lumMod val="60000"/>
                  <a:lumOff val="40000"/>
                </a:schemeClr>
              </a:gs>
              <a:gs pos="97000">
                <a:schemeClr val="bg1">
                  <a:alpha val="0"/>
                </a:schemeClr>
              </a:gs>
              <a:gs pos="70000">
                <a:schemeClr val="accent5">
                  <a:lumMod val="40000"/>
                  <a:lumOff val="60000"/>
                  <a:alpha val="76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文本框 10"/>
          <p:cNvSpPr txBox="1"/>
          <p:nvPr userDrawn="1"/>
        </p:nvSpPr>
        <p:spPr>
          <a:xfrm>
            <a:off x="408502" y="92978"/>
            <a:ext cx="792480" cy="2755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" dirty="0">
                <a:latin typeface="Heiti SC Light" panose="02000000000000000000" pitchFamily="2" charset="-128"/>
                <a:ea typeface="Heiti SC Light" panose="02000000000000000000" pitchFamily="2" charset="-128"/>
              </a:rPr>
              <a:t>语文园地</a:t>
            </a:r>
            <a:endParaRPr kumimoji="1" lang="zh-CN" altLang="en-US" sz="1200" dirty="0">
              <a:latin typeface="Heiti SC Light" panose="02000000000000000000" pitchFamily="2" charset="-128"/>
              <a:ea typeface="Heiti SC Light" panose="02000000000000000000" pitchFamily="2" charset="-128"/>
            </a:endParaRPr>
          </a:p>
        </p:txBody>
      </p:sp>
      <p:pic>
        <p:nvPicPr>
          <p:cNvPr id="67586" name="Picture 2" descr="http://www.ypppt.com/uploads/allimg/180714/1-1PG4124H9-53.jpg"/>
          <p:cNvPicPr>
            <a:picLocks noChangeAspect="1" noChangeArrowheads="1"/>
          </p:cNvPicPr>
          <p:nvPr userDrawn="1"/>
        </p:nvPicPr>
        <p:blipFill>
          <a:blip r:embed="rId9" cstate="print"/>
          <a:srcRect l="48515" t="72425"/>
          <a:stretch>
            <a:fillRect/>
          </a:stretch>
        </p:blipFill>
        <p:spPr bwMode="auto">
          <a:xfrm>
            <a:off x="7308304" y="4590090"/>
            <a:ext cx="1835696" cy="553409"/>
          </a:xfrm>
          <a:prstGeom prst="rect">
            <a:avLst/>
          </a:prstGeom>
          <a:noFill/>
        </p:spPr>
      </p:pic>
      <p:pic>
        <p:nvPicPr>
          <p:cNvPr id="11" name="Picture 2" descr="http://www.ypppt.com/uploads/allimg/180714/1-1PG4124H9-53.jpg"/>
          <p:cNvPicPr>
            <a:picLocks noChangeAspect="1" noChangeArrowheads="1"/>
          </p:cNvPicPr>
          <p:nvPr userDrawn="1"/>
        </p:nvPicPr>
        <p:blipFill>
          <a:blip r:embed="rId9" cstate="print"/>
          <a:srcRect t="72425" r="40593"/>
          <a:stretch>
            <a:fillRect/>
          </a:stretch>
        </p:blipFill>
        <p:spPr bwMode="auto">
          <a:xfrm>
            <a:off x="0" y="4588636"/>
            <a:ext cx="6804248" cy="554864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13.jpeg"/><Relationship Id="rId1" Type="http://schemas.openxmlformats.org/officeDocument/2006/relationships/hyperlink" Target="https://www.gushiwen.org/GuShiWen_9e828e9ac8.aspx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http://news.cnhubei.com/xw/yl/201411/W020141104540402609866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pic>
        <p:nvPicPr>
          <p:cNvPr id="21508" name="Picture 4" descr="http://img2.duitang.com/uploads/item/201202/06/20120206112824_YreL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pic>
        <p:nvPicPr>
          <p:cNvPr id="21510" name="Picture 6" descr="http://img.mp.itc.cn/upload/20160925/670defd77877483cbce0c7c2fecb2cea_th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827584" y="627534"/>
            <a:ext cx="7848872" cy="1545590"/>
          </a:xfrm>
          <a:prstGeom prst="rect">
            <a:avLst/>
          </a:prstGeom>
          <a:solidFill>
            <a:schemeClr val="bg1"/>
          </a:solidFill>
          <a:effectLst>
            <a:softEdge rad="127000"/>
          </a:effectLst>
        </p:spPr>
        <p:txBody>
          <a:bodyPr wrap="square" lIns="68580" tIns="34290" rIns="68580" bIns="34290" rtlCol="0">
            <a:spAutoFit/>
          </a:bodyPr>
          <a:lstStyle/>
          <a:p>
            <a:pPr indent="457200" algn="just"/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本单元我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们了解了少年时期的闰土，聆听了好的故事，更重要的是我们还了解了鲁迅先生的精神品质。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438" name="AutoShape 6" descr="http://img01.taopic.com/160715/240495-160G50IU13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440" name="AutoShape 8" descr="http://img01.taopic.com/160715/240495-160G50IU13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755576" y="843558"/>
            <a:ext cx="7632848" cy="138366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在牛肚子里旅行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	“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精彩极了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糟糕透了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慢性子裁缝和急性子顾客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71600" y="3291830"/>
            <a:ext cx="1166264" cy="1440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云形标注 7"/>
          <p:cNvSpPr/>
          <p:nvPr/>
        </p:nvSpPr>
        <p:spPr>
          <a:xfrm>
            <a:off x="2771800" y="2283718"/>
            <a:ext cx="3672408" cy="2389406"/>
          </a:xfrm>
          <a:prstGeom prst="cloudCallout">
            <a:avLst>
              <a:gd name="adj1" fmla="val -62888"/>
              <a:gd name="adj2" fmla="val 18648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2400" dirty="0" smtClean="0"/>
              <a:t>我觉得这些题目特别有意思，还能让我产生阅读课文的兴趣呢。</a:t>
            </a:r>
            <a:endParaRPr lang="zh-CN" altLang="en-US" sz="2400" dirty="0"/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089150" y="824230"/>
            <a:ext cx="6091555" cy="1383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/>
              <a:t>        </a:t>
            </a:r>
            <a:r>
              <a:rPr lang="zh-CN" altLang="en-US" sz="2800" dirty="0" smtClean="0"/>
              <a:t>读下面的词语，你想到了什么？选择一个词语，把你想到的用一段话写下来。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953" y="725299"/>
            <a:ext cx="1104039" cy="158216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4348" y="2649627"/>
            <a:ext cx="8352928" cy="1383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饱经风霜的脸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	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饱经风霜的老屋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	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饱经风霜的大树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树林的深处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		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秋天的深处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		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心灵的深处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23528" y="699542"/>
            <a:ext cx="8352928" cy="1383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饱经风霜的脸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	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饱经风霜的老屋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	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饱经风霜的大树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树林的深处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		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秋天的深处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		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心灵的深处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83568" y="2499742"/>
            <a:ext cx="7776864" cy="1383665"/>
          </a:xfrm>
          <a:prstGeom prst="rect">
            <a:avLst/>
          </a:prstGeom>
          <a:ln w="19050">
            <a:prstDash val="lg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他的面孔上刻满了</a:t>
            </a:r>
            <a:r>
              <a:rPr lang="zh-CN" altLang="en-US" sz="2800" b="1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饱经风霜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的皱纹。高高的颧骨，眼圈深深地凹陷下去，充满了血丝的眼睛，出无限的沧桑 干燥的嘴唇上裂开血口子。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94467" y="1483757"/>
            <a:ext cx="6192688" cy="26765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柳公权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唐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代著名的书法家。他的楷书用笔方圆并施，点画棱角分明，结构精妙。人们常说的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颜筋柳骨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之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柳骨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，即形容其书法瘦硬挺拔，骨力道劲。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玄秘塔碑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是其楷书代表作之一。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23528" y="627534"/>
            <a:ext cx="1826141" cy="5847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zh-CN" altLang="en-US" sz="3200" dirty="0" smtClean="0"/>
              <a:t>书写提示</a:t>
            </a:r>
            <a:endParaRPr lang="zh-CN" altLang="en-US" sz="3200" dirty="0"/>
          </a:p>
        </p:txBody>
      </p:sp>
      <p:sp>
        <p:nvSpPr>
          <p:cNvPr id="68610" name="AutoShape 2" descr="http://img4.imgtn.bdimg.com/it/u=455932,665622036&amp;fm=26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68611" name="Picture 3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6964611" y="1634758"/>
            <a:ext cx="1800958" cy="2376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58" name="Picture 2"/>
          <p:cNvPicPr>
            <a:picLocks noChangeAspect="1" noChangeArrowheads="1"/>
          </p:cNvPicPr>
          <p:nvPr/>
        </p:nvPicPr>
        <p:blipFill>
          <a:blip r:embed="rId1" cstate="print">
            <a:lum contrast="6000"/>
          </a:blip>
          <a:srcRect/>
          <a:stretch>
            <a:fillRect/>
          </a:stretch>
        </p:blipFill>
        <p:spPr bwMode="auto">
          <a:xfrm>
            <a:off x="1195388" y="795338"/>
            <a:ext cx="6751637" cy="3552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0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2" name="Picture 2" descr="http://cs.sina.com.cn/minisite/09fangzheng/images/image084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763688" y="699542"/>
            <a:ext cx="2376264" cy="3702716"/>
          </a:xfrm>
          <a:prstGeom prst="rect">
            <a:avLst/>
          </a:prstGeom>
          <a:noFill/>
        </p:spPr>
      </p:pic>
      <p:pic>
        <p:nvPicPr>
          <p:cNvPr id="71684" name="Picture 4" descr="http://p0.qhimgs4.com/t01fe886d7220d62df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4008" y="699542"/>
            <a:ext cx="2532695" cy="3672408"/>
          </a:xfrm>
          <a:prstGeom prst="rect">
            <a:avLst/>
          </a:prstGeom>
          <a:noFill/>
        </p:spPr>
      </p:pic>
    </p:spTree>
  </p:cSld>
  <p:clrMapOvr>
    <a:masterClrMapping/>
  </p:clrMapOvr>
  <p:transition spd="slow" advTm="0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0306" y="1414294"/>
            <a:ext cx="8352928" cy="2330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无情未必真豪杰，怜子如何不丈夫。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r">
              <a:lnSpc>
                <a:spcPct val="130000"/>
              </a:lnSpc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鲁迅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答客请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其实地上本没有路，走的人多了，也便成了路。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r">
              <a:lnSpc>
                <a:spcPct val="130000"/>
              </a:lnSpc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鲁迅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故乡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8486" name="AutoShape 6" descr="http://hot.online.sh.cn/images/attachement/jpeg/site1/20170728/IMG0025116acb6045120630720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8488" name="AutoShape 8" descr="http://hot.online.sh.cn/images/attachement/jpeg/site1/20170728/IMG0025116acb6045120630720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3528" y="402744"/>
            <a:ext cx="1808480" cy="58356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zh-CN" altLang="en-US" sz="3200" dirty="0"/>
              <a:t>日积月累</a:t>
            </a:r>
            <a:endParaRPr lang="zh-CN" altLang="en-US" sz="3200" dirty="0"/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95536" y="575459"/>
            <a:ext cx="8352928" cy="38493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惟有民魂是值得宝贵的，惟有他发扬起来，中国才有真进步。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r">
              <a:lnSpc>
                <a:spcPct val="130000"/>
              </a:lnSpc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鲁迅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学界三魂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我们从古以来，就有埋头苦干的人，有拼命硬干的人，有为民请命的人，有舍身求法的人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这就是中国的脊梁。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r">
              <a:lnSpc>
                <a:spcPct val="130000"/>
              </a:lnSpc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鲁迅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中国人失掉自信力了吗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 advTm="0"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8" name="AutoShape 2" descr="诗">
            <a:hlinkClick r:id="rId1"/>
          </p:cNvPr>
          <p:cNvSpPr>
            <a:spLocks noChangeAspect="1" noChangeArrowheads="1"/>
          </p:cNvSpPr>
          <p:nvPr/>
        </p:nvSpPr>
        <p:spPr bwMode="auto">
          <a:xfrm>
            <a:off x="5207000" y="-76200"/>
            <a:ext cx="95561" cy="45719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7410" y="808251"/>
            <a:ext cx="6552728" cy="3636010"/>
          </a:xfrm>
          <a:prstGeom prst="rect">
            <a:avLst/>
          </a:prstGeom>
          <a:ln>
            <a:prstDash val="lgDashDot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 smtClean="0"/>
              <a:t>◇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不在沉默中爆发，就在沉默中灭亡。</a:t>
            </a:r>
            <a:endParaRPr lang="zh-CN" altLang="en-US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 smtClean="0"/>
              <a:t>◇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伟大的心胸，应该表现出这样的气概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用笑脸来迎接悲惨的厄运，用百倍的勇气来应付一切的不幸。</a:t>
            </a:r>
            <a:endParaRPr lang="zh-CN" altLang="en-US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 smtClean="0"/>
              <a:t>◇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哀其不幸，怒其不争。</a:t>
            </a:r>
            <a:endParaRPr lang="zh-CN" altLang="en-US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 smtClean="0"/>
              <a:t>◇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墨写的谎言掩盖不了血写的事实。</a:t>
            </a:r>
            <a:endParaRPr lang="zh-CN" altLang="en-US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 smtClean="0"/>
              <a:t>◇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真的猛士，敢于直面惨淡的人生，敢于正视淋漓的鲜血。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50" name="Picture 2" descr="http://i2.sinaimg.cn/dy/c/sd/2011-10-31/U662P1T1D23390638F21DT20111031143038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EAD5A0"/>
              </a:clrFrom>
              <a:clrTo>
                <a:srgbClr val="EAD5A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7092279" y="915566"/>
            <a:ext cx="1978845" cy="3600400"/>
          </a:xfrm>
          <a:prstGeom prst="rect">
            <a:avLst/>
          </a:prstGeom>
          <a:noFill/>
        </p:spPr>
      </p:pic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/>
          <p:cNvGrpSpPr/>
          <p:nvPr/>
        </p:nvGrpSpPr>
        <p:grpSpPr>
          <a:xfrm>
            <a:off x="0" y="0"/>
            <a:ext cx="9144000" cy="5143500"/>
            <a:chOff x="0" y="0"/>
            <a:chExt cx="9144000" cy="5143500"/>
          </a:xfrm>
        </p:grpSpPr>
        <p:pic>
          <p:nvPicPr>
            <p:cNvPr id="10" name="Picture 2" descr="http://07.imgmini.eastday.com/mobile/20180416/20180416183149_62a17195fccfcc6a72d1eb0209aa8586_3.jpeg"/>
            <p:cNvPicPr>
              <a:picLocks noChangeAspect="1" noChangeArrowheads="1"/>
            </p:cNvPicPr>
            <p:nvPr/>
          </p:nvPicPr>
          <p:blipFill>
            <a:blip r:embed="rId1" cstate="print"/>
            <a:srcRect r="84429" b="57923"/>
            <a:stretch>
              <a:fillRect/>
            </a:stretch>
          </p:blipFill>
          <p:spPr bwMode="auto">
            <a:xfrm>
              <a:off x="0" y="0"/>
              <a:ext cx="611560" cy="5143500"/>
            </a:xfrm>
            <a:prstGeom prst="rect">
              <a:avLst/>
            </a:prstGeom>
            <a:noFill/>
          </p:spPr>
        </p:pic>
        <p:pic>
          <p:nvPicPr>
            <p:cNvPr id="11" name="Picture 2" descr="http://07.imgmini.eastday.com/mobile/20180416/20180416183149_62a17195fccfcc6a72d1eb0209aa8586_3.jpeg"/>
            <p:cNvPicPr>
              <a:picLocks noChangeAspect="1" noChangeArrowheads="1"/>
            </p:cNvPicPr>
            <p:nvPr/>
          </p:nvPicPr>
          <p:blipFill>
            <a:blip r:embed="rId1" cstate="print"/>
            <a:srcRect r="84429" b="57923"/>
            <a:stretch>
              <a:fillRect/>
            </a:stretch>
          </p:blipFill>
          <p:spPr bwMode="auto">
            <a:xfrm>
              <a:off x="611560" y="0"/>
              <a:ext cx="611560" cy="5143500"/>
            </a:xfrm>
            <a:prstGeom prst="rect">
              <a:avLst/>
            </a:prstGeom>
            <a:noFill/>
          </p:spPr>
        </p:pic>
        <p:pic>
          <p:nvPicPr>
            <p:cNvPr id="15" name="Picture 2" descr="http://07.imgmini.eastday.com/mobile/20180416/20180416183149_62a17195fccfcc6a72d1eb0209aa8586_3.jpeg"/>
            <p:cNvPicPr>
              <a:picLocks noChangeAspect="1" noChangeArrowheads="1"/>
            </p:cNvPicPr>
            <p:nvPr/>
          </p:nvPicPr>
          <p:blipFill>
            <a:blip r:embed="rId1" cstate="print"/>
            <a:srcRect r="84429" b="57923"/>
            <a:stretch>
              <a:fillRect/>
            </a:stretch>
          </p:blipFill>
          <p:spPr bwMode="auto">
            <a:xfrm>
              <a:off x="1187624" y="0"/>
              <a:ext cx="611560" cy="5143500"/>
            </a:xfrm>
            <a:prstGeom prst="rect">
              <a:avLst/>
            </a:prstGeom>
            <a:noFill/>
          </p:spPr>
        </p:pic>
        <p:pic>
          <p:nvPicPr>
            <p:cNvPr id="16" name="Picture 2" descr="http://07.imgmini.eastday.com/mobile/20180416/20180416183149_62a17195fccfcc6a72d1eb0209aa8586_3.jpeg"/>
            <p:cNvPicPr>
              <a:picLocks noChangeAspect="1" noChangeArrowheads="1"/>
            </p:cNvPicPr>
            <p:nvPr/>
          </p:nvPicPr>
          <p:blipFill>
            <a:blip r:embed="rId1" cstate="print"/>
            <a:srcRect r="84429" b="57923"/>
            <a:stretch>
              <a:fillRect/>
            </a:stretch>
          </p:blipFill>
          <p:spPr bwMode="auto">
            <a:xfrm>
              <a:off x="1763688" y="0"/>
              <a:ext cx="611560" cy="5143500"/>
            </a:xfrm>
            <a:prstGeom prst="rect">
              <a:avLst/>
            </a:prstGeom>
            <a:noFill/>
          </p:spPr>
        </p:pic>
        <p:pic>
          <p:nvPicPr>
            <p:cNvPr id="17" name="Picture 2" descr="http://07.imgmini.eastday.com/mobile/20180416/20180416183149_62a17195fccfcc6a72d1eb0209aa8586_3.jpeg"/>
            <p:cNvPicPr>
              <a:picLocks noChangeAspect="1" noChangeArrowheads="1"/>
            </p:cNvPicPr>
            <p:nvPr/>
          </p:nvPicPr>
          <p:blipFill>
            <a:blip r:embed="rId1" cstate="print"/>
            <a:srcRect r="84429" b="57923"/>
            <a:stretch>
              <a:fillRect/>
            </a:stretch>
          </p:blipFill>
          <p:spPr bwMode="auto">
            <a:xfrm>
              <a:off x="2339752" y="0"/>
              <a:ext cx="611560" cy="5143500"/>
            </a:xfrm>
            <a:prstGeom prst="rect">
              <a:avLst/>
            </a:prstGeom>
            <a:noFill/>
          </p:spPr>
        </p:pic>
        <p:pic>
          <p:nvPicPr>
            <p:cNvPr id="18" name="Picture 2" descr="http://07.imgmini.eastday.com/mobile/20180416/20180416183149_62a17195fccfcc6a72d1eb0209aa8586_3.jpeg"/>
            <p:cNvPicPr>
              <a:picLocks noChangeAspect="1" noChangeArrowheads="1"/>
            </p:cNvPicPr>
            <p:nvPr/>
          </p:nvPicPr>
          <p:blipFill>
            <a:blip r:embed="rId1" cstate="print"/>
            <a:srcRect r="84429" b="57923"/>
            <a:stretch>
              <a:fillRect/>
            </a:stretch>
          </p:blipFill>
          <p:spPr bwMode="auto">
            <a:xfrm>
              <a:off x="2951312" y="0"/>
              <a:ext cx="611560" cy="5143500"/>
            </a:xfrm>
            <a:prstGeom prst="rect">
              <a:avLst/>
            </a:prstGeom>
            <a:noFill/>
          </p:spPr>
        </p:pic>
        <p:pic>
          <p:nvPicPr>
            <p:cNvPr id="19" name="Picture 2" descr="http://07.imgmini.eastday.com/mobile/20180416/20180416183149_62a17195fccfcc6a72d1eb0209aa8586_3.jpeg"/>
            <p:cNvPicPr>
              <a:picLocks noChangeAspect="1" noChangeArrowheads="1"/>
            </p:cNvPicPr>
            <p:nvPr/>
          </p:nvPicPr>
          <p:blipFill>
            <a:blip r:embed="rId1" cstate="print"/>
            <a:srcRect r="84429" b="57923"/>
            <a:stretch>
              <a:fillRect/>
            </a:stretch>
          </p:blipFill>
          <p:spPr bwMode="auto">
            <a:xfrm>
              <a:off x="3527376" y="0"/>
              <a:ext cx="611560" cy="5143500"/>
            </a:xfrm>
            <a:prstGeom prst="rect">
              <a:avLst/>
            </a:prstGeom>
            <a:noFill/>
          </p:spPr>
        </p:pic>
        <p:pic>
          <p:nvPicPr>
            <p:cNvPr id="20" name="Picture 2" descr="http://07.imgmini.eastday.com/mobile/20180416/20180416183149_62a17195fccfcc6a72d1eb0209aa8586_3.jpeg"/>
            <p:cNvPicPr>
              <a:picLocks noChangeAspect="1" noChangeArrowheads="1"/>
            </p:cNvPicPr>
            <p:nvPr/>
          </p:nvPicPr>
          <p:blipFill>
            <a:blip r:embed="rId1" cstate="print"/>
            <a:srcRect r="84429" b="57923"/>
            <a:stretch>
              <a:fillRect/>
            </a:stretch>
          </p:blipFill>
          <p:spPr bwMode="auto">
            <a:xfrm>
              <a:off x="4103440" y="0"/>
              <a:ext cx="611560" cy="5143500"/>
            </a:xfrm>
            <a:prstGeom prst="rect">
              <a:avLst/>
            </a:prstGeom>
            <a:noFill/>
          </p:spPr>
        </p:pic>
        <p:pic>
          <p:nvPicPr>
            <p:cNvPr id="21" name="Picture 2" descr="http://07.imgmini.eastday.com/mobile/20180416/20180416183149_62a17195fccfcc6a72d1eb0209aa8586_3.jpeg"/>
            <p:cNvPicPr>
              <a:picLocks noChangeAspect="1" noChangeArrowheads="1"/>
            </p:cNvPicPr>
            <p:nvPr/>
          </p:nvPicPr>
          <p:blipFill>
            <a:blip r:embed="rId1" cstate="print"/>
            <a:srcRect r="84429" b="57923"/>
            <a:stretch>
              <a:fillRect/>
            </a:stretch>
          </p:blipFill>
          <p:spPr bwMode="auto">
            <a:xfrm>
              <a:off x="4716016" y="0"/>
              <a:ext cx="611560" cy="5143500"/>
            </a:xfrm>
            <a:prstGeom prst="rect">
              <a:avLst/>
            </a:prstGeom>
            <a:noFill/>
          </p:spPr>
        </p:pic>
        <p:pic>
          <p:nvPicPr>
            <p:cNvPr id="22" name="Picture 2" descr="http://07.imgmini.eastday.com/mobile/20180416/20180416183149_62a17195fccfcc6a72d1eb0209aa8586_3.jpeg"/>
            <p:cNvPicPr>
              <a:picLocks noChangeAspect="1" noChangeArrowheads="1"/>
            </p:cNvPicPr>
            <p:nvPr/>
          </p:nvPicPr>
          <p:blipFill>
            <a:blip r:embed="rId1" cstate="print"/>
            <a:srcRect r="84429" b="57923"/>
            <a:stretch>
              <a:fillRect/>
            </a:stretch>
          </p:blipFill>
          <p:spPr bwMode="auto">
            <a:xfrm>
              <a:off x="5327576" y="0"/>
              <a:ext cx="611560" cy="5143500"/>
            </a:xfrm>
            <a:prstGeom prst="rect">
              <a:avLst/>
            </a:prstGeom>
            <a:noFill/>
          </p:spPr>
        </p:pic>
        <p:pic>
          <p:nvPicPr>
            <p:cNvPr id="23" name="Picture 2" descr="http://07.imgmini.eastday.com/mobile/20180416/20180416183149_62a17195fccfcc6a72d1eb0209aa8586_3.jpeg"/>
            <p:cNvPicPr>
              <a:picLocks noChangeAspect="1" noChangeArrowheads="1"/>
            </p:cNvPicPr>
            <p:nvPr/>
          </p:nvPicPr>
          <p:blipFill>
            <a:blip r:embed="rId1" cstate="print"/>
            <a:srcRect r="84429" b="57923"/>
            <a:stretch>
              <a:fillRect/>
            </a:stretch>
          </p:blipFill>
          <p:spPr bwMode="auto">
            <a:xfrm>
              <a:off x="5903640" y="0"/>
              <a:ext cx="611560" cy="5143500"/>
            </a:xfrm>
            <a:prstGeom prst="rect">
              <a:avLst/>
            </a:prstGeom>
            <a:noFill/>
          </p:spPr>
        </p:pic>
        <p:pic>
          <p:nvPicPr>
            <p:cNvPr id="24" name="Picture 2" descr="http://07.imgmini.eastday.com/mobile/20180416/20180416183149_62a17195fccfcc6a72d1eb0209aa8586_3.jpeg"/>
            <p:cNvPicPr>
              <a:picLocks noChangeAspect="1" noChangeArrowheads="1"/>
            </p:cNvPicPr>
            <p:nvPr/>
          </p:nvPicPr>
          <p:blipFill>
            <a:blip r:embed="rId1" cstate="print"/>
            <a:srcRect r="84429" b="57923"/>
            <a:stretch>
              <a:fillRect/>
            </a:stretch>
          </p:blipFill>
          <p:spPr bwMode="auto">
            <a:xfrm>
              <a:off x="6479704" y="0"/>
              <a:ext cx="611560" cy="5143500"/>
            </a:xfrm>
            <a:prstGeom prst="rect">
              <a:avLst/>
            </a:prstGeom>
            <a:noFill/>
          </p:spPr>
        </p:pic>
        <p:pic>
          <p:nvPicPr>
            <p:cNvPr id="25" name="Picture 2" descr="http://07.imgmini.eastday.com/mobile/20180416/20180416183149_62a17195fccfcc6a72d1eb0209aa8586_3.jpeg"/>
            <p:cNvPicPr>
              <a:picLocks noChangeAspect="1" noChangeArrowheads="1"/>
            </p:cNvPicPr>
            <p:nvPr/>
          </p:nvPicPr>
          <p:blipFill>
            <a:blip r:embed="rId1" cstate="print"/>
            <a:srcRect r="84429" b="57923"/>
            <a:stretch>
              <a:fillRect/>
            </a:stretch>
          </p:blipFill>
          <p:spPr bwMode="auto">
            <a:xfrm>
              <a:off x="7092280" y="0"/>
              <a:ext cx="611560" cy="5143500"/>
            </a:xfrm>
            <a:prstGeom prst="rect">
              <a:avLst/>
            </a:prstGeom>
            <a:noFill/>
          </p:spPr>
        </p:pic>
        <p:pic>
          <p:nvPicPr>
            <p:cNvPr id="26" name="Picture 2" descr="http://07.imgmini.eastday.com/mobile/20180416/20180416183149_62a17195fccfcc6a72d1eb0209aa8586_3.jpeg"/>
            <p:cNvPicPr>
              <a:picLocks noChangeAspect="1" noChangeArrowheads="1"/>
            </p:cNvPicPr>
            <p:nvPr/>
          </p:nvPicPr>
          <p:blipFill>
            <a:blip r:embed="rId1" cstate="print"/>
            <a:srcRect r="84429" b="57923"/>
            <a:stretch>
              <a:fillRect/>
            </a:stretch>
          </p:blipFill>
          <p:spPr bwMode="auto">
            <a:xfrm>
              <a:off x="7668344" y="0"/>
              <a:ext cx="611560" cy="5143500"/>
            </a:xfrm>
            <a:prstGeom prst="rect">
              <a:avLst/>
            </a:prstGeom>
            <a:noFill/>
          </p:spPr>
        </p:pic>
        <p:pic>
          <p:nvPicPr>
            <p:cNvPr id="27" name="Picture 2" descr="http://07.imgmini.eastday.com/mobile/20180416/20180416183149_62a17195fccfcc6a72d1eb0209aa8586_3.jpeg"/>
            <p:cNvPicPr>
              <a:picLocks noChangeAspect="1" noChangeArrowheads="1"/>
            </p:cNvPicPr>
            <p:nvPr/>
          </p:nvPicPr>
          <p:blipFill>
            <a:blip r:embed="rId1" cstate="print"/>
            <a:srcRect r="84429" b="57923"/>
            <a:stretch>
              <a:fillRect/>
            </a:stretch>
          </p:blipFill>
          <p:spPr bwMode="auto">
            <a:xfrm>
              <a:off x="8244408" y="0"/>
              <a:ext cx="611560" cy="5143500"/>
            </a:xfrm>
            <a:prstGeom prst="rect">
              <a:avLst/>
            </a:prstGeom>
            <a:noFill/>
          </p:spPr>
        </p:pic>
        <p:pic>
          <p:nvPicPr>
            <p:cNvPr id="30" name="Picture 2" descr="http://07.imgmini.eastday.com/mobile/20180416/20180416183149_62a17195fccfcc6a72d1eb0209aa8586_3.jpeg"/>
            <p:cNvPicPr>
              <a:picLocks noChangeAspect="1" noChangeArrowheads="1"/>
            </p:cNvPicPr>
            <p:nvPr/>
          </p:nvPicPr>
          <p:blipFill>
            <a:blip r:embed="rId1" cstate="print"/>
            <a:srcRect r="84429" b="57923"/>
            <a:stretch>
              <a:fillRect/>
            </a:stretch>
          </p:blipFill>
          <p:spPr bwMode="auto">
            <a:xfrm>
              <a:off x="8532440" y="0"/>
              <a:ext cx="611560" cy="5143500"/>
            </a:xfrm>
            <a:prstGeom prst="rect">
              <a:avLst/>
            </a:prstGeom>
            <a:noFill/>
          </p:spPr>
        </p:pic>
      </p:grpSp>
      <p:pic>
        <p:nvPicPr>
          <p:cNvPr id="19458" name="Picture 2" descr="http://07.imgmini.eastday.com/mobile/20180416/20180416183149_62a17195fccfcc6a72d1eb0209aa8586_3.jpeg"/>
          <p:cNvPicPr>
            <a:picLocks noChangeAspect="1" noChangeArrowheads="1"/>
          </p:cNvPicPr>
          <p:nvPr/>
        </p:nvPicPr>
        <p:blipFill>
          <a:blip r:embed="rId1" cstate="print"/>
          <a:srcRect b="5232"/>
          <a:stretch>
            <a:fillRect/>
          </a:stretch>
        </p:blipFill>
        <p:spPr bwMode="auto">
          <a:xfrm>
            <a:off x="5597771" y="0"/>
            <a:ext cx="3546229" cy="5143500"/>
          </a:xfrm>
          <a:prstGeom prst="rect">
            <a:avLst/>
          </a:prstGeom>
          <a:noFill/>
        </p:spPr>
      </p:pic>
      <p:sp>
        <p:nvSpPr>
          <p:cNvPr id="9" name="矩形 8"/>
          <p:cNvSpPr/>
          <p:nvPr/>
        </p:nvSpPr>
        <p:spPr>
          <a:xfrm flipH="1">
            <a:off x="0" y="123478"/>
            <a:ext cx="2771800" cy="252000"/>
          </a:xfrm>
          <a:prstGeom prst="rect">
            <a:avLst/>
          </a:prstGeom>
          <a:gradFill flip="none" rotWithShape="1">
            <a:gsLst>
              <a:gs pos="40000">
                <a:schemeClr val="bg1"/>
              </a:gs>
              <a:gs pos="99000">
                <a:schemeClr val="bg1">
                  <a:alpha val="0"/>
                </a:schemeClr>
              </a:gs>
              <a:gs pos="77000">
                <a:schemeClr val="bg1">
                  <a:alpha val="59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文本框 1"/>
          <p:cNvSpPr txBox="1"/>
          <p:nvPr/>
        </p:nvSpPr>
        <p:spPr>
          <a:xfrm>
            <a:off x="161281" y="13451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人教版  语文  </a:t>
            </a:r>
            <a:r>
              <a:rPr kumimoji="1"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六年</a:t>
            </a:r>
            <a:r>
              <a:rPr kumimoji="1"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级  上册</a:t>
            </a:r>
            <a:endParaRPr kumimoji="1"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TextBox 48"/>
          <p:cNvSpPr txBox="1"/>
          <p:nvPr/>
        </p:nvSpPr>
        <p:spPr>
          <a:xfrm>
            <a:off x="2540000" y="1995805"/>
            <a:ext cx="3198495" cy="991870"/>
          </a:xfrm>
          <a:prstGeom prst="rect">
            <a:avLst/>
          </a:prstGeom>
          <a:solidFill>
            <a:schemeClr val="bg1">
              <a:alpha val="75000"/>
            </a:schemeClr>
          </a:solidFill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60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Kaiti SC" panose="02010600040101010101" pitchFamily="2" charset="-122"/>
                <a:ea typeface="Kaiti SC" panose="02010600040101010101" pitchFamily="2" charset="-122"/>
              </a:rPr>
              <a:t>语文园地</a:t>
            </a:r>
            <a:endParaRPr lang="zh-CN" altLang="en-US" sz="6000" b="1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Kaiti SC" panose="02010600040101010101" pitchFamily="2" charset="-122"/>
              <a:ea typeface="Kaiti SC" panose="02010600040101010101" pitchFamily="2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67544" y="771550"/>
            <a:ext cx="1872208" cy="646986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200" dirty="0" smtClean="0"/>
              <a:t>第八单</a:t>
            </a:r>
            <a:r>
              <a:rPr lang="zh-CN" altLang="en-US" sz="3200" dirty="0"/>
              <a:t>元</a:t>
            </a:r>
            <a:endParaRPr lang="zh-CN" altLang="en-US" sz="3200" dirty="0"/>
          </a:p>
        </p:txBody>
      </p:sp>
      <p:sp>
        <p:nvSpPr>
          <p:cNvPr id="17410" name="AutoShape 2" descr="http://p1.so.qhimgs1.com/bdr/585__/t01eeefd3f5327edfbd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14:window dir="ver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619672" y="1491630"/>
            <a:ext cx="5544616" cy="461665"/>
          </a:xfrm>
          <a:prstGeom prst="rect">
            <a:avLst/>
          </a:prstGeom>
          <a:solidFill>
            <a:schemeClr val="bg1"/>
          </a:solidFill>
          <a:ln>
            <a:solidFill>
              <a:srgbClr val="92D050"/>
            </a:solidFill>
            <a:prstDash val="lgDashDotDot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2400" dirty="0" smtClean="0"/>
              <a:t>阅读文章，要注意把握文章的主要内容。</a:t>
            </a:r>
            <a:endParaRPr lang="en-US" altLang="zh-CN" sz="2400" dirty="0" smtClean="0"/>
          </a:p>
        </p:txBody>
      </p:sp>
      <p:sp>
        <p:nvSpPr>
          <p:cNvPr id="3" name="矩形 2"/>
          <p:cNvSpPr/>
          <p:nvPr/>
        </p:nvSpPr>
        <p:spPr>
          <a:xfrm>
            <a:off x="323528" y="627534"/>
            <a:ext cx="1826141" cy="5847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zh-CN" altLang="en-US" sz="3200" dirty="0"/>
              <a:t>交流平台</a:t>
            </a:r>
            <a:endParaRPr lang="zh-CN" altLang="en-US" sz="3200" dirty="0"/>
          </a:p>
        </p:txBody>
      </p:sp>
      <p:sp>
        <p:nvSpPr>
          <p:cNvPr id="4" name="矩形 3"/>
          <p:cNvSpPr/>
          <p:nvPr/>
        </p:nvSpPr>
        <p:spPr>
          <a:xfrm>
            <a:off x="683568" y="2283718"/>
            <a:ext cx="6696744" cy="119888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一般来讲，了解了每个部分主要讲的是什么，再把各个部分的主要意思连起来，就能把握主要内容。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 flipH="1">
            <a:off x="7596336" y="3291830"/>
            <a:ext cx="936104" cy="12091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547664" y="771550"/>
            <a:ext cx="6408712" cy="3415030"/>
          </a:xfrm>
          <a:prstGeom prst="rect">
            <a:avLst/>
          </a:prstGeom>
          <a:ln>
            <a:prstDash val="lgDashDot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如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只有一个地球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，写了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地球的美丽壮观与渺小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地球拥有的自然资源有限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人类暂时无法移居别的星球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我们应该保护地球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这几部分内容。我们可以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边读边列提纲，把各部分的内容写出来，再连起来想一想，就知道了文章的主要内容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：地球非常美丽壮观，但同宇宙相比又显得非常渺小，它拥有的自然资源有限。如果地球被破坏，人类无法移居到别的星球。所以我们要保护地球。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11560" y="2283718"/>
            <a:ext cx="792088" cy="9781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141503" y="1392446"/>
            <a:ext cx="547260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/>
              <a:t>      关注文章的题目，抓关键句，对了解主要内容也有帮助。把握文章的主要内容，不同的文章有不同的方法，我们要灵活运用。</a:t>
            </a:r>
            <a:endParaRPr lang="en-US" altLang="zh-CN" sz="2800" dirty="0" smtClean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228" y="1509400"/>
            <a:ext cx="1104039" cy="1582166"/>
          </a:xfrm>
          <a:prstGeom prst="rect">
            <a:avLst/>
          </a:prstGeom>
        </p:spPr>
      </p:pic>
    </p:spTree>
  </p:cSld>
  <p:clrMapOvr>
    <a:masterClrMapping/>
  </p:clrMapOvr>
  <p:transition spd="slow" advTm="0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779905" y="1780540"/>
            <a:ext cx="5894705" cy="1383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/>
              <a:t>        </a:t>
            </a:r>
            <a:r>
              <a:rPr lang="zh-CN" altLang="en-US" sz="2800" dirty="0" smtClean="0"/>
              <a:t>读下面各组题目，结合课文内容说说这样拟题好在哪里，再修改自己的习作题目。</a:t>
            </a:r>
            <a:endParaRPr lang="zh-CN" altLang="en-US" sz="2800" dirty="0"/>
          </a:p>
        </p:txBody>
      </p:sp>
      <p:sp>
        <p:nvSpPr>
          <p:cNvPr id="3" name="矩形 2"/>
          <p:cNvSpPr/>
          <p:nvPr/>
        </p:nvSpPr>
        <p:spPr>
          <a:xfrm>
            <a:off x="323528" y="627534"/>
            <a:ext cx="2236510" cy="5847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zh-CN" altLang="en-US" sz="3200" dirty="0"/>
              <a:t>词句段运用</a:t>
            </a:r>
            <a:endParaRPr lang="zh-CN" altLang="en-US" sz="3200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953" y="1681609"/>
            <a:ext cx="1104039" cy="1582166"/>
          </a:xfrm>
          <a:prstGeom prst="rect">
            <a:avLst/>
          </a:prstGeom>
        </p:spPr>
      </p:pic>
    </p:spTree>
  </p:cSld>
  <p:clrMapOvr>
    <a:masterClrMapping/>
  </p:clrMapOvr>
  <p:transition spd="slow" advTm="0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755576" y="1131590"/>
            <a:ext cx="7632848" cy="286131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少年闰土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		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狼牙山五壮士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		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军神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开国大典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	“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诺曼底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号遇难记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	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草船借箭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竹节人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			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桥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			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冰项链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在牛肚子里旅行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	“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精彩极了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糟糕透了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”	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慢性子裁缝和急性子顾客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827584" y="1779662"/>
            <a:ext cx="7416824" cy="0"/>
          </a:xfrm>
          <a:prstGeom prst="line">
            <a:avLst/>
          </a:prstGeom>
          <a:ln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827584" y="2355726"/>
            <a:ext cx="7416824" cy="0"/>
          </a:xfrm>
          <a:prstGeom prst="line">
            <a:avLst/>
          </a:prstGeom>
          <a:ln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827584" y="2859782"/>
            <a:ext cx="7416824" cy="0"/>
          </a:xfrm>
          <a:prstGeom prst="line">
            <a:avLst/>
          </a:prstGeom>
          <a:ln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云形标注 9"/>
          <p:cNvSpPr/>
          <p:nvPr/>
        </p:nvSpPr>
        <p:spPr>
          <a:xfrm>
            <a:off x="6569075" y="327660"/>
            <a:ext cx="2425065" cy="1543032"/>
          </a:xfrm>
          <a:prstGeom prst="cloudCallout">
            <a:avLst>
              <a:gd name="adj1" fmla="val -58047"/>
              <a:gd name="adj2" fmla="val 21042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2000" dirty="0" smtClean="0"/>
              <a:t>这是用文章中的主要人物作题目。</a:t>
            </a:r>
            <a:endParaRPr lang="zh-CN" altLang="en-US" sz="2000" dirty="0" smtClean="0"/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755576" y="843558"/>
            <a:ext cx="7632848" cy="73723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开国大典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	“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诺曼底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号遇难记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	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草船借箭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11560" y="2859782"/>
            <a:ext cx="1166264" cy="1440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云形标注 7"/>
          <p:cNvSpPr/>
          <p:nvPr/>
        </p:nvSpPr>
        <p:spPr>
          <a:xfrm>
            <a:off x="1979712" y="1923678"/>
            <a:ext cx="3672408" cy="1264980"/>
          </a:xfrm>
          <a:prstGeom prst="cloudCallout">
            <a:avLst>
              <a:gd name="adj1" fmla="val -61159"/>
              <a:gd name="adj2" fmla="val 47145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2400" dirty="0" smtClean="0"/>
              <a:t>题目交代了故事的主要内容。</a:t>
            </a:r>
            <a:endParaRPr lang="zh-CN" altLang="en-US" sz="2400" dirty="0"/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006475" y="530860"/>
            <a:ext cx="6404610" cy="73723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竹节人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			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桥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			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冰项链</a:t>
            </a:r>
            <a:endParaRPr lang="zh-CN" altLang="en-US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27584" y="1390924"/>
            <a:ext cx="4392488" cy="2966303"/>
          </a:xfrm>
          <a:prstGeom prst="cloudCallout">
            <a:avLst>
              <a:gd name="adj1" fmla="val 79612"/>
              <a:gd name="adj2" fmla="val 20488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竹节人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交代了说明的对象，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桥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点明了文章的主旨，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冰项链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交代了文章的线索。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 flipH="1">
            <a:off x="6588224" y="3147814"/>
            <a:ext cx="936104" cy="12091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4" grpId="0" bldLvl="0" animBg="1"/>
    </p:bldLst>
  </p:timing>
</p:sld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1235</Words>
  <Application>WPS 演示</Application>
  <PresentationFormat>全屏显示(16:9)</PresentationFormat>
  <Paragraphs>75</Paragraphs>
  <Slides>18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30" baseType="lpstr">
      <vt:lpstr>Arial</vt:lpstr>
      <vt:lpstr>宋体</vt:lpstr>
      <vt:lpstr>Wingdings</vt:lpstr>
      <vt:lpstr>Heiti SC Light</vt:lpstr>
      <vt:lpstr>微软雅黑</vt:lpstr>
      <vt:lpstr>楷体</vt:lpstr>
      <vt:lpstr>黑体</vt:lpstr>
      <vt:lpstr>Kaiti SC</vt:lpstr>
      <vt:lpstr>Times New Roman</vt:lpstr>
      <vt:lpstr>Arial Unicode MS</vt:lpstr>
      <vt:lpstr>Calibri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作者</cp:lastModifiedBy>
  <cp:revision>100</cp:revision>
  <dcterms:created xsi:type="dcterms:W3CDTF">2017-03-17T02:28:00Z</dcterms:created>
  <dcterms:modified xsi:type="dcterms:W3CDTF">2019-06-18T14:28:50Z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2052-11.1.0.8696</vt:lpwstr>
  </property>
</Properties>
</file>