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74" r:id="rId2"/>
    <p:sldId id="330" r:id="rId3"/>
    <p:sldId id="263" r:id="rId4"/>
    <p:sldId id="264" r:id="rId5"/>
    <p:sldId id="267" r:id="rId6"/>
    <p:sldId id="293" r:id="rId7"/>
    <p:sldId id="268" r:id="rId8"/>
    <p:sldId id="331" r:id="rId9"/>
    <p:sldId id="295" r:id="rId10"/>
    <p:sldId id="296" r:id="rId11"/>
    <p:sldId id="299" r:id="rId12"/>
    <p:sldId id="317" r:id="rId13"/>
    <p:sldId id="335" r:id="rId14"/>
    <p:sldId id="336" r:id="rId15"/>
    <p:sldId id="265" r:id="rId16"/>
    <p:sldId id="300" r:id="rId17"/>
    <p:sldId id="325" r:id="rId18"/>
    <p:sldId id="326" r:id="rId19"/>
    <p:sldId id="266" r:id="rId20"/>
    <p:sldId id="303" r:id="rId21"/>
    <p:sldId id="332" r:id="rId22"/>
    <p:sldId id="269" r:id="rId23"/>
    <p:sldId id="283" r:id="rId24"/>
    <p:sldId id="337" r:id="rId25"/>
    <p:sldId id="270" r:id="rId26"/>
    <p:sldId id="307" r:id="rId27"/>
    <p:sldId id="308" r:id="rId28"/>
    <p:sldId id="321" r:id="rId29"/>
    <p:sldId id="309" r:id="rId30"/>
    <p:sldId id="310" r:id="rId31"/>
    <p:sldId id="271" r:id="rId32"/>
    <p:sldId id="312" r:id="rId33"/>
    <p:sldId id="313" r:id="rId34"/>
    <p:sldId id="314" r:id="rId35"/>
    <p:sldId id="329" r:id="rId36"/>
    <p:sldId id="305" r:id="rId37"/>
    <p:sldId id="316" r:id="rId38"/>
    <p:sldId id="306"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pPr/>
              <a:t>26</a:t>
            </a:fld>
            <a:endParaRPr lang="zh-CN" altLang="en-US"/>
          </a:p>
        </p:txBody>
      </p:sp>
    </p:spTree>
    <p:extLst>
      <p:ext uri="{BB962C8B-B14F-4D97-AF65-F5344CB8AC3E}">
        <p14:creationId xmlns:p14="http://schemas.microsoft.com/office/powerpoint/2010/main" xmlns="" val="1099328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5.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slide" Target="../slides/slide4.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5.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slide" Target="../slides/slide4.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5.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image" Target="../media/image1.png"/><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5.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5.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记念刘和珍君</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5.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slide" Target="slide38.xml"/><Relationship Id="rId5" Type="http://schemas.openxmlformats.org/officeDocument/2006/relationships/slide" Target="slide36.xml"/><Relationship Id="rId4" Type="http://schemas.openxmlformats.org/officeDocument/2006/relationships/slide" Target="slide31.xml"/></Relationships>
</file>

<file path=ppt/slides/_rels/slide2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2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slide" Target="slide38.xml"/><Relationship Id="rId4" Type="http://schemas.openxmlformats.org/officeDocument/2006/relationships/slide" Target="slide36.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5.xml"/><Relationship Id="rId5" Type="http://schemas.openxmlformats.org/officeDocument/2006/relationships/slide" Target="slide25.xml"/><Relationship Id="rId4" Type="http://schemas.openxmlformats.org/officeDocument/2006/relationships/slide" Target="slide31.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5.xml"/><Relationship Id="rId5" Type="http://schemas.openxmlformats.org/officeDocument/2006/relationships/slide" Target="slide25.xml"/><Relationship Id="rId4" Type="http://schemas.openxmlformats.org/officeDocument/2006/relationships/slide" Target="slide31.xml"/></Relationships>
</file>

<file path=ppt/slides/_rels/slide3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5.xml"/><Relationship Id="rId5" Type="http://schemas.openxmlformats.org/officeDocument/2006/relationships/slide" Target="slide25.xml"/><Relationship Id="rId4" Type="http://schemas.openxmlformats.org/officeDocument/2006/relationships/slide" Target="slide31.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7.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7.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7.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真的猛士</a:t>
            </a:r>
          </a:p>
        </p:txBody>
      </p:sp>
    </p:spTree>
    <p:extLst>
      <p:ext uri="{BB962C8B-B14F-4D97-AF65-F5344CB8AC3E}">
        <p14:creationId xmlns:p14="http://schemas.microsoft.com/office/powerpoint/2010/main" xmlns="" val="591445002"/>
      </p:ext>
    </p:extLst>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解词语</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长歌当哭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以放声歌咏代替哭泣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多指用诗文抒发胸中悲愤之情。</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广有羽翼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到处都有帮凶。羽翼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鸟的翅膀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这里指帮凶。</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桀骜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形容性情倔强。</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百折不回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无论受多少挫折都不退缩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形容意志坚强。也说百折不挠。</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阴谋秘计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指暗地里策划坏的害人的坏主意。</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殒身不恤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牺牲生命也不顾惜。</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出离愤怒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超过一般的愤怒。</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281391600"/>
      </p:ext>
    </p:extLst>
  </p:cSld>
  <p:clrMapOvr>
    <a:masterClrMapping/>
  </p:clrMapOvr>
  <mc:AlternateContent xmlns:mc="http://schemas.openxmlformats.org/markup-compatibility/2006">
    <mc:Choice xmlns:p14="http://schemas.microsoft.com/office/powerpoint/2010/main" xmlns="" Requires="p14">
      <p:transition spd="slow" p14:dur="1100">
        <p:split/>
      </p:transition>
    </mc:Choice>
    <mc:Fallback>
      <p:transition spd="slow">
        <p:spli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822438"/>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辨近义</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暴发</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火山内部的岩浆突然冲破地壳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向四外迸出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突然发作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突然发财或得势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多含贬义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突然发作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多用于山洪、大水或疾病等。</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今年以来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随着新能源汽车市场的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爆发</a:t>
            </a:r>
            <a:r>
              <a:rPr lang="zh-CN" altLang="zh-CN" sz="2200" dirty="0">
                <a:solidFill>
                  <a:srgbClr val="000000"/>
                </a:solidFill>
                <a:latin typeface="Times New Roman" panose="02020603050405020304" pitchFamily="18" charset="0"/>
                <a:cs typeface="Times New Roman" panose="02020603050405020304" pitchFamily="18" charset="0"/>
              </a:rPr>
              <a:t>式增长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锂电池产业链成为资金热捧的领域。</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起事件均为诺如病毒感染性腹泻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暴发</a:t>
            </a:r>
            <a:r>
              <a:rPr lang="zh-CN" altLang="zh-CN" sz="2200" dirty="0">
                <a:solidFill>
                  <a:srgbClr val="000000"/>
                </a:solidFill>
                <a:latin typeface="Times New Roman" panose="02020603050405020304" pitchFamily="18" charset="0"/>
                <a:cs typeface="Times New Roman" panose="02020603050405020304" pitchFamily="18" charset="0"/>
              </a:rPr>
              <a:t>疫情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广州市报告</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事件级别为一般。</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5486070" y="389409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00104" y="469464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070858"/>
      </p:ext>
    </p:extLst>
  </p:cSld>
  <p:clrMapOvr>
    <a:masterClrMapping/>
  </p:clrMapOvr>
  <mc:AlternateContent xmlns:mc="http://schemas.openxmlformats.org/markup-compatibility/2006">
    <mc:Choice xmlns:p14="http://schemas.microsoft.com/office/powerpoint/2010/main" xmlns="" Requires="p14">
      <p:transition spd="slow" p14:dur="11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干练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熟练</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又有才能又有经验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工作、动作等因常做而有经验。</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这是一位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干练</a:t>
            </a:r>
            <a:r>
              <a:rPr lang="zh-CN" altLang="zh-CN" sz="2200" dirty="0">
                <a:solidFill>
                  <a:srgbClr val="000000"/>
                </a:solidFill>
                <a:latin typeface="Times New Roman" panose="02020603050405020304" pitchFamily="18" charset="0"/>
                <a:cs typeface="Times New Roman" panose="02020603050405020304" pitchFamily="18" charset="0"/>
              </a:rPr>
              <a:t>的女强人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工作能力极强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一点都不亚于男性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生活中她也可以很小资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很细心。</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同一工种的劳动者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在经验、手艺上存在着差别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熟练</a:t>
            </a:r>
            <a:r>
              <a:rPr lang="zh-CN" altLang="zh-CN" sz="2200" dirty="0">
                <a:solidFill>
                  <a:srgbClr val="000000"/>
                </a:solidFill>
                <a:latin typeface="Times New Roman" panose="02020603050405020304" pitchFamily="18" charset="0"/>
                <a:cs typeface="Times New Roman" panose="02020603050405020304" pitchFamily="18" charset="0"/>
              </a:rPr>
              <a:t>程度不同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其生产效率就不一样。</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2610224" y="337442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718318" y="418213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26583568"/>
      </p:ext>
    </p:extLst>
  </p:cSld>
  <p:clrMapOvr>
    <a:masterClrMapping/>
  </p:clrMapOvr>
  <mc:AlternateContent xmlns:mc="http://schemas.openxmlformats.org/markup-compatibility/2006">
    <mc:Choice xmlns:p14="http://schemas.microsoft.com/office/powerpoint/2010/main" xmlns="" Requires="p14">
      <p:transition spd="slow" p14:dur="11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940671"/>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惊心动魄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触目惊心</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惊心动魄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形容使人感受很深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震动很大。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触目惊心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看到某种严重的情况引起内心的震动。前者侧重于对象既可以是看得见的也可以是看不见的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后者的对象只能是看得见的。</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这部作品用纪实文学的手法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重现了人类的海盗史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故事情节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惊心动魄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悬念重重。</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福州市相关部门联合执法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对某小巷外卖黑作坊进行突击检查。现场脏乱的制餐环境令人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触目惊心</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882573" y="401608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68947" y="481918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60562525"/>
      </p:ext>
    </p:extLst>
  </p:cSld>
  <p:clrMapOvr>
    <a:masterClrMapping/>
  </p:clrMapOvr>
  <mc:AlternateContent xmlns:mc="http://schemas.openxmlformats.org/markup-compatibility/2006">
    <mc:Choice xmlns:p14="http://schemas.microsoft.com/office/powerpoint/2010/main" xmlns="" Requires="p14">
      <p:transition spd="slow" p14:dur="11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正告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指严正地告诉。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适用郑重的场合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或阐明自己的立场或郑重地陈述事情。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是一般的告诉。</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我们也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正告</a:t>
            </a:r>
            <a:r>
              <a:rPr lang="zh-CN" altLang="zh-CN" sz="2200" dirty="0">
                <a:solidFill>
                  <a:srgbClr val="000000"/>
                </a:solidFill>
                <a:latin typeface="Times New Roman" panose="02020603050405020304" pitchFamily="18" charset="0"/>
                <a:cs typeface="Times New Roman" panose="02020603050405020304" pitchFamily="18" charset="0"/>
              </a:rPr>
              <a:t>那些心存侥幸的在逃职务犯罪嫌疑人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看清形势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找准方向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不要误判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不要侥幸。</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当你很累的时候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闭上眼睛深呼吸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告诉</a:t>
            </a:r>
            <a:r>
              <a:rPr lang="zh-CN" altLang="zh-CN" sz="2200" dirty="0">
                <a:solidFill>
                  <a:srgbClr val="000000"/>
                </a:solidFill>
                <a:latin typeface="Times New Roman" panose="02020603050405020304" pitchFamily="18" charset="0"/>
                <a:cs typeface="Times New Roman" panose="02020603050405020304" pitchFamily="18" charset="0"/>
              </a:rPr>
              <a:t>自己应该坚持住。</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2328709" y="377211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20072" y="458112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0943425"/>
      </p:ext>
    </p:extLst>
  </p:cSld>
  <p:clrMapOvr>
    <a:masterClrMapping/>
  </p:clrMapOvr>
  <mc:AlternateContent xmlns:mc="http://schemas.openxmlformats.org/markup-compatibility/2006">
    <mc:Choice xmlns:p14="http://schemas.microsoft.com/office/powerpoint/2010/main" xmlns="" Requires="p14">
      <p:transition spd="slow" p14:dur="11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40768"/>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【目标一】</a:t>
            </a: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理清文章思路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体会作者的思想情感</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课文各部分讲了什么内容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一、二两节说的是写作缘起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中间三节记述刘和珍生平事迹和遇难经过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最后两节议论惨案的教训和死难者对于将来的意义。</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作者为什么要以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记念刘和珍君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作为写作切入点来写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三一八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惨案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刘和珍是爱国青年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却被段政府杀害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被流言家诬蔑为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更能体现人们正义的呼声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更能揭示反动政府及其文人走狗的卑劣。</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作者多次提到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无话可说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一是反动政府的暴行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使我艰于呼吸视听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不能有所言语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二是反动文人的阴险论调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难以痛定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不能长歌当哭。</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395536" y="2204864"/>
            <a:ext cx="8575168"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9512" y="4221088"/>
            <a:ext cx="8575168"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7504" y="5844432"/>
            <a:ext cx="8431152" cy="8312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【目标二】</a:t>
            </a: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理解重要语句的含义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学习夹叙夹议兼抒情的写法</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我将深味这非人间的浓黑的悲凉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中加点词语为什么用得好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深深地体会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本无颜色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浓黑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修饰之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化抽象为具体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之重。因为四十多个爱国青年的血洒在执政府前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所谓学者文人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对他们进行诽谤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这种屠杀和造谣给作者带来的悲痛是多重的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浓黑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方能表其痛苦之深。</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7" name="矩形 6"/>
          <p:cNvSpPr/>
          <p:nvPr/>
        </p:nvSpPr>
        <p:spPr>
          <a:xfrm>
            <a:off x="488314" y="3140968"/>
            <a:ext cx="8575168" cy="20668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02594063"/>
      </p:ext>
    </p:extLst>
  </p:cSld>
  <p:clrMapOvr>
    <a:masterClrMapping/>
  </p:clrMapOvr>
  <mc:AlternateContent xmlns:mc="http://schemas.openxmlformats.org/markup-compatibility/2006">
    <mc:Choice xmlns:p14="http://schemas.microsoft.com/office/powerpoint/2010/main" xmlns="" Requires="p14">
      <p:transition spd="slow" p14:dur="20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但我对于这些传说竟至于颇为怀疑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竟然至于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有点出乎意料的意思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表明他对自己当时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的后悔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亦即对执政府残忍本质认识不足的后悔。作者的意思是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尽管自己发挥出了最大的想象力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但想象不出执政府会屠杀刘和珍等徒手请愿的爱国学生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这三个字其实是对某些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下劣凶残本质的控诉。</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我懂得衰亡民族之所以默无声息的缘由了。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这句话如何理解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缘由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是反动统治者不但极其凶残地用武力屠杀人民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而且还用反动文人进行严酷的思想统治。屠刀加钳口术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使老百姓敢怒不敢言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默无声息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衰弱不振。</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284416" y="2182830"/>
            <a:ext cx="8575168" cy="20882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4416" y="5062212"/>
            <a:ext cx="8575168" cy="12471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73483798"/>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不在沉默中爆发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就在沉默中灭亡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这是两种沉默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出离愤怒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陷于极度悲痛的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二是逆来顺受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走向灭亡的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两种前途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两种结果。启示人们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才有出路。</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怎样理解第六节关于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煤的形成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的比喻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是从人类历史进程的高度全面评价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三一八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惨案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徒手请愿不是一种有效的斗争方式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为请愿而流血是不值得的。</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7" name="矩形 6"/>
          <p:cNvSpPr/>
          <p:nvPr/>
        </p:nvSpPr>
        <p:spPr>
          <a:xfrm>
            <a:off x="284416" y="2348880"/>
            <a:ext cx="8575168"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4416" y="3933056"/>
            <a:ext cx="8575168"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6142332"/>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作者先肯定刘和珍是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接着又否定刘和珍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这是否矛盾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本题的关键在于回答作者为什么否定刘和珍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结合具体语句体会其中蕴含的作者的情感。</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不矛盾。肯定是从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师生关系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否定是从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革命精神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苟活到现在的我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是作者的自谦之词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表达了作者对刘和珍由衷的敬意以及深深的自责。</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467544" y="2952884"/>
            <a:ext cx="8575168" cy="8141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4416" y="3836974"/>
            <a:ext cx="8575168" cy="12482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记念刘和珍君</a:t>
            </a:r>
          </a:p>
        </p:txBody>
      </p:sp>
    </p:spTree>
    <p:extLst>
      <p:ext uri="{BB962C8B-B14F-4D97-AF65-F5344CB8AC3E}">
        <p14:creationId xmlns:p14="http://schemas.microsoft.com/office/powerpoint/2010/main" xmlns="" val="2614236674"/>
      </p:ext>
    </p:extLst>
  </p:cSld>
  <p:clrMapOvr>
    <a:masterClrMapping/>
  </p:clrMapOvr>
  <p:transition spd="slow">
    <p:check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惨象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已使我目不忍视了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尤使我耳不忍闻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从这里可以看出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鲁迅认为流言家比刽子手更可恶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你同意这种看法吗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首先明确自己的观点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然后阐明理由。观点可以不同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但具体理由的阐述要合情合理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同时不能脱离文本。</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284416" y="3789040"/>
            <a:ext cx="8575168" cy="936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98487389"/>
      </p:ext>
    </p:extLst>
  </p:cSld>
  <p:clrMapOvr>
    <a:masterClrMapping/>
  </p:clrMapOvr>
  <mc:AlternateContent xmlns:mc="http://schemas.openxmlformats.org/markup-compatibility/2006">
    <mc:Choice xmlns:p14="http://schemas.microsoft.com/office/powerpoint/2010/main" xmlns="" Requires="p14">
      <p:transition spd="slow" p14:dur="16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我同意这种看法。刽子手是面对着人下手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虽然凶残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但是人可以防着。但是流言家既有刽子手的残忍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同时也有刽子手没有的狡诈、阴险和无耻。他们不但在革命者的尸体上踩一脚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而且对他们进行污蔑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混淆视听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帮助反动者进行舆论上的统治和禁锢。所以说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流言家比刽子手更可恶。</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我不同意这种看法。二者都是反动者的爪牙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他们都是一个样。刽子手满手沾着鲜血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他们手里拿的是大棒和砍刀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对革命者没有丝毫的怜悯和同情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是人性泯灭的一群人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流言家手里拿的是笔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他们帮助反动者进行思想上的统治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对革命者进行口诛笔伐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是无耻卑鄙的一群人。所以说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二者都是反动者的帮凶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说哪个更可恶讲不通。</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581548936"/>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215013890"/>
              </p:ext>
            </p:extLst>
          </p:nvPr>
        </p:nvGraphicFramePr>
        <p:xfrm>
          <a:off x="508000" y="1433192"/>
          <a:ext cx="8128000" cy="4876128"/>
        </p:xfrm>
        <a:graphic>
          <a:graphicData uri="http://schemas.openxmlformats.org/presentationml/2006/ole">
            <p:oleObj spid="_x0000_s44035" name="文档" r:id="rId7" imgW="3837032" imgH="2301759" progId="Word.Document.12">
              <p:embed/>
            </p:oleObj>
          </a:graphicData>
        </a:graphic>
      </p:graphicFrame>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689137"/>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如何恰当运用细节描写</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文中几处细节描写对抒情议论起到了很重要的作用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如作者用了冷静的笔触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来交代刘和珍的牺牲过程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猛击两棍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死掉。作者这样强压愤怒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用心良苦的他似乎很想用纪实的手法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真实地再现血腥屠戮的现场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墨写的谎言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决掩不住血写的事实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作者让事实说话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凸显了温婉女子临难的从容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也驳斥了走狗文人反诬的卑劣。</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细节描写是对生活中细微而典型情节所作的具体的、生动的、细致的描写。它是最生动、最有表现力的手法。要运用好细节描写可遵循以下原则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细致观察事物。要使得描写生动形象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在观察事物过程中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我们要调动自己的各种感官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对事物进行非常细致的观察。</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选用典型细节。细节描写要能抓住典型细节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这样才更具有广泛性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有利于突出文章中心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从而给人留下更为深刻的印象。</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精心锤炼词语。在细节描写中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我们要选择恰当的词语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以期以少胜多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乃至一字传神。</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074895003"/>
      </p:ext>
    </p:extLst>
  </p:cSld>
  <p:clrMapOvr>
    <a:masterClrMapping/>
  </p:clrMapOvr>
  <mc:AlternateContent xmlns:mc="http://schemas.openxmlformats.org/markup-compatibility/2006">
    <mc:Choice xmlns:p14="http://schemas.microsoft.com/office/powerpoint/2010/main" xmlns="" Requires="p14">
      <p:transition spd="slow" p14:dur="1300">
        <p:cover dir="u"/>
      </p:transition>
    </mc:Choice>
    <mc:Fallback>
      <p:transition spd="slow">
        <p:cover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5731"/>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悼刘和珍杨德群女士</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林语堂</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今日是星期日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稍得闲暇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很想拿起笔来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写我这三天内心里的沉痛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但只不知从何说起。因为三天以来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每日总是昏头昏脑的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表面上奔走办公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少有静默之暇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但是暗地里已觉得是经过我有生以来最哀恸的一种经验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或者一部分是因为我觉得刘杨二女士之死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是在我们最痛恨之敌人手下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是代表我们死的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一部分是因为我暗中已感觉亡国之隐痛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女士为亡国遭难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自秋瑾以来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这回算是第一次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而一部分是因为自我到女师大教书及办事以来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刘女士是我最熟识而最佩服嘉许的学生之一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杨女士虽比较不深知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也记得见过几回面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合此种种理由使我觉得二女士之死不尽像单纯的本校的损失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而像是个人的损失。</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l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三月十八日即她死的早晨八时许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我还得了刘女士的电话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以学生自治会名义请我准停课一天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因为她说恐怕开会须十一时才能开成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此后又恐怕还有游行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下午一时大家赶不回来。我知道爱国运动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女子师范大学的学生素来最热烈参加的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并非一班思想茅塞之女界所可比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又此回国民大会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纯为对外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绝无危险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自应照准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还告诉她以后凡有请停课事件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请从早接洽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以便通知教员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不知道这就是同她说话的末一次了。到下午二时我因要开会到校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一闻耗即刻同许季茀〔即许寿裳</a:t>
            </a:r>
            <a:r>
              <a:rPr lang="en-US" altLang="zh-CN" sz="2200" dirty="0">
                <a:solidFill>
                  <a:srgbClr val="000000"/>
                </a:solidFill>
                <a:latin typeface="Times New Roman" panose="02020603050405020304" pitchFamily="18" charset="0"/>
                <a:cs typeface="Times New Roman" panose="02020603050405020304" pitchFamily="18" charset="0"/>
              </a:rPr>
              <a:t>(1882—1948),</a:t>
            </a:r>
            <a:r>
              <a:rPr lang="zh-CN" altLang="zh-CN" sz="2200" dirty="0">
                <a:solidFill>
                  <a:srgbClr val="000000"/>
                </a:solidFill>
                <a:latin typeface="Times New Roman" panose="02020603050405020304" pitchFamily="18" charset="0"/>
                <a:cs typeface="Times New Roman" panose="02020603050405020304" pitchFamily="18" charset="0"/>
              </a:rPr>
              <a:t>字季茀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浙江绍兴人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教育家〕先生到国务院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而进门开棺头一个已是刘女士之尸身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计前后相距不过三数小时。闭目一想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声影犹存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早晨她热心国事的神情犹可涌现吾想象间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但是她已经弃我们而长逝了。</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60599166"/>
      </p:ext>
    </p:extLst>
  </p:cSld>
  <p:clrMapOvr>
    <a:masterClrMapping/>
  </p:clrMapOvr>
  <p:transition spd="slow">
    <p:pull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刘女士是全校同学钦爱的领袖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因为她的为人之和顺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及对于校事之热心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是全校同学异口同声所称赞的。功课上面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是很用功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是很想自求进益的一个人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看见她的笔记的人大都可以赞同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而且关于公益事宜尤其是克己耐苦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能干有为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足称为中国新女子而无愧。我本知她是很有希望的一个人才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但是还不十分知道底细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到许季茀先生对我详述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才知道她是十分精干办事灵敏的女子。上回女师大被章刘毁残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所以能坚持抵抗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百折不挠而有今日者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实一大部分是刘女士之功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可称为全学革命之领袖。处我们现今昏天黑地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国亡无日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政治社会思想都须根本改造的时期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这种热心有为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能为女权运动领袖的才干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是何等的稀少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何等的宝贵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409654496"/>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记得有一天很冰冷的晚上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刘女士才独自一人提了一个极大的皮箱来我家里。这是两月前女师大演剧的第二天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是为还借用的衣服来的。因为到各家去分还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所以跑到这里来已经时候很晚而十分疲倦了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但是她还是说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仍旧笑容的谈到前夜演剧的情况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个人的劬劳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好像全不在心上。我方明白女师大之所以能有奋斗到底的成绩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是因为有这种人才。</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在我的书桌上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有一本刘女士的英文作文簿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是她死的前一日交来的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一直到现在总是不忍翻开看。今天毅然开看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最后一篇的题目是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125604943"/>
      </p:ext>
    </p:extLst>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54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Social Life in the College”,</a:t>
            </a:r>
            <a:r>
              <a:rPr lang="zh-CN" altLang="zh-CN" sz="2200" dirty="0">
                <a:solidFill>
                  <a:srgbClr val="000000"/>
                </a:solidFill>
                <a:latin typeface="Times New Roman" panose="02020603050405020304" pitchFamily="18" charset="0"/>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Mar,16,1926,</a:t>
            </a:r>
            <a:r>
              <a:rPr lang="zh-CN" altLang="zh-CN" sz="2200" dirty="0">
                <a:solidFill>
                  <a:srgbClr val="000000"/>
                </a:solidFill>
                <a:latin typeface="Times New Roman" panose="02020603050405020304" pitchFamily="18" charset="0"/>
                <a:cs typeface="Times New Roman" panose="02020603050405020304" pitchFamily="18" charset="0"/>
              </a:rPr>
              <a:t>就是她死前二天作的。刘女士每对自己的英文懊悔程度太差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以前旷课太多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其实一看她的英文倒是很流畅通顺的。这一篇文中有很可引起我们感叹之语。很可以使我们知道她求学的心切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及上回因受摧残而旷学是如何必不得已之事。</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杨女士我虽然不深知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不能够详细表述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总也是女师大革命先烈之一。我希望有女师大同学能把她的生活较详细地叙述出来。</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刘杨二女士之死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同她们一生一样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是死于与亡国官僚瘟国大夫奋斗之下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为全国女革命之先烈。所以她们的死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于我们虽然不甘心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总是死得光荣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觉得她们虽然死得可惜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却也死得可爱。我们于伤心泪下之余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应以此自慰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并继续她们的工作。总不应在这亡国时期过一种糊涂生活。</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一九二六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廿一日。</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395851374"/>
      </p:ext>
    </p:extLst>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356094109"/>
              </p:ext>
            </p:extLst>
          </p:nvPr>
        </p:nvGraphicFramePr>
        <p:xfrm>
          <a:off x="508000" y="1408161"/>
          <a:ext cx="8128000" cy="4685135"/>
        </p:xfrm>
        <a:graphic>
          <a:graphicData uri="http://schemas.openxmlformats.org/presentationml/2006/ole">
            <p:oleObj spid="_x0000_s1081" name="文档" r:id="rId3" imgW="3998962" imgH="2305358"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dir="ru"/>
      </p:transition>
    </mc:Choice>
    <mc:Fallback>
      <p:transition spd="slow">
        <p:cover dir="r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SimSun-ExtB" panose="02010609060101010101" pitchFamily="49" charset="-122"/>
                <a:cs typeface="Times New Roman" panose="02020603050405020304" pitchFamily="18" charset="0"/>
              </a:rPr>
              <a:t> </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很想拿起笔来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写我这三天内心里的沉痛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不知从何说起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其原因为何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因为刘杨二女士之死让作者感到极度哀恸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以致有些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昏头昏脑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牺牲的刘女士是作者最熟识最佩服嘉许的学生之一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刘杨二女士为亡国遭难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作者已暗中感觉到亡国的隐痛。</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在林语堂笔下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刘和珍是怎样的一个形象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刘和珍是一个为人和顺、功课用功、自求进益、克己耐劳、能干有为、精干灵敏、热心国事、坚持抗争、临危不惧、反抗反对派的女学生形象。</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9" name="矩形 8"/>
          <p:cNvSpPr/>
          <p:nvPr/>
        </p:nvSpPr>
        <p:spPr>
          <a:xfrm>
            <a:off x="284416" y="2935960"/>
            <a:ext cx="8575168" cy="1213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4416" y="4581128"/>
            <a:ext cx="8575168" cy="1213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133074"/>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圣坛上的鲁迅</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洪　烛</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命名的旗帜覆盖着鲁迅的遗体。在剩下的大半个世纪里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他并没有死去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反而获得了新的生命。他以影子的形式继续存活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以至于人们忘却他的真身。一个完美的鲁迅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如同一尊不会生病的神。</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pic>
        <p:nvPicPr>
          <p:cNvPr id="9" name="M18.eps" descr="id:2147489743;FounderCES"/>
          <p:cNvPicPr/>
          <p:nvPr/>
        </p:nvPicPr>
        <p:blipFill>
          <a:blip r:embed="rId6" cstate="print"/>
          <a:stretch>
            <a:fillRect/>
          </a:stretch>
        </p:blipFill>
        <p:spPr>
          <a:xfrm>
            <a:off x="3563888" y="3717032"/>
            <a:ext cx="2055917" cy="2968751"/>
          </a:xfrm>
          <a:prstGeom prst="rect">
            <a:avLst/>
          </a:prstGeom>
        </p:spPr>
      </p:pic>
    </p:spTree>
    <p:extLst>
      <p:ext uri="{BB962C8B-B14F-4D97-AF65-F5344CB8AC3E}">
        <p14:creationId xmlns:p14="http://schemas.microsoft.com/office/powerpoint/2010/main" xmlns="" val="288165922"/>
      </p:ext>
    </p:extLst>
  </p:cSld>
  <p:clrMapOvr>
    <a:masterClrMapping/>
  </p:clrMapOvr>
  <p:transition spd="slow">
    <p:pull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0674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这完全可以理解。危急关头的中国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总是需要旗帜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需要偶像的。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时势造英雄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用在鲁迅身上颇为合适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他成了首屈一指的文化英雄。</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说鲁迅是英雄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似乎一点不为过。他本人是想做战士的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眉宇之间也弥漫着硝烟的气息。而且形容鲁迅的文风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大家也习惯了以投枪、匕首之类比喻。出于时代的需要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他本身也成了一件带有仪仗性质的兵器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用来在思想领域披荆斩棘或镇妖捉鬼。</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鲁迅仿佛有两个。一个是作为文学符号的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一个是作为政治符号的。他的政治色彩经常压倒他的文学色彩。然而更多的人误解了他。</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作为诗人、小说家的鲁迅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恐怕不愿意自己被误解、被误读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作为唯物主义者的鲁迅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恐怕也不愿意自己被美化、被神化。可惜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鲁迅还是成了中国文化的一个神话。</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556285405"/>
      </p:ext>
    </p:extLst>
  </p:cSld>
  <p:clrMapOvr>
    <a:masterClrMapping/>
  </p:clrMapOvr>
  <p:transition spd="slow">
    <p:strips/>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其实鲁迅也是有缺点的。如果我们死劲掩盖或回避他的缺点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反而会模糊了他的真实性以及可信度。</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鲁迅这个人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在任何时代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都不愿意坐在主席台上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更不能接受别人向他进贡或烧香。鲁迅很平凡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只是一个儿子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一个半途而废的医生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一个爱国者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一个思想者。朴素的鲁迅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其实比那些强加于他的华丽的外衣更有魅力。本色的鲁迅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有什么不好的呢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干吗非要镀金呢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在我读书的那个时代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中小学的语文课本里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选收鲁迅的文章是最多的。他的人被偶像化了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几乎成了文化的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高大全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。他的人格魅力得到了空前的强调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尤其是毛主席说了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鲁迅的骨头是最硬的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他也就给众生以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的印象。古希腊英雄阿喀琉斯还有个易受伤的脚踵呢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而鲁迅连脚踵都是铁打的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一点破绽都没有。鲁迅啊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一个时代的变形金刚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在烈火中永生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在花丛中永生。</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270672945"/>
      </p:ext>
    </p:extLst>
  </p:cSld>
  <p:clrMapOvr>
    <a:masterClrMapping/>
  </p:clrMapOvr>
  <p:transition spd="slow">
    <p:blind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鲁迅生前一直呼吁并追求人的平等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死后却被赋予了特权。只是这种特权绝不是他自己所需要的。一个影子的特权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滋养了诸多不折不扣的实用主义者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他们把鲁迅当成公开化的遗产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当成一日三餐的饭碗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当成做生意抑或政治赌博的本钱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鲁迅被改造得刀枪不入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鲁迅又被解构得体无完肤。鲁迅的只言片语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被他们搜寻来作为舍利子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作为镇塔之宝。于是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鲁迅成了先知、导师、民族的佛陀。</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这不是鲁迅的错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是时代的错。</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摘编自新浪博客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168163433"/>
      </p:ext>
    </p:extLst>
  </p:cSld>
  <p:clrMapOvr>
    <a:masterClrMapping/>
  </p:clrMapOvr>
  <p:transition spd="slow">
    <p:cover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品读提示　</a:t>
            </a:r>
            <a:r>
              <a:rPr lang="zh-CN" altLang="zh-CN" sz="2200" dirty="0">
                <a:solidFill>
                  <a:srgbClr val="000000"/>
                </a:solidFill>
                <a:latin typeface="Times New Roman" panose="02020603050405020304" pitchFamily="18" charset="0"/>
                <a:cs typeface="Times New Roman" panose="02020603050405020304" pitchFamily="18" charset="0"/>
              </a:rPr>
              <a:t>在洪烛眼中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鲁迅是一代文学大师、文化英雄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鲁迅没有虚荣心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平凡、本色、朴实。但鲁迅身上也是有缺点的。作者认为鲁迅之所以会成为中国文化的一个神话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是特定时代精神引领与思想交锋的需要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作为政治符号被误读、被神化和被实用主义者解构、利用。对待像鲁迅这样的文化名人我们必须远离功利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应该本真地宣扬作家的人格魅力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应以平等的心态和眼光看待名人。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966750904"/>
      </p:ext>
    </p:extLst>
  </p:cSld>
  <p:clrMapOvr>
    <a:masterClrMapping/>
  </p:clrMapOvr>
  <p:transition spd="slow">
    <p:strips/>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鲁迅用无情、犀利的语言控诉了段祺瑞政府虐杀爱国青年的暴行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痛斥了走狗文人卑劣无耻的流言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用饱含深情的笔墨悼念爱国青年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表达他的悲哀和尊敬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唱出了一曲感人的爱国之歌。</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刘和珍她们虽然已成为历史中的一个结点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但她们的爱国激情和为国家殒身不恤的坚毅已成为人们精神家园中的宝贵财富。今天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我们已不需要用热血去浇灌民族振兴的大业。但我们却要永远铭记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只要祖国需要我们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青春、热血甚至生命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都将奉献给她。</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运用方向　</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爱国　</a:t>
            </a: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奉献　</a:t>
            </a:r>
            <a:r>
              <a:rPr lang="zh-CN" altLang="zh-CN" sz="2200" dirty="0">
                <a:solidFill>
                  <a:srgbClr val="000000"/>
                </a:solidFill>
                <a:latin typeface="SimSun-ExtB" panose="02010609060101010101" pitchFamily="49"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祖国高于一切</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315104476"/>
      </p:ext>
    </p:extLst>
  </p:cSld>
  <p:clrMapOvr>
    <a:masterClrMapping/>
  </p:clrMapOvr>
  <p:transition spd="slow">
    <p:blinds dir="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我懂得衰亡民族之所以默无声息的缘由了。沉默呵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不在沉默中爆发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就在沉默中灭亡。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中国自古以来的美学是信奉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天地有大美而无言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沉默是金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的人生箴言。于是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昏睡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着的人固然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较为清醒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的人也往往不胜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叫醒昏睡的人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也选择了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。还有另一种沉默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那就是路见不平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就装作没看见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绕着道走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然后继续风花雪月、歌舞升平的游戏。这种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明哲保身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的沉默其实比不开口的抗争更加可怕。不开口的抗争还隐伏着爆发的可能性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而这种沉默则是对不平的一种默认。所以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我们要正确对待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深入反思社会上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现象的实质。</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运用方向　</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正确对待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SimSun-ExtB" panose="02010609060101010101" pitchFamily="49" charset="-12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SimSun-ExtB" panose="02010609060101010101" pitchFamily="49"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选择　</a:t>
            </a:r>
            <a:r>
              <a:rPr lang="zh-CN" altLang="zh-CN" sz="2200" dirty="0">
                <a:solidFill>
                  <a:srgbClr val="000000"/>
                </a:solidFill>
                <a:latin typeface="SimSun-ExtB" panose="02010609060101010101" pitchFamily="49"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唤醒</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063186732"/>
      </p:ext>
    </p:extLst>
  </p:cSld>
  <p:clrMapOvr>
    <a:masterClrMapping/>
  </p:clrMapOvr>
  <p:transition spd="slow">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0269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沉默是金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是最难驳倒的论辩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沉默非金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沉默也会埋没人才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现实社会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酒香也怕巷子深。</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请任选一个角度写出你的观点。不少于</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选择了沉默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沉默是大智慧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沉默是金。</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春秋时代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越国被吴国打败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越王勾践卧薪尝胆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选择了沉默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经过长期准备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越国终于打败了吴国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沉默凝聚着力量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只有厚积薄发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后发制人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恰到好处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才能克敌制胜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沉默是冷静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沉默是金。</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能说会道的人很多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但最终成就了大事业的又有几个呢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纸上谈兵的赵括铁齿铜牙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最终全军覆没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做完再说或不说的闻一多先生闲静少言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最终成就一番事业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面对胯下之辱韩信选择沉默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终成一代名将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于是智者喊出了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沉默是金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559534728"/>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054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为了帮助奉系军阀消灭当时倾向于革命的冯玉祥的国民军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日本的两艘驱逐舰悍然进攻大沽口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炮击国民军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后者忍无可忍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被迫还击。</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日本借口国民军违反《辛丑条约》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向中国提出抗议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并纠集美英等帝国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向段祺瑞执政府提出最后通牒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a:t>
            </a:r>
            <a:r>
              <a:rPr lang="en-US" altLang="zh-CN" sz="2200" dirty="0">
                <a:solidFill>
                  <a:srgbClr val="000000"/>
                </a:solidFill>
                <a:latin typeface="Times New Roman" panose="02020603050405020304" pitchFamily="18" charset="0"/>
                <a:cs typeface="Times New Roman" panose="02020603050405020304" pitchFamily="18" charset="0"/>
              </a:rPr>
              <a:t>48</a:t>
            </a:r>
            <a:r>
              <a:rPr lang="zh-CN" altLang="zh-CN" sz="2200" dirty="0">
                <a:solidFill>
                  <a:srgbClr val="000000"/>
                </a:solidFill>
                <a:latin typeface="Times New Roman" panose="02020603050405020304" pitchFamily="18" charset="0"/>
                <a:cs typeface="Times New Roman" panose="02020603050405020304" pitchFamily="18" charset="0"/>
              </a:rPr>
              <a:t>小时内即</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日午前作出答复。</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北京各界人士为了抗议帝国主义侵犯我国主权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在天安门前集会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游行示威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在段祺瑞执政府前请愿。当游行队伍到达时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早已经戒备森严的政府卫队突然向群众开枪射击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并用大刀砍杀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制造了死</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cs typeface="Times New Roman" panose="02020603050405020304" pitchFamily="18" charset="0"/>
              </a:rPr>
              <a:t>人、伤</a:t>
            </a:r>
            <a:r>
              <a:rPr lang="en-US" altLang="zh-CN" sz="2200" dirty="0">
                <a:solidFill>
                  <a:srgbClr val="000000"/>
                </a:solidFill>
                <a:latin typeface="Times New Roman" panose="02020603050405020304" pitchFamily="18" charset="0"/>
                <a:cs typeface="Times New Roman" panose="02020603050405020304" pitchFamily="18" charset="0"/>
              </a:rPr>
              <a:t>123</a:t>
            </a:r>
            <a:r>
              <a:rPr lang="zh-CN" altLang="zh-CN" sz="2200" dirty="0">
                <a:solidFill>
                  <a:srgbClr val="000000"/>
                </a:solidFill>
                <a:latin typeface="Times New Roman" panose="02020603050405020304" pitchFamily="18" charset="0"/>
                <a:cs typeface="Times New Roman" panose="02020603050405020304" pitchFamily="18" charset="0"/>
              </a:rPr>
              <a:t>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三一八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惨案。惨案发生后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军阀的反动文人极力为其主子开脱罪责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污蔑参加请愿的群众是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并把杀人的罪责推到他们所说的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民众领袖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民众领袖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犯了故意引人去死的嫌疑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。鲁迅对此怒不可遏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他怀着满腔的悲愤写下了此文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揭露、控诉反动派的这一暴行。</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9" name="M03.eps" descr="id:2147489655;FounderCES"/>
          <p:cNvPicPr/>
          <p:nvPr/>
        </p:nvPicPr>
        <p:blipFill>
          <a:blip r:embed="rId5" cstate="print"/>
          <a:stretch>
            <a:fillRect/>
          </a:stretch>
        </p:blipFill>
        <p:spPr>
          <a:xfrm>
            <a:off x="2771800" y="1700808"/>
            <a:ext cx="2736304" cy="2736304"/>
          </a:xfrm>
          <a:prstGeom prst="rect">
            <a:avLst/>
          </a:prstGeom>
        </p:spPr>
      </p:pic>
      <p:sp>
        <p:nvSpPr>
          <p:cNvPr id="3" name="矩形 2"/>
          <p:cNvSpPr>
            <a:spLocks noChangeAspect="1"/>
          </p:cNvSpPr>
          <p:nvPr/>
        </p:nvSpPr>
        <p:spPr>
          <a:xfrm>
            <a:off x="508000" y="460500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a:t>
            </a:r>
            <a:r>
              <a:rPr lang="en-US" altLang="zh-CN" sz="2200" dirty="0">
                <a:solidFill>
                  <a:srgbClr val="000000"/>
                </a:solidFill>
                <a:latin typeface="Times New Roman" panose="02020603050405020304" pitchFamily="18" charset="0"/>
                <a:cs typeface="Times New Roman" panose="02020603050405020304" pitchFamily="18" charset="0"/>
              </a:rPr>
              <a:t>(1881—1936),</a:t>
            </a:r>
            <a:r>
              <a:rPr lang="zh-CN" altLang="zh-CN" sz="2200" dirty="0">
                <a:solidFill>
                  <a:srgbClr val="000000"/>
                </a:solidFill>
                <a:latin typeface="Times New Roman" panose="02020603050405020304" pitchFamily="18" charset="0"/>
                <a:cs typeface="Times New Roman" panose="02020603050405020304" pitchFamily="18" charset="0"/>
              </a:rPr>
              <a:t>浙江省绍兴人。原名周樟寿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号豫山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后改名为周树人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改字樟寿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号豫才。中国现代伟大的文学家、思想家和无产阶级革命家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新文学运动的奠基人。</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938876198"/>
      </p:ext>
    </p:extLst>
  </p:cSld>
  <p:clrMapOvr>
    <a:masterClrMapping/>
  </p:clrMapOvr>
  <p:transition spd="slow">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79378"/>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1918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月开始以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为笔名在《新青年》发表第一篇现代白话小说《狂人日记》。</a:t>
            </a:r>
            <a:r>
              <a:rPr lang="en-US" altLang="zh-CN" sz="2200" dirty="0">
                <a:solidFill>
                  <a:srgbClr val="000000"/>
                </a:solidFill>
                <a:latin typeface="Times New Roman" panose="02020603050405020304" pitchFamily="18" charset="0"/>
                <a:cs typeface="Times New Roman" panose="02020603050405020304" pitchFamily="18" charset="0"/>
              </a:rPr>
              <a:t>1918</a:t>
            </a:r>
            <a:r>
              <a:rPr lang="zh-CN" altLang="zh-CN" sz="2200" dirty="0">
                <a:solidFill>
                  <a:srgbClr val="000000"/>
                </a:solidFill>
                <a:latin typeface="Times New Roman" panose="02020603050405020304" pitchFamily="18" charset="0"/>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cs typeface="Times New Roman" panose="02020603050405020304" pitchFamily="18" charset="0"/>
              </a:rPr>
              <a:t>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陆续创作出版了小说集《呐喊》《彷徨》《故事新编》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杂文集《坟》《热风》《华盖集》《华盖集续编》《南腔北调集》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散文诗集《野草》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散文集《朝花夕拾》等。</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字相当于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刘和珍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是本文叙述的主体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是对人的尊称。作者写此文绝不是只纪念刘和珍一个人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而是为了赞颂像刘和珍一样的爱国青年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揭露敌人的罪行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激励人们继续前进。因此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《记念刘和珍君》不是一般的纪念性文章。</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147287694"/>
      </p:ext>
    </p:extLst>
  </p:cSld>
  <p:clrMapOvr>
    <a:masterClrMapping/>
  </p:clrMapOvr>
  <p:transition spd="slow">
    <p:pull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72816"/>
            <a:ext cx="466794" cy="469744"/>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a:t>
            </a:r>
            <a:endParaRPr lang="zh-CN" altLang="en-US" sz="2200" dirty="0"/>
          </a:p>
        </p:txBody>
      </p:sp>
      <p:sp>
        <p:nvSpPr>
          <p:cNvPr id="5" name="矩形 4"/>
          <p:cNvSpPr>
            <a:spLocks noChangeAspect="1"/>
          </p:cNvSpPr>
          <p:nvPr/>
        </p:nvSpPr>
        <p:spPr>
          <a:xfrm>
            <a:off x="508000" y="1931992"/>
            <a:ext cx="1399742"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8" name="对象 7"/>
          <p:cNvGraphicFramePr>
            <a:graphicFrameLocks noChangeAspect="1"/>
          </p:cNvGraphicFramePr>
          <p:nvPr>
            <p:extLst>
              <p:ext uri="{D42A27DB-BD31-4B8C-83A1-F6EECF244321}">
                <p14:modId xmlns:p14="http://schemas.microsoft.com/office/powerpoint/2010/main" xmlns="" val="3275643336"/>
              </p:ext>
            </p:extLst>
          </p:nvPr>
        </p:nvGraphicFramePr>
        <p:xfrm>
          <a:off x="508000" y="2430590"/>
          <a:ext cx="8128000" cy="3230658"/>
        </p:xfrm>
        <a:graphic>
          <a:graphicData uri="http://schemas.openxmlformats.org/presentationml/2006/ole">
            <p:oleObj spid="_x0000_s7194" name="文档" r:id="rId6" imgW="3893528" imgH="1547225"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randomBar dir="vert"/>
      </p:transition>
    </mc:Choice>
    <mc:Fallback>
      <p:transition spd="slow">
        <p:randomBa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915139911"/>
              </p:ext>
            </p:extLst>
          </p:nvPr>
        </p:nvGraphicFramePr>
        <p:xfrm>
          <a:off x="508000" y="2025455"/>
          <a:ext cx="8128000" cy="3707801"/>
        </p:xfrm>
        <a:graphic>
          <a:graphicData uri="http://schemas.openxmlformats.org/presentationml/2006/ole">
            <p:oleObj spid="_x0000_s43013" name="文档" r:id="rId6" imgW="3893887" imgH="1776177" progId="Word.Document.12">
              <p:embed/>
            </p:oleObj>
          </a:graphicData>
        </a:graphic>
      </p:graphicFrame>
    </p:spTree>
    <p:extLst>
      <p:ext uri="{BB962C8B-B14F-4D97-AF65-F5344CB8AC3E}">
        <p14:creationId xmlns:p14="http://schemas.microsoft.com/office/powerpoint/2010/main" xmlns="" val="3459861190"/>
      </p:ext>
    </p:extLst>
  </p:cSld>
  <p:clrMapOvr>
    <a:masterClrMapping/>
  </p:clrMapOvr>
  <mc:AlternateContent xmlns:mc="http://schemas.openxmlformats.org/markup-compatibility/2006">
    <mc:Choice xmlns:p14="http://schemas.microsoft.com/office/powerpoint/2010/main" xmlns="" Requires="p14">
      <p:transition spd="slow" p14:dur="1100">
        <p:zoom/>
      </p:transition>
    </mc:Choice>
    <mc:Fallback>
      <p:transition spd="slow">
        <p:zo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4" name="矩形 3"/>
          <p:cNvSpPr>
            <a:spLocks noChangeAspect="1"/>
          </p:cNvSpPr>
          <p:nvPr/>
        </p:nvSpPr>
        <p:spPr>
          <a:xfrm>
            <a:off x="508000" y="134076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565923437"/>
              </p:ext>
            </p:extLst>
          </p:nvPr>
        </p:nvGraphicFramePr>
        <p:xfrm>
          <a:off x="908496" y="1608804"/>
          <a:ext cx="8128000" cy="5487146"/>
        </p:xfrm>
        <a:graphic>
          <a:graphicData uri="http://schemas.openxmlformats.org/presentationml/2006/ole">
            <p:oleObj spid="_x0000_s27665" name="文档" r:id="rId6" imgW="3893887" imgH="2628267" progId="Word.Document.12">
              <p:embed/>
            </p:oleObj>
          </a:graphicData>
        </a:graphic>
      </p:graphicFrame>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pull/>
      </p:transition>
    </mc:Choice>
    <mc:Fallback>
      <p:transition spd="slow">
        <p:pull/>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145</TotalTime>
  <Words>4433</Words>
  <Application>Microsoft Office PowerPoint</Application>
  <PresentationFormat>全屏显示(4:3)</PresentationFormat>
  <Paragraphs>236</Paragraphs>
  <Slides>38</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测控设计模板14新</vt:lpstr>
      <vt:lpstr>文档</vt:lpstr>
      <vt:lpstr>真的猛士</vt:lpstr>
      <vt:lpstr>记念刘和珍君</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2017-11-07T07:52:38Z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