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490" r:id="rId7"/>
    <p:sldId id="491" r:id="rId8"/>
    <p:sldId id="492" r:id="rId9"/>
    <p:sldId id="493" r:id="rId10"/>
    <p:sldId id="495" r:id="rId11"/>
    <p:sldId id="496" r:id="rId12"/>
    <p:sldId id="499" r:id="rId13"/>
    <p:sldId id="472" r:id="rId14"/>
    <p:sldId id="424" r:id="rId15"/>
    <p:sldId id="468" r:id="rId16"/>
    <p:sldId id="425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51635" y="3783330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侧面描写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记叙文写作之想象要素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714375"/>
            <a:ext cx="851535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</a:rPr>
              <a:t>        </a:t>
            </a:r>
            <a:r>
              <a:rPr lang="zh-CN" altLang="en-US" sz="2400" b="1">
                <a:solidFill>
                  <a:srgbClr val="C00000"/>
                </a:solidFill>
              </a:rPr>
              <a:t>这段话意在描写春天早晨的美好气息，即“春朝的颜色与声音”，但作者不直接入笔，而是从在精神意蕴上与它相似的琴子</a:t>
            </a:r>
            <a:r>
              <a:rPr lang="zh-CN" altLang="en-US" sz="2400" b="1">
                <a:solidFill>
                  <a:schemeClr val="tx1"/>
                </a:solidFill>
              </a:rPr>
              <a:t>清澈的眼睛</a:t>
            </a:r>
            <a:r>
              <a:rPr lang="zh-CN" altLang="en-US" sz="2400" b="1">
                <a:solidFill>
                  <a:srgbClr val="C00000"/>
                </a:solidFill>
              </a:rPr>
              <a:t>着手，进一步联想到</a:t>
            </a:r>
            <a:r>
              <a:rPr lang="zh-CN" altLang="en-US" sz="2400" b="1">
                <a:solidFill>
                  <a:schemeClr val="tx1"/>
                </a:solidFill>
              </a:rPr>
              <a:t>“桃花潭的水”</a:t>
            </a:r>
            <a:r>
              <a:rPr lang="zh-CN" altLang="en-US" sz="2400" b="1">
                <a:solidFill>
                  <a:srgbClr val="C00000"/>
                </a:solidFill>
              </a:rPr>
              <a:t>，且以无声响隐喻其深而清，以</a:t>
            </a:r>
            <a:r>
              <a:rPr lang="zh-CN" altLang="en-US" sz="2400" b="1">
                <a:solidFill>
                  <a:schemeClr val="tx1"/>
                </a:solidFill>
              </a:rPr>
              <a:t>桃花的红</a:t>
            </a:r>
            <a:r>
              <a:rPr lang="zh-CN" altLang="en-US" sz="2400" b="1">
                <a:solidFill>
                  <a:srgbClr val="C00000"/>
                </a:solidFill>
              </a:rPr>
              <a:t>反衬水的清澈。</a:t>
            </a:r>
            <a:endParaRPr lang="zh-CN" altLang="en-US" sz="2400" b="1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         阅读时，读者的审美触角会从眼睛的明澈特点开始追寻，经过层层过渡，最终落脚到春天早晨的清新与美丽。</a:t>
            </a:r>
            <a:endParaRPr lang="zh-CN" altLang="en-US" sz="2400" b="1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         此段话，立足于</a:t>
            </a:r>
            <a:r>
              <a:rPr lang="zh-CN" altLang="en-US" sz="2400" b="1">
                <a:solidFill>
                  <a:schemeClr val="tx1"/>
                </a:solidFill>
              </a:rPr>
              <a:t>侧面和反面</a:t>
            </a:r>
            <a:r>
              <a:rPr lang="zh-CN" altLang="en-US" sz="2400" b="1">
                <a:solidFill>
                  <a:srgbClr val="C00000"/>
                </a:solidFill>
              </a:rPr>
              <a:t>的描写手法，以事物相似和相反特征为想象前提，远取譬喻意象，如眼睛、水、桃花，使它们相互对比，层层反衬，处处出乎读者意料之外，读来却又令人心旷神怡，遐思翩翩。</a:t>
            </a:r>
            <a:r>
              <a:rPr lang="zh-CN" altLang="en-US" sz="2400"/>
              <a:t>      </a:t>
            </a:r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如果说想象力是写作飞翔的翅膀，则侧面描写就是引发写作飞翔的一个有力的动力。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让我们写作时从细微处出发，多思善察，全面观察、想象事物的各个侧面并加以描写，那样我们的文章会被涂染上意想不到的绚烂色彩。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7108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结语：文学写作就是写语言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而高分作文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其中，文采就是诗性语言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语言造句</a:t>
            </a:r>
            <a:r>
              <a:rPr lang="en-US" altLang="zh-CN" sz="24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=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乱写（发挥想象力）</a:t>
            </a:r>
            <a:r>
              <a:rPr lang="en-US" altLang="zh-CN" sz="24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+</a:t>
            </a:r>
            <a:r>
              <a:rPr lang="zh-CN" altLang="en-US" sz="24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条理化（让人看得懂，符合常规）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高分考场写作过程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逻辑思维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+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诗性语言（想象）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当这两种思维，成为我们日常练习的习惯，那么，考场写作对我们来说，依然是一种训练有素的套路，驾轻就熟，任意而为。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一、什么是侧面描写（与正面描写的比较）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二、侧面描写的角度选择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4939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侧面描写，顾名思义，与正面、直接描写相对应，指写人状物时，不从正面入笔，而是从不为人关注的其它面着笔，衬托出事物的本来面目。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常见的侧面描写体现在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以物衬物，以物衬人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。其主要原理是通过对所写对象的侧面描写，激起读者的想象力，产生言在此而意在彼的诗意效果，实现要表现主体对象的最终突显。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侧面描写的极端便是反衬手法的运用，即用相反的事物来表现本要表述的事物。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8869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一、什么是侧面描写（与正面描写的比较）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7880" y="413385"/>
            <a:ext cx="8340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“人渐渐走了，一人至少拿去了一枝，而杨柳还是那样蓬勃。史家庄的杨柳大概都颇有了岁数。它失掉了什么呢？正同高高的晴空一样，失掉了一阵阵欢喜的呼喊，那是越发现得高，这越发现得绿，仿佛用了无数精神尽量绿出来。这时倘若陡然生风，杨柳一齐抖擞，一点也不叫人奇怪，奇怪倒在它这样哑着绿。小林在树下是作如是想。但这里的声音是无息或停，——河不是在那里流吗？而小林确是追寻声音，追寻史家庄人们的呼喊，向天上，向杨柳。不过这也只在人们刚刚离开了的当儿。”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——废名《桥》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0900" y="1273175"/>
            <a:ext cx="75895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描述杨柳的绿意充盈与蓬勃生机，抒发作者瞬间的深情。</a:t>
            </a:r>
            <a:endParaRPr lang="zh-CN" sz="28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  作者为了强调杨柳的这一突出特征，没有直接描写它的绿与生机，而是从几个侧面想像，反复烘托。</a:t>
            </a:r>
            <a:endParaRPr lang="zh-CN" sz="28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人去之后，四周是寂静的，好像一切都停留下来，虽有水流的声音，但却更显周围的空寂，小林在这瞬间，却感受到杨柳的生机，充满了动之感。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首先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，人们在时的喧闹声，在小林听来，仿佛助长了杨柳的蓬勃生长，在人们声音的感染下，蓬勃的杨柳也好像要发出“欢喜的呼喊”，与人相争辉；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其次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，人们渐去，喧哗声渐消，没有人物点缀的空间越发寂静，故天空越显得高远，此时，杨柳的身影在空旷处越发现得突出了，也仿佛比先前更绿了；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再次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，为了打破这份沉寂的氛围，杨柳好似要使劲全身的所有，倍增其绿貌，以寂静环境突显杨柳生机；</a:t>
            </a:r>
            <a:r>
              <a:rPr lang="zh-CN" sz="24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最后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，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小林设想，若风声响过，杨柳定会随之伴舞，显露自身的蓬勃姿态，与之媲美，但它却无声地释放着自己的生机，恰似无声的呐喊，以舞动的身姿反衬“哑着绿”，这让小林更觉其生命形态的神秘。</a:t>
            </a:r>
            <a:endParaRPr lang="zh-CN" sz="24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1525270"/>
            <a:ext cx="74860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r>
              <a:rPr lang="zh-CN" altLang="zh-CN" sz="2400" b="1">
                <a:latin typeface="楷体" panose="02010609060101010101" charset="-122"/>
                <a:sym typeface="+mn-ea"/>
              </a:rPr>
              <a:t>这段对杨柳的精彩描述，动人心魄。在这里，作者通过表面写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小林对水流的声音、人们的呼喊、天空的独特感受</a:t>
            </a:r>
            <a:r>
              <a:rPr lang="zh-CN" altLang="zh-CN" sz="2400" b="1">
                <a:latin typeface="楷体" panose="02010609060101010101" charset="-122"/>
                <a:sym typeface="+mn-ea"/>
              </a:rPr>
              <a:t>，最终却把审美的画笔指向了心中的杨柳的风姿。对杨柳的追求，那一份诗意的追怀体现了作家对美好自然事物的永远的憧憬与希冀。同时，这一瞬的侧面衬托也给读者带来永恒的美的享受。</a:t>
            </a:r>
            <a:endParaRPr lang="zh-CN" altLang="zh-CN" sz="2400" b="1"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48005" y="2298700"/>
            <a:ext cx="77863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838835"/>
            <a:ext cx="8946515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二、侧面描写的角度选择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/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侧面描写时一个很重要的方面，就是侧面角度的选择，这与想象力有很大的关系，精彩的侧面描写往往是以作者选择侧面视角的匠心独运为前提的。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ctr"/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7225" y="648970"/>
            <a:ext cx="782891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b="1"/>
              <a:t>         </a:t>
            </a:r>
            <a:r>
              <a:rPr lang="en-US" altLang="zh-CN" sz="2800" b="1"/>
              <a:t>   “琴子不但听见鸟啼，更听了细竹唱，她醒得很早，只要看一看她的眼睛便知她早已在春朝的颜色与声音之中了。她的眼睛是多么清澈，有如桃花潭的水，声响是没有声响，而桃花不能躲避牠</a:t>
            </a:r>
            <a:r>
              <a:rPr lang="zh-CN" altLang="en-US" sz="2800" b="1"/>
              <a:t>（它）</a:t>
            </a:r>
            <a:r>
              <a:rPr lang="en-US" altLang="zh-CN" sz="2800" b="1"/>
              <a:t>的红。”——</a:t>
            </a:r>
            <a:r>
              <a:rPr lang="zh-CN" altLang="en-US" sz="2800" b="1">
                <a:solidFill>
                  <a:srgbClr val="FF0000"/>
                </a:solidFill>
              </a:rPr>
              <a:t>废名</a:t>
            </a:r>
            <a:r>
              <a:rPr lang="en-US" altLang="zh-CN" sz="2800" b="1">
                <a:solidFill>
                  <a:srgbClr val="FF0000"/>
                </a:solidFill>
              </a:rPr>
              <a:t>《桥·棕榈》    </a:t>
            </a:r>
            <a:r>
              <a:rPr lang="en-US" altLang="zh-CN" sz="2800" b="1"/>
              <a:t>      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1899</Words>
  <Application>WPS 演示</Application>
  <PresentationFormat>全屏显示(4:3)</PresentationFormat>
  <Paragraphs>65</Paragraphs>
  <Slides>14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Arial Unicode MS</vt:lpstr>
      <vt:lpstr>黑体</vt:lpstr>
      <vt:lpstr>Times New Roman</vt:lpstr>
      <vt:lpstr>楷体_GB2312</vt:lpstr>
      <vt:lpstr>新宋体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211</cp:revision>
  <dcterms:created xsi:type="dcterms:W3CDTF">2011-09-22T23:42:00Z</dcterms:created>
  <dcterms:modified xsi:type="dcterms:W3CDTF">2019-05-27T22:07:51Z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