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9" r:id="rId3"/>
    <p:sldId id="256" r:id="rId4"/>
    <p:sldId id="269" r:id="rId5"/>
    <p:sldId id="270" r:id="rId6"/>
    <p:sldId id="274" r:id="rId7"/>
    <p:sldId id="303" r:id="rId8"/>
    <p:sldId id="305" r:id="rId9"/>
    <p:sldId id="302" r:id="rId10"/>
    <p:sldId id="260" r:id="rId11"/>
    <p:sldId id="262" r:id="rId12"/>
    <p:sldId id="306" r:id="rId13"/>
    <p:sldId id="263" r:id="rId14"/>
    <p:sldId id="300" r:id="rId15"/>
    <p:sldId id="261" r:id="rId16"/>
    <p:sldId id="340" r:id="rId17"/>
    <p:sldId id="341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B80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84"/>
    <p:restoredTop sz="91965"/>
  </p:normalViewPr>
  <p:slideViewPr>
    <p:cSldViewPr showGuides="1">
      <p:cViewPr varScale="1">
        <p:scale>
          <a:sx n="81" d="100"/>
          <a:sy n="81" d="100"/>
        </p:scale>
        <p:origin x="-1662" y="204"/>
      </p:cViewPr>
      <p:guideLst>
        <p:guide orient="horz" pos="218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0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9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920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.png"/><Relationship Id="rId3" Type="http://schemas.microsoft.com/office/2007/relationships/media" Target="file:///F:\E-book\&#25945;&#26696;\&#20108;&#19979;SJ\&#27785;&#39321;&#25937;&#27597;\&#33258;&#20027;&#23398;&#20064;%20-%20&#23453;&#33714;&#28783;&#20027;&#39064;&#26354;.mp3" TargetMode="External"/><Relationship Id="rId2" Type="http://schemas.openxmlformats.org/officeDocument/2006/relationships/audio" Target="file:///F:\E-book\&#25945;&#26696;\&#20108;&#19979;SJ\&#27785;&#39321;&#25937;&#27597;\&#33258;&#20027;&#23398;&#20064;%20-%20&#23453;&#33714;&#28783;&#20027;&#39064;&#26354;.mp3" TargetMode="Externa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9" name="Picture 5" descr="宝莲灯2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56700" cy="6858000"/>
          </a:xfrm>
          <a:noFill/>
          <a:ln>
            <a:noFill/>
          </a:ln>
        </p:spPr>
      </p:pic>
      <p:pic>
        <p:nvPicPr>
          <p:cNvPr id="66566" name="自主学习 - 宝莲灯主题曲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06595" y="412750"/>
            <a:ext cx="44043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chemeClr val="tx2">
                    <a:lumMod val="60000"/>
                    <a:lumOff val="40000"/>
                  </a:schemeClr>
                </a:solidFill>
              </a:rPr>
              <a:t>猜猜这是哪部动画片？</a:t>
            </a:r>
            <a:endParaRPr lang="zh-CN" altLang="en-US" sz="36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520" fill="hold"/>
                                        <p:tgtEl>
                                          <p:spTgt spid="665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56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9" name="Picture 4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684213" y="0"/>
            <a:ext cx="7632700" cy="22875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   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不管是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寒冬腊月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，还是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盛夏酷暑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，他都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起早贪黑</a:t>
            </a:r>
            <a:r>
              <a:rPr lang="zh-CN" altLang="en-US" sz="4800" b="1" dirty="0">
                <a:latin typeface="Arial" panose="020B0604020202020204" pitchFamily="34" charset="0"/>
                <a:ea typeface="楷体_GB2312" panose="02010609030101010101" pitchFamily="49" charset="-122"/>
              </a:rPr>
              <a:t>地跟着师傅习武练功。</a:t>
            </a:r>
            <a:endParaRPr lang="zh-CN" altLang="en-US" sz="48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5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4"/>
          <p:cNvSpPr txBox="1"/>
          <p:nvPr/>
        </p:nvSpPr>
        <p:spPr>
          <a:xfrm>
            <a:off x="421005" y="0"/>
            <a:ext cx="8301355" cy="2738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</a:pPr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每天早上，天刚亮，沉香</a:t>
            </a:r>
            <a:r>
              <a:rPr lang="zh-CN" altLang="en-US" sz="3200" b="1" u="sng" dirty="0">
                <a:latin typeface="方正魏碑简体" panose="02010601030101010101" charset="-122"/>
                <a:ea typeface="方正魏碑简体" panose="02010601030101010101" charset="-122"/>
              </a:rPr>
              <a:t>                      </a:t>
            </a: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。</a:t>
            </a:r>
            <a:endParaRPr lang="zh-CN" altLang="en-US" sz="3200" b="1" dirty="0">
              <a:latin typeface="方正魏碑简体" panose="02010601030101010101" charset="-122"/>
              <a:ea typeface="方正魏碑简体" panose="0201060103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     晚上，四周静悄悄的，人们都进入了梦乡，沉香</a:t>
            </a:r>
            <a:r>
              <a:rPr lang="zh-CN" altLang="en-US" sz="3200" b="1" u="sng" dirty="0">
                <a:latin typeface="方正魏碑简体" panose="02010601030101010101" charset="-122"/>
                <a:ea typeface="方正魏碑简体" panose="02010601030101010101" charset="-122"/>
              </a:rPr>
              <a:t>                            </a:t>
            </a: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。</a:t>
            </a:r>
            <a:endParaRPr lang="zh-CN" altLang="en-US" sz="3200" b="1" dirty="0">
              <a:latin typeface="方正魏碑简体" panose="02010601030101010101" charset="-122"/>
              <a:ea typeface="方正魏碑简体" panose="0201060103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     夏天，烈日炎炎，沉香</a:t>
            </a:r>
            <a:r>
              <a:rPr lang="zh-CN" altLang="en-US" sz="3200" b="1" u="sng" dirty="0">
                <a:latin typeface="方正魏碑简体" panose="02010601030101010101" charset="-122"/>
                <a:ea typeface="方正魏碑简体" panose="02010601030101010101" charset="-122"/>
              </a:rPr>
              <a:t>                          </a:t>
            </a: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。</a:t>
            </a:r>
            <a:endParaRPr lang="zh-CN" altLang="en-US" sz="3200" b="1" dirty="0">
              <a:latin typeface="方正魏碑简体" panose="02010601030101010101" charset="-122"/>
              <a:ea typeface="方正魏碑简体" panose="0201060103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     冬天，北风呼啸，沉香</a:t>
            </a:r>
            <a:r>
              <a:rPr lang="zh-CN" altLang="en-US" sz="3200" b="1" u="sng" dirty="0">
                <a:latin typeface="方正魏碑简体" panose="02010601030101010101" charset="-122"/>
                <a:ea typeface="方正魏碑简体" panose="02010601030101010101" charset="-122"/>
              </a:rPr>
              <a:t>                           </a:t>
            </a:r>
            <a:r>
              <a:rPr lang="zh-CN" altLang="en-US" sz="3200" b="1" dirty="0">
                <a:latin typeface="方正魏碑简体" panose="02010601030101010101" charset="-122"/>
                <a:ea typeface="方正魏碑简体" panose="02010601030101010101" charset="-122"/>
              </a:rPr>
              <a:t>。</a:t>
            </a:r>
            <a:endParaRPr lang="zh-CN" altLang="en-US" sz="3200" b="1" dirty="0">
              <a:latin typeface="方正魏碑简体" panose="02010601030101010101" charset="-122"/>
              <a:ea typeface="方正魏碑简体" panose="0201060103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392" r="4697" b="14989"/>
          <a:stretch>
            <a:fillRect/>
          </a:stretch>
        </p:blipFill>
        <p:spPr>
          <a:xfrm>
            <a:off x="-3810" y="-635"/>
            <a:ext cx="9151620" cy="6859905"/>
          </a:xfrm>
          <a:prstGeom prst="rect">
            <a:avLst/>
          </a:prstGeom>
        </p:spPr>
      </p:pic>
      <p:sp>
        <p:nvSpPr>
          <p:cNvPr id="18438" name="Text Box 6"/>
          <p:cNvSpPr txBox="1"/>
          <p:nvPr/>
        </p:nvSpPr>
        <p:spPr>
          <a:xfrm>
            <a:off x="73660" y="3863975"/>
            <a:ext cx="43008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       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有时累得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腰酸背疼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，很想松口气，但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一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想到要去解救妈妈，浑身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就</a:t>
            </a:r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49" charset="-122"/>
              </a:rPr>
              <a:t>增添了力量。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7" descr="bv10093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5588" cy="6858000"/>
          </a:xfrm>
          <a:noFill/>
          <a:ln>
            <a:noFill/>
          </a:ln>
        </p:spPr>
      </p:pic>
      <p:sp>
        <p:nvSpPr>
          <p:cNvPr id="15362" name="AutoShape 9"/>
          <p:cNvSpPr/>
          <p:nvPr/>
        </p:nvSpPr>
        <p:spPr>
          <a:xfrm>
            <a:off x="0" y="260350"/>
            <a:ext cx="2879725" cy="1439863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 Box 8"/>
          <p:cNvSpPr txBox="1"/>
          <p:nvPr/>
        </p:nvSpPr>
        <p:spPr>
          <a:xfrm>
            <a:off x="395288" y="476250"/>
            <a:ext cx="2592387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Arial" panose="020B0604020202020204" pitchFamily="34" charset="0"/>
                <a:ea typeface="隶书" panose="02010509060101010101" pitchFamily="49" charset="-122"/>
              </a:rPr>
              <a:t>练一练</a:t>
            </a:r>
            <a:endParaRPr lang="zh-CN" altLang="en-US" sz="48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15364" name="Text Box 11"/>
          <p:cNvSpPr txBox="1"/>
          <p:nvPr/>
        </p:nvSpPr>
        <p:spPr>
          <a:xfrm>
            <a:off x="0" y="2852738"/>
            <a:ext cx="8748713" cy="24368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试用  “一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……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……”  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造句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、沉香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想到要去解救妈妈，浑身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增添了力量。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5" name="Picture 4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5"/>
          <p:cNvSpPr txBox="1"/>
          <p:nvPr/>
        </p:nvSpPr>
        <p:spPr>
          <a:xfrm>
            <a:off x="5360670" y="152400"/>
            <a:ext cx="364680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5400" b="1" dirty="0">
                <a:latin typeface="Arial" panose="020B0604020202020204" pitchFamily="34" charset="0"/>
                <a:ea typeface="宋体" panose="02010600030101010101" pitchFamily="2" charset="-122"/>
              </a:rPr>
              <a:t>几年过去了，沉香终于练就了一身高强的武艺。</a:t>
            </a:r>
            <a:endParaRPr lang="zh-CN" altLang="en-US" sz="5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7" descr="bv10093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5588" cy="6858000"/>
          </a:xfrm>
          <a:noFill/>
          <a:ln>
            <a:noFill/>
          </a:ln>
        </p:spPr>
      </p:pic>
      <p:sp>
        <p:nvSpPr>
          <p:cNvPr id="15362" name="AutoShape 9"/>
          <p:cNvSpPr/>
          <p:nvPr/>
        </p:nvSpPr>
        <p:spPr>
          <a:xfrm>
            <a:off x="107950" y="92075"/>
            <a:ext cx="2637155" cy="144018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 Box 8"/>
          <p:cNvSpPr txBox="1"/>
          <p:nvPr/>
        </p:nvSpPr>
        <p:spPr>
          <a:xfrm>
            <a:off x="213995" y="396875"/>
            <a:ext cx="21926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方正魏碑简体" panose="02010601030101010101" charset="-122"/>
                <a:ea typeface="方正魏碑简体" panose="02010601030101010101" charset="-122"/>
              </a:rPr>
              <a:t>读一读</a:t>
            </a:r>
            <a:endParaRPr lang="zh-CN" altLang="en-US" sz="4800" b="1" dirty="0">
              <a:latin typeface="方正魏碑简体" panose="02010601030101010101" charset="-122"/>
              <a:ea typeface="方正魏碑简体" panose="02010601030101010101" charset="-122"/>
            </a:endParaRPr>
          </a:p>
        </p:txBody>
      </p:sp>
      <p:sp>
        <p:nvSpPr>
          <p:cNvPr id="15364" name="Text Box 11"/>
          <p:cNvSpPr txBox="1"/>
          <p:nvPr/>
        </p:nvSpPr>
        <p:spPr>
          <a:xfrm>
            <a:off x="1333500" y="1831340"/>
            <a:ext cx="6477000" cy="3815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神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通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广大      心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狠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手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辣</a:t>
            </a:r>
            <a:endParaRPr lang="zh-CN" altLang="en-US" sz="4400" b="1" dirty="0">
              <a:solidFill>
                <a:srgbClr val="FF0000"/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寒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冬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腊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月      盛夏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酷暑</a:t>
            </a:r>
            <a:endParaRPr lang="zh-CN" altLang="en-US" sz="4400" b="1" dirty="0">
              <a:solidFill>
                <a:srgbClr val="FF0000"/>
              </a:solidFill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拜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师学艺      习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武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练功</a:t>
            </a:r>
            <a:endParaRPr lang="zh-CN" altLang="en-US" sz="4400" b="1" dirty="0">
              <a:latin typeface="汉仪中楷简" panose="02010604000101010101" charset="-122"/>
              <a:ea typeface="汉仪中楷简" panose="0201060400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起早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贪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黑      腰</a:t>
            </a:r>
            <a:r>
              <a:rPr lang="zh-CN" altLang="en-US" sz="4400" b="1" dirty="0">
                <a:solidFill>
                  <a:srgbClr val="FF0000"/>
                </a:solidFill>
                <a:latin typeface="汉仪中楷简" panose="02010604000101010101" charset="-122"/>
                <a:ea typeface="汉仪中楷简" panose="02010604000101010101" charset="-122"/>
              </a:rPr>
              <a:t>酸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背疼</a:t>
            </a:r>
            <a:endParaRPr lang="zh-CN" altLang="en-US" sz="4400" b="1" dirty="0"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7" descr="bv10093"/>
          <p:cNvPicPr>
            <a:picLocks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5588" cy="6858000"/>
          </a:xfrm>
          <a:noFill/>
          <a:ln>
            <a:noFill/>
          </a:ln>
        </p:spPr>
      </p:pic>
      <p:sp>
        <p:nvSpPr>
          <p:cNvPr id="15362" name="AutoShape 9"/>
          <p:cNvSpPr/>
          <p:nvPr/>
        </p:nvSpPr>
        <p:spPr>
          <a:xfrm>
            <a:off x="107950" y="92075"/>
            <a:ext cx="2637155" cy="144018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rgbClr val="99CCFF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3" name="Text Box 8"/>
          <p:cNvSpPr txBox="1"/>
          <p:nvPr/>
        </p:nvSpPr>
        <p:spPr>
          <a:xfrm>
            <a:off x="213995" y="396875"/>
            <a:ext cx="21926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latin typeface="方正魏碑简体" panose="02010601030101010101" charset="-122"/>
                <a:ea typeface="方正魏碑简体" panose="02010601030101010101" charset="-122"/>
              </a:rPr>
              <a:t>想一想</a:t>
            </a:r>
            <a:endParaRPr lang="zh-CN" altLang="en-US" sz="4800" b="1" dirty="0">
              <a:latin typeface="方正魏碑简体" panose="02010601030101010101" charset="-122"/>
              <a:ea typeface="方正魏碑简体" panose="02010601030101010101" charset="-122"/>
            </a:endParaRPr>
          </a:p>
        </p:txBody>
      </p:sp>
      <p:sp>
        <p:nvSpPr>
          <p:cNvPr id="15364" name="Text Box 11"/>
          <p:cNvSpPr txBox="1"/>
          <p:nvPr/>
        </p:nvSpPr>
        <p:spPr>
          <a:xfrm>
            <a:off x="1668780" y="2706370"/>
            <a:ext cx="580580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latin typeface="汉仪中楷简" panose="02010604000101010101" charset="-122"/>
                <a:ea typeface="汉仪中楷简" panose="02010604000101010101" charset="-122"/>
              </a:rPr>
              <a:t>    </a:t>
            </a:r>
            <a:r>
              <a:rPr lang="zh-CN" altLang="en-US" sz="4400" b="1" dirty="0">
                <a:latin typeface="汉仪中楷简" panose="02010604000101010101" charset="-122"/>
                <a:ea typeface="汉仪中楷简" panose="02010604000101010101" charset="-122"/>
              </a:rPr>
              <a:t>沉香是怎样练就一身高强武艺的？</a:t>
            </a:r>
            <a:endParaRPr lang="zh-CN" altLang="en-US" sz="4400" b="1" dirty="0">
              <a:latin typeface="汉仪中楷简" panose="02010604000101010101" charset="-122"/>
              <a:ea typeface="汉仪中楷简" panose="0201060400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4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WordArt 5"/>
          <p:cNvSpPr>
            <a:spLocks noTextEdit="1"/>
          </p:cNvSpPr>
          <p:nvPr/>
        </p:nvSpPr>
        <p:spPr>
          <a:xfrm>
            <a:off x="1266825" y="441325"/>
            <a:ext cx="5797550" cy="9715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6648"/>
              </a:avLst>
            </a:prstTxWarp>
            <a:normAutofit/>
          </a:bodyPr>
          <a:p>
            <a:pPr algn="ctr"/>
            <a:r>
              <a:rPr lang="en-US" altLang="zh-CN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 </a:t>
            </a:r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沉香救母（一）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0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Text Box 1026"/>
          <p:cNvSpPr txBox="1"/>
          <p:nvPr/>
        </p:nvSpPr>
        <p:spPr>
          <a:xfrm>
            <a:off x="360680" y="1534160"/>
            <a:ext cx="81940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r>
              <a:rPr lang="zh-CN" altLang="en-US" sz="4800" b="1" dirty="0">
                <a:solidFill>
                  <a:schemeClr val="tx1"/>
                </a:solidFill>
                <a:latin typeface="+mn-ea"/>
                <a:ea typeface="+mn-ea"/>
              </a:rPr>
              <a:t>狠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手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辣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寒冬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腊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月</a:t>
            </a:r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盛夏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酷 暑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  腰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酸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背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疼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增  添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气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愤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4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拳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头    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浑身</a:t>
            </a:r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Text Box 1027"/>
          <p:cNvSpPr txBox="1"/>
          <p:nvPr/>
        </p:nvSpPr>
        <p:spPr>
          <a:xfrm>
            <a:off x="138430" y="930910"/>
            <a:ext cx="8639175" cy="37077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4000" b="1" dirty="0">
                <a:solidFill>
                  <a:schemeClr val="accent2"/>
                </a:solidFill>
                <a:latin typeface="+mn-ea"/>
                <a:ea typeface="+mn-ea"/>
              </a:rPr>
              <a:t>hěn  là           là</a:t>
            </a:r>
            <a:endParaRPr lang="en-US" altLang="zh-CN" sz="40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40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accent2"/>
                </a:solidFill>
                <a:latin typeface="+mn-ea"/>
                <a:ea typeface="+mn-ea"/>
              </a:rPr>
              <a:t> shènɡ   kù shǔ      suān ténɡ</a:t>
            </a:r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5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]</a:t>
            </a:r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5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en-US" altLang="zh-CN" sz="4000" b="1" dirty="0">
                <a:solidFill>
                  <a:schemeClr val="accent2"/>
                </a:solidFill>
                <a:latin typeface="+mn-ea"/>
                <a:ea typeface="+mn-ea"/>
              </a:rPr>
              <a:t> zēnɡ tiān   f</a:t>
            </a:r>
            <a:r>
              <a:rPr lang="en-US" altLang="zh-CN" sz="4000" b="1" dirty="0">
                <a:solidFill>
                  <a:schemeClr val="accent2"/>
                </a:solidFill>
                <a:latin typeface="+mn-ea"/>
                <a:ea typeface="+mn-ea"/>
                <a:sym typeface="+mn-ea"/>
              </a:rPr>
              <a:t>è</a:t>
            </a:r>
            <a:r>
              <a:rPr lang="en-US" altLang="zh-CN" sz="4000" b="1" dirty="0">
                <a:solidFill>
                  <a:schemeClr val="accent2"/>
                </a:solidFill>
                <a:latin typeface="+mn-ea"/>
                <a:ea typeface="+mn-ea"/>
              </a:rPr>
              <a:t>n quán     hún</a:t>
            </a:r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Text Box 2"/>
          <p:cNvSpPr txBox="1"/>
          <p:nvPr/>
        </p:nvSpPr>
        <p:spPr>
          <a:xfrm>
            <a:off x="539750" y="1128713"/>
            <a:ext cx="8604250" cy="48615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叹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气   </a:t>
            </a:r>
            <a:r>
              <a:rPr lang="zh-CN" altLang="en-US" sz="5400" b="1" dirty="0">
                <a:solidFill>
                  <a:srgbClr val="3B802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含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着眼</a:t>
            </a:r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泪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善   </a:t>
            </a:r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良</a:t>
            </a:r>
            <a:endParaRPr lang="zh-CN" altLang="en-US" sz="5400" b="1" dirty="0">
              <a:solidFill>
                <a:srgbClr val="FF0000"/>
              </a:solidFill>
              <a:latin typeface="方正魏碑简体" panose="02010601030101010101" charset="-122"/>
              <a:ea typeface="方正魏碑简体" panose="02010601030101010101" charset="-122"/>
            </a:endParaRPr>
          </a:p>
          <a:p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rgbClr val="3B802F"/>
                </a:solidFill>
                <a:latin typeface="+mn-ea"/>
                <a:ea typeface="+mn-ea"/>
              </a:rPr>
              <a:t>恨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不得   对</a:t>
            </a:r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付    压</a:t>
            </a:r>
            <a:r>
              <a:rPr lang="zh-CN" altLang="en-US" sz="5400" b="1" dirty="0">
                <a:solidFill>
                  <a:srgbClr val="3B802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力    </a:t>
            </a:r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贪</a:t>
            </a:r>
            <a:r>
              <a:rPr lang="zh-CN" altLang="en-US" sz="5400" b="1" dirty="0">
                <a:solidFill>
                  <a:srgbClr val="3B802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</a:t>
            </a:r>
            <a:endParaRPr lang="zh-CN" altLang="en-US" sz="5400" b="1" dirty="0">
              <a:solidFill>
                <a:srgbClr val="3B802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5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2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5400" b="1" dirty="0">
                <a:solidFill>
                  <a:srgbClr val="3B802F"/>
                </a:solidFill>
                <a:latin typeface="+mn-ea"/>
                <a:ea typeface="+mn-ea"/>
              </a:rPr>
              <a:t>告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别    </a:t>
            </a:r>
            <a:r>
              <a:rPr lang="zh-CN" altLang="en-US" sz="5400" b="1" dirty="0">
                <a:solidFill>
                  <a:srgbClr val="FF0000"/>
                </a:solidFill>
                <a:latin typeface="方正魏碑简体" panose="02010601030101010101" charset="-122"/>
                <a:ea typeface="方正魏碑简体" panose="02010601030101010101" charset="-122"/>
              </a:rPr>
              <a:t>武</a:t>
            </a:r>
            <a:r>
              <a:rPr lang="zh-CN" altLang="en-US" sz="5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    劳累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5400" b="1" dirty="0">
                <a:solidFill>
                  <a:srgbClr val="3B802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因为</a:t>
            </a:r>
            <a:endParaRPr lang="zh-CN" altLang="en-US" sz="5400" b="1" dirty="0">
              <a:solidFill>
                <a:srgbClr val="3B802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449263" y="522288"/>
            <a:ext cx="8564880" cy="4831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4400" dirty="0">
                <a:solidFill>
                  <a:schemeClr val="accent2"/>
                </a:solidFill>
                <a:latin typeface="+mn-ea"/>
                <a:ea typeface="+mn-ea"/>
              </a:rPr>
              <a:t>tàn    hán     lèi shàn liánɡ </a:t>
            </a:r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r>
              <a:rPr lang="en-US" altLang="zh-CN" sz="4400" dirty="0">
                <a:solidFill>
                  <a:schemeClr val="accent2"/>
                </a:solidFill>
                <a:latin typeface="+mn-ea"/>
                <a:ea typeface="+mn-ea"/>
              </a:rPr>
              <a:t>hèn         fu    yā     tān</a:t>
            </a:r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  <a:p>
            <a:r>
              <a:rPr lang="en-US" altLang="zh-CN" sz="4400" dirty="0">
                <a:solidFill>
                  <a:schemeClr val="accent2"/>
                </a:solidFill>
                <a:latin typeface="+mn-ea"/>
                <a:ea typeface="+mn-ea"/>
              </a:rPr>
              <a:t>ɡào     wǔ        lèi  yīn wei</a:t>
            </a:r>
            <a:endParaRPr lang="en-US" altLang="zh-CN" sz="44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8" name="Text Box 4"/>
          <p:cNvSpPr txBox="1"/>
          <p:nvPr/>
        </p:nvSpPr>
        <p:spPr>
          <a:xfrm>
            <a:off x="762000" y="307975"/>
            <a:ext cx="7620000" cy="5438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en-US" altLang="zh-CN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6000" b="1" dirty="0">
                <a:solidFill>
                  <a:schemeClr val="accent2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学习单</a:t>
            </a:r>
            <a:endParaRPr lang="zh-CN" altLang="en-US" sz="6000" b="1" dirty="0">
              <a:solidFill>
                <a:schemeClr val="accent2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、沉香是个怎样的孩子？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、沉香的母亲是谁？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、沉香为什么要救母亲？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6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68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8890"/>
            <a:ext cx="9173845" cy="6878320"/>
          </a:xfrm>
          <a:prstGeom prst="rect">
            <a:avLst/>
          </a:prstGeom>
        </p:spPr>
      </p:pic>
      <p:sp>
        <p:nvSpPr>
          <p:cNvPr id="7169" name="Text Box 4"/>
          <p:cNvSpPr txBox="1"/>
          <p:nvPr/>
        </p:nvSpPr>
        <p:spPr>
          <a:xfrm>
            <a:off x="388938" y="429260"/>
            <a:ext cx="8351837" cy="212280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4400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方正魏碑简体" panose="02010601030101010101" charset="-122"/>
                <a:ea typeface="方正魏碑简体" panose="02010601030101010101" charset="-122"/>
              </a:rPr>
              <a:t>古时候，有个孩子叫沉香，一直跟着爸爸过日子，却从来没有见过妈妈。</a:t>
            </a:r>
            <a:endParaRPr lang="zh-CN" altLang="en-US" sz="4400" b="1" dirty="0">
              <a:solidFill>
                <a:schemeClr val="tx2">
                  <a:lumMod val="60000"/>
                  <a:lumOff val="40000"/>
                </a:schemeClr>
              </a:solidFill>
              <a:latin typeface="方正魏碑简体" panose="02010601030101010101" charset="-122"/>
              <a:ea typeface="方正魏碑简体" panose="0201060103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Text Box 6"/>
          <p:cNvSpPr txBox="1"/>
          <p:nvPr/>
        </p:nvSpPr>
        <p:spPr>
          <a:xfrm>
            <a:off x="387985" y="226060"/>
            <a:ext cx="828738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一天，沉香问爸爸：“我怎么没有妈妈呢？”爸爸叹了一口气，没有回答。沉香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再三追问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，爸爸才含着眼泪说出了真情。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原来沉香的妈妈是个美丽善良的女神，因为向往人间美好的生活，被二郎神压在了华山脚下。沉香听了，心里又难过又气愤，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恨不得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马上就去解救妈妈。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b="10952"/>
          <a:stretch>
            <a:fillRect/>
          </a:stretch>
        </p:blipFill>
        <p:spPr>
          <a:xfrm>
            <a:off x="568325" y="2902585"/>
            <a:ext cx="7784465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2175" b="5414"/>
          <a:stretch>
            <a:fillRect/>
          </a:stretch>
        </p:blipFill>
        <p:spPr>
          <a:xfrm>
            <a:off x="3175" y="3175"/>
            <a:ext cx="9137650" cy="6882130"/>
          </a:xfrm>
          <a:prstGeom prst="rect">
            <a:avLst/>
          </a:prstGeom>
        </p:spPr>
      </p:pic>
      <p:sp>
        <p:nvSpPr>
          <p:cNvPr id="72709" name="Text Box 5"/>
          <p:cNvSpPr txBox="1"/>
          <p:nvPr/>
        </p:nvSpPr>
        <p:spPr>
          <a:xfrm>
            <a:off x="3175" y="3175"/>
            <a:ext cx="9137650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zh-CN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爸爸看出了儿子的心思，便说</a:t>
            </a:r>
            <a:r>
              <a:rPr lang="en-US" altLang="zh-CN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:“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二郎神心狠手辣，神通广大，你才是个8岁的孩子，怎么能对付得了他呢？</a:t>
            </a:r>
            <a:r>
              <a:rPr lang="en-US" altLang="zh-CN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”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沉香望着苍老的爸爸，</a:t>
            </a:r>
            <a:r>
              <a:rPr lang="zh-CN" altLang="en-US" sz="4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默默地攥紧</a:t>
            </a:r>
            <a:r>
              <a:rPr lang="zh-CN" altLang="en-US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了拳头。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4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9" name="Text Box 5"/>
          <p:cNvSpPr txBox="1"/>
          <p:nvPr/>
        </p:nvSpPr>
        <p:spPr>
          <a:xfrm>
            <a:off x="4718050" y="193040"/>
            <a:ext cx="4425950" cy="19996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4000" b="1" dirty="0">
                <a:solidFill>
                  <a:srgbClr val="FF0000"/>
                </a:solidFill>
                <a:latin typeface="方正少儿简体" panose="03000509000000000000" charset="-122"/>
                <a:ea typeface="方正少儿简体" panose="03000509000000000000" charset="-122"/>
              </a:rPr>
              <a:t>不久，沉香就告别了爸爸，上山拜师学艺。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theme/theme1.xml><?xml version="1.0" encoding="utf-8"?>
<a:theme xmlns:a="http://schemas.openxmlformats.org/drawingml/2006/main" name="0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1036</Words>
  <Application>WPS 演示</Application>
  <PresentationFormat>全屏显示(4:3)</PresentationFormat>
  <Paragraphs>82</Paragraphs>
  <Slides>16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Garamond</vt:lpstr>
      <vt:lpstr>楷体_GB2312</vt:lpstr>
      <vt:lpstr>方正魏碑简体</vt:lpstr>
      <vt:lpstr>隶书</vt:lpstr>
      <vt:lpstr>方正少儿简体</vt:lpstr>
      <vt:lpstr>汉仪中楷简</vt:lpstr>
      <vt:lpstr>微软雅黑</vt:lpstr>
      <vt:lpstr>Arial Unicode MS</vt:lpstr>
      <vt:lpstr>Calibri</vt:lpstr>
      <vt:lpstr>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59</cp:revision>
  <dcterms:created xsi:type="dcterms:W3CDTF">2004-03-08T09:37:00Z</dcterms:created>
  <dcterms:modified xsi:type="dcterms:W3CDTF">2017-12-29T08:01:48Z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