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282" r:id="rId3"/>
    <p:sldId id="283" r:id="rId4"/>
    <p:sldId id="284" r:id="rId5"/>
    <p:sldId id="285" r:id="rId6"/>
    <p:sldId id="258" r:id="rId7"/>
    <p:sldId id="256" r:id="rId8"/>
    <p:sldId id="294" r:id="rId9"/>
    <p:sldId id="295" r:id="rId10"/>
    <p:sldId id="288" r:id="rId11"/>
    <p:sldId id="287" r:id="rId12"/>
    <p:sldId id="260" r:id="rId13"/>
    <p:sldId id="289" r:id="rId14"/>
    <p:sldId id="281" r:id="rId15"/>
    <p:sldId id="278" r:id="rId16"/>
    <p:sldId id="263" r:id="rId17"/>
    <p:sldId id="291" r:id="rId18"/>
    <p:sldId id="292" r:id="rId19"/>
    <p:sldId id="293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苍南县钱库第二高级中学林彩蜜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BAC56A0-1EB8-4C6A-B69E-7796D835BD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苍南县钱库第二高级中学林彩蜜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9914DE-0788-4F2E-8877-61BC85235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苍南县钱库第二高级中学林彩蜜</a:t>
            </a: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107A7-5E97-4ED0-8A03-713EAC8DA8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AFD4D-6B60-4294-AF65-B04DA7BC87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82954-78A6-462D-BBAA-25AB5904AE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0261-C452-436F-B45C-2FE8ED014812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1B80A-DEA3-43B2-80B3-41C0BCCE06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B76F-4859-47FA-A341-B20719F20159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B9845-0C17-4E5C-B910-B4C8B8C50B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66E72-9838-44F4-91AF-748D1C4FA44C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76C1F-055D-4190-840F-F4BCEC3486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6C97B-620B-4A18-98D6-BCCB201FAC71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7238A-B223-4B63-A316-5816209E0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13A64-3D3A-4193-A22F-7A4254A2CA5C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EE9F1-BC28-4764-BE13-A34029A092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F1516-262E-4DFD-9960-A80D79D25C7A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F351-1A42-4233-AF47-7DB451DA32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614AB-B2FA-4D04-8064-95D969F8C04B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E697F-76DF-4D27-93E7-EEE7D3C1E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FCF72-A01B-4278-A455-0CC5D9BA3CC6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2BA6A-AB2F-420C-B580-32091646E7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1FB8A-4C08-412D-BFB7-5F7E4F6E36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C42CE-3FD0-4687-878B-E477653AB75C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ADF13-72DB-4C40-AB75-6FD904B52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329DF-385F-4BB9-B675-D7C180A6F8C6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2924C-5460-484D-8C24-A7A632CB5E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E365-97F0-48AD-9B70-3B25845CB94A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61C7E-22F8-4730-9D25-7D0CEA3DCA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39CED-6992-4B31-982F-9CADF34B4F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B13A4-5405-40EA-87F7-11781630CA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57082-4961-4B2B-AA17-BC474BAB59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D2B4C-63BC-456A-AA8C-E9BF60DE5E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68F0-ED12-4B4A-AD59-E4652CE625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48D3F-8582-4903-AC0C-07B12FEE73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5DF3F-0BDF-4F66-9433-F19890178C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钱库第二高级中学</a:t>
            </a: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林　彩　蜜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B12C795-9B64-4377-9E11-280DD91FB2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B45F52-9A4A-4B62-BECC-A961BC1D117C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EB2F999-B6DA-47D2-AFDF-4944183670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等线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等线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等线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&#29281;&#20025;&#20043;&#27468;.mp3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牡丹</a:t>
            </a:r>
          </a:p>
        </p:txBody>
      </p:sp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75650" y="127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牡丹的花落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mtClean="0"/>
              <a:t>花落</a:t>
            </a:r>
            <a:r>
              <a:rPr lang="en-US" altLang="zh-CN" smtClean="0"/>
              <a:t>——</a:t>
            </a:r>
            <a:r>
              <a:rPr lang="zh-CN" altLang="en-US" smtClean="0"/>
              <a:t>由青春而死亡，由美丽而消遁，惊心动魄</a:t>
            </a:r>
            <a:endParaRPr lang="en-US" altLang="zh-CN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mtClean="0"/>
              <a:t> 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生如夏花之绚烂，死如秋叶之静美</a:t>
            </a:r>
            <a:endParaRPr lang="en-US" altLang="zh-CN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2FB87E2-44EF-4756-926E-0D7445003446}" type="slidenum">
              <a:rPr lang="en-US" altLang="zh-CN" smtClean="0">
                <a:latin typeface="Arial" charset="0"/>
                <a:ea typeface="宋体" charset="-122"/>
              </a:rPr>
              <a:pPr/>
              <a:t>11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7800" y="292100"/>
            <a:ext cx="8570913" cy="1384300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人们涛涛黄河般地涌进洛阳去看牡丹</a:t>
            </a:r>
          </a:p>
        </p:txBody>
      </p:sp>
      <p:pic>
        <p:nvPicPr>
          <p:cNvPr id="38915" name="Picture 3" descr="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6350" y="4354513"/>
            <a:ext cx="2787650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77838" y="1676400"/>
            <a:ext cx="7600950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zh-CN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一个又冷又静的洛阳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zh-CN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枝繁叶茂的满园绿色，却仅有零零落落的几处浅红、几点粉白。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zh-CN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朱唇紧闭，洁齿轻咬，薄薄的花瓣层层相裹，透出一副傲慢的冷色，绝无开花的意思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7838" y="4189413"/>
            <a:ext cx="46259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7030A0"/>
                </a:solidFill>
                <a:latin typeface="华文彩云"/>
                <a:ea typeface="华文彩云"/>
                <a:cs typeface="华文彩云"/>
              </a:rPr>
              <a:t>牡丹的拒绝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3790950"/>
          </a:xfrm>
        </p:spPr>
        <p:txBody>
          <a:bodyPr/>
          <a:lstStyle/>
          <a:p>
            <a:pPr eaLnBrk="1" hangingPunct="1"/>
            <a:r>
              <a:rPr lang="zh-CN" altLang="en-US" smtClean="0"/>
              <a:t>拒绝的仅仅是看花的游客吗？</a:t>
            </a:r>
          </a:p>
        </p:txBody>
      </p:sp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BADE8C-87FE-4E1B-951A-C4A235F4C6D3}" type="slidenum">
              <a:rPr lang="en-US" altLang="zh-CN" smtClean="0">
                <a:latin typeface="Arial" charset="0"/>
                <a:ea typeface="宋体" charset="-122"/>
              </a:rPr>
              <a:pPr/>
              <a:t>12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03E6D5-E627-4A45-817B-DDED335F85C8}" type="slidenum">
              <a:rPr lang="en-US" altLang="zh-CN" smtClean="0">
                <a:latin typeface="Arial" charset="0"/>
                <a:ea typeface="宋体" charset="-122"/>
              </a:rPr>
              <a:pPr/>
              <a:t>13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994150" y="1050925"/>
            <a:ext cx="18716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ea typeface="楷体_GB2312"/>
                <a:cs typeface="楷体_GB2312"/>
              </a:rPr>
              <a:t>拒绝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016250" y="2132013"/>
            <a:ext cx="3240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ea typeface="楷体_GB2312"/>
                <a:cs typeface="楷体_GB2312"/>
              </a:rPr>
              <a:t>荣誉、赞颂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165475" y="3213100"/>
            <a:ext cx="3168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ea typeface="楷体_GB2312"/>
                <a:cs typeface="楷体_GB2312"/>
              </a:rPr>
              <a:t>萎顿、衰老</a:t>
            </a:r>
          </a:p>
        </p:txBody>
      </p:sp>
      <p:sp>
        <p:nvSpPr>
          <p:cNvPr id="22534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092450" y="4294188"/>
            <a:ext cx="33131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ea typeface="楷体_GB2312"/>
                <a:cs typeface="楷体_GB2312"/>
              </a:rPr>
              <a:t>皇威、寒冷</a:t>
            </a:r>
          </a:p>
        </p:txBody>
      </p:sp>
      <p:pic>
        <p:nvPicPr>
          <p:cNvPr id="4096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55938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836613"/>
            <a:ext cx="41036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华文仿宋"/>
                <a:ea typeface="华文仿宋"/>
                <a:cs typeface="华文仿宋"/>
              </a:rPr>
              <a:t>为什要拒绝呢？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4213" y="2852738"/>
            <a:ext cx="82089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latin typeface="华文仿宋"/>
                <a:ea typeface="华文仿宋"/>
                <a:cs typeface="华文仿宋"/>
              </a:rPr>
              <a:t>物质层面</a:t>
            </a:r>
            <a:r>
              <a:rPr lang="en-US" altLang="zh-CN" sz="4400" b="1">
                <a:solidFill>
                  <a:srgbClr val="A50021"/>
                </a:solidFill>
                <a:latin typeface="华文仿宋"/>
                <a:ea typeface="华文仿宋"/>
                <a:cs typeface="华文仿宋"/>
              </a:rPr>
              <a:t>——</a:t>
            </a:r>
            <a:r>
              <a:rPr lang="zh-CN" altLang="en-US" sz="4400" b="1">
                <a:solidFill>
                  <a:srgbClr val="A50021"/>
                </a:solidFill>
                <a:latin typeface="华文仿宋"/>
                <a:ea typeface="华文仿宋"/>
                <a:cs typeface="华文仿宋"/>
              </a:rPr>
              <a:t>习性（遵循自己的花期自己的规律）</a:t>
            </a:r>
          </a:p>
        </p:txBody>
      </p:sp>
      <p:sp>
        <p:nvSpPr>
          <p:cNvPr id="23559" name="Text Box 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84213" y="4365625"/>
            <a:ext cx="82089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华文仿宋"/>
                <a:ea typeface="华文仿宋"/>
                <a:cs typeface="华文仿宋"/>
              </a:rPr>
              <a:t>精神层面</a:t>
            </a:r>
            <a:r>
              <a:rPr lang="en-US" altLang="zh-CN" sz="4400" b="1">
                <a:solidFill>
                  <a:srgbClr val="000000"/>
                </a:solidFill>
                <a:latin typeface="华文仿宋"/>
                <a:ea typeface="华文仿宋"/>
                <a:cs typeface="华文仿宋"/>
              </a:rPr>
              <a:t>——</a:t>
            </a:r>
            <a:r>
              <a:rPr lang="zh-CN" altLang="en-US" sz="4400" b="1">
                <a:solidFill>
                  <a:srgbClr val="000000"/>
                </a:solidFill>
                <a:latin typeface="华文仿宋"/>
                <a:ea typeface="华文仿宋"/>
                <a:cs typeface="华文仿宋"/>
              </a:rPr>
              <a:t>个性（维护自己的生命自由和尊严）</a:t>
            </a:r>
          </a:p>
        </p:txBody>
      </p:sp>
      <p:pic>
        <p:nvPicPr>
          <p:cNvPr id="4198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0700" y="0"/>
            <a:ext cx="22733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6D0EA2-A497-4C56-AA93-00A8E0D0D433}" type="slidenum">
              <a:rPr lang="en-US" altLang="zh-CN" smtClean="0">
                <a:latin typeface="Arial" charset="0"/>
                <a:ea typeface="宋体" charset="-122"/>
              </a:rPr>
              <a:pPr/>
              <a:t>15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3588" y="792163"/>
            <a:ext cx="4268787" cy="1304925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与此同时，其他花草树木却是</a:t>
            </a:r>
            <a:r>
              <a:rPr lang="en-US" altLang="zh-CN" sz="4000" smtClean="0"/>
              <a:t>:</a:t>
            </a:r>
            <a:r>
              <a:rPr lang="zh-CN" altLang="en-US" sz="4000" smtClean="0"/>
              <a:t>梧桐发叶、柳枝滴翠、桃花梨花姹紫嫣红，海棠落英纷纷</a:t>
            </a:r>
          </a:p>
        </p:txBody>
      </p:sp>
      <p:pic>
        <p:nvPicPr>
          <p:cNvPr id="43011" name="Picture 4" descr="1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0"/>
            <a:ext cx="40322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3850" y="3343275"/>
            <a:ext cx="80835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对比之下，牡丹投射给我们的是一种什么样的精神品质呢？</a:t>
            </a:r>
            <a:endParaRPr lang="en-US" altLang="zh-CN" sz="3200"/>
          </a:p>
          <a:p>
            <a:endParaRPr lang="en-US" altLang="zh-CN" sz="3200"/>
          </a:p>
          <a:p>
            <a:r>
              <a:rPr lang="zh-CN" altLang="en-US" sz="3200">
                <a:solidFill>
                  <a:srgbClr val="FF0000"/>
                </a:solidFill>
              </a:rPr>
              <a:t>不苟且不俯就不妥协不媚俗，一种</a:t>
            </a:r>
            <a:endParaRPr lang="en-US" altLang="zh-CN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个性的美，高贵的美，品味的美。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2800" smtClean="0"/>
              <a:t>从牡丹的身上，投射出很多值得我们人类学习的东西，对你有什么启示？让你想到了哪些人？现实生活中又有哪些人不如花的现象，能说说吗？</a:t>
            </a:r>
            <a:endParaRPr lang="zh-CN" altLang="en-US" sz="28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①富贵不能淫、威武不能屈、贫贱不能移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②要有拒绝别人的勇气，比如历史上很多名人：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陶渊明——吾不能为五斗米折腰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文天祥——人生自古谁无死，留取丹心照汗青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谭嗣同——我自横刀向天笑，去留肝胆两昆仑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李</a:t>
            </a:r>
            <a:r>
              <a:rPr lang="en-US" altLang="zh-CN" sz="2400" dirty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白——安能摧眉折腰事权贵，使我不得开心颜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鲁</a:t>
            </a:r>
            <a:r>
              <a:rPr lang="en-US" altLang="zh-CN" sz="2400" dirty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迅——横眉冷对千夫指，俯首甘为孺子牛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钱学森——拒绝美国高薪聘请，克服阻挠毅然回国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chemeClr val="accent4">
                    <a:lumMod val="50000"/>
                  </a:schemeClr>
                </a:solidFill>
              </a:rPr>
              <a:t>③没有原则、左右逢源、贪污分子、拍马溜须……</a:t>
            </a:r>
          </a:p>
          <a:p>
            <a:pPr eaLnBrk="1" hangingPunct="1"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363788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生活中你会拒绝别人吗？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0359826">
            <a:off x="1747993" y="1828466"/>
            <a:ext cx="4826921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3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谢谢</a:t>
            </a:r>
            <a:r>
              <a:rPr lang="en-US" altLang="zh-CN" sz="13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~</a:t>
            </a:r>
            <a:endParaRPr lang="zh-CN" altLang="en-US" sz="13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05502237690111231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754063" y="1189038"/>
            <a:ext cx="38147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05502249049456141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4641850" y="1200150"/>
            <a:ext cx="38020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1405502272101490718"/>
          <p:cNvPicPr>
            <a:picLocks noGrp="1" noChangeAspect="1"/>
          </p:cNvPicPr>
          <p:nvPr isPhoto="1"/>
        </p:nvPicPr>
        <p:blipFill>
          <a:blip r:embed="rId5"/>
          <a:srcRect/>
          <a:stretch>
            <a:fillRect/>
          </a:stretch>
        </p:blipFill>
        <p:spPr bwMode="auto">
          <a:xfrm>
            <a:off x="822325" y="3525838"/>
            <a:ext cx="3746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05502290807188654"/>
          <p:cNvPicPr>
            <a:picLocks noGrp="1" noChangeAspect="1"/>
          </p:cNvPicPr>
          <p:nvPr isPhoto="1"/>
        </p:nvPicPr>
        <p:blipFill>
          <a:blip r:embed="rId6"/>
          <a:srcRect/>
          <a:stretch>
            <a:fillRect/>
          </a:stretch>
        </p:blipFill>
        <p:spPr bwMode="auto">
          <a:xfrm>
            <a:off x="4641850" y="3514725"/>
            <a:ext cx="38020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05502322279140709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15988" y="1200150"/>
            <a:ext cx="35687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05502430445497245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4673600" y="1200150"/>
            <a:ext cx="35782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1405503281902741680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877888" y="3514725"/>
            <a:ext cx="3606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05504200958097071"/>
          <p:cNvPicPr>
            <a:picLocks noGrp="1" noChangeAspect="1"/>
          </p:cNvPicPr>
          <p:nvPr isPhoto="1"/>
        </p:nvPicPr>
        <p:blipFill>
          <a:blip r:embed="rId5"/>
          <a:srcRect/>
          <a:stretch>
            <a:fillRect/>
          </a:stretch>
        </p:blipFill>
        <p:spPr bwMode="auto">
          <a:xfrm>
            <a:off x="4673600" y="3514725"/>
            <a:ext cx="35782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05504795822859296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1189038"/>
            <a:ext cx="38369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luoyang06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4684713" y="1200150"/>
            <a:ext cx="36957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QQ图片20161208001810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763588" y="3525838"/>
            <a:ext cx="38369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QQ图片20161208001835"/>
          <p:cNvPicPr>
            <a:picLocks noGrp="1" noChangeAspect="1"/>
          </p:cNvPicPr>
          <p:nvPr isPhoto="1"/>
        </p:nvPicPr>
        <p:blipFill>
          <a:blip r:embed="rId5"/>
          <a:srcRect/>
          <a:stretch>
            <a:fillRect/>
          </a:stretch>
        </p:blipFill>
        <p:spPr bwMode="auto">
          <a:xfrm>
            <a:off x="4684713" y="3514725"/>
            <a:ext cx="36464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A37EB4-FA54-4B99-80E3-E8A716E8503C}" type="slidenum">
              <a:rPr lang="en-US" altLang="zh-CN" smtClean="0">
                <a:latin typeface="Arial" charset="0"/>
                <a:ea typeface="宋体" charset="-122"/>
              </a:rPr>
              <a:pPr/>
              <a:t>5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174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404813"/>
            <a:ext cx="4319587" cy="59293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 b="1" smtClean="0"/>
              <a:t>　张抗抗，１９５０年出生于杭州。１９６９年赴北大荒上山下乡，１９７９年调入黑龙江省作家协会从事专业创作。现为黑龙江省作协副主席，一级作家，中国作协第五届全国委员会委员。 迄今已发表小说散文近５００万字，出版各类专集４０余种，多次获各类文学奖，许多作品被译为英、德、法、日文介绍到海外。代表作有长篇小说</a:t>
            </a:r>
            <a:r>
              <a:rPr kumimoji="1" lang="en-US" altLang="zh-CN" sz="2400" b="1" smtClean="0"/>
              <a:t>《</a:t>
            </a:r>
            <a:r>
              <a:rPr kumimoji="1" lang="zh-CN" altLang="en-US" sz="2400" b="1" smtClean="0"/>
              <a:t>隐形伴侣</a:t>
            </a:r>
            <a:r>
              <a:rPr kumimoji="1" lang="en-US" altLang="zh-CN" sz="2400" b="1" smtClean="0"/>
              <a:t>》</a:t>
            </a:r>
            <a:r>
              <a:rPr kumimoji="1" lang="zh-CN" altLang="en-US" sz="2400" b="1" smtClean="0"/>
              <a:t>、</a:t>
            </a:r>
            <a:r>
              <a:rPr kumimoji="1" lang="en-US" altLang="zh-CN" sz="2400" b="1" smtClean="0"/>
              <a:t>《</a:t>
            </a:r>
            <a:r>
              <a:rPr kumimoji="1" lang="zh-CN" altLang="en-US" sz="2400" b="1" smtClean="0"/>
              <a:t>赤彤丹朱</a:t>
            </a:r>
            <a:r>
              <a:rPr kumimoji="1" lang="en-US" altLang="zh-CN" sz="2400" b="1" smtClean="0"/>
              <a:t>》</a:t>
            </a:r>
            <a:r>
              <a:rPr kumimoji="1" lang="zh-CN" altLang="en-US" sz="2400" b="1" smtClean="0"/>
              <a:t>、</a:t>
            </a:r>
            <a:r>
              <a:rPr kumimoji="1" lang="en-US" altLang="zh-CN" sz="2400" b="1" smtClean="0"/>
              <a:t>《</a:t>
            </a:r>
            <a:r>
              <a:rPr kumimoji="1" lang="zh-CN" altLang="en-US" sz="2400" b="1" smtClean="0"/>
              <a:t>情爱画廊</a:t>
            </a:r>
            <a:r>
              <a:rPr kumimoji="1" lang="en-US" altLang="zh-CN" sz="2400" b="1" smtClean="0"/>
              <a:t>》</a:t>
            </a:r>
            <a:r>
              <a:rPr kumimoji="1" lang="zh-CN" altLang="en-US" sz="2400" b="1" smtClean="0"/>
              <a:t>等。并出版</a:t>
            </a:r>
            <a:r>
              <a:rPr kumimoji="1" lang="en-US" altLang="zh-CN" sz="2400" b="1" smtClean="0"/>
              <a:t>《</a:t>
            </a:r>
            <a:r>
              <a:rPr kumimoji="1" lang="zh-CN" altLang="en-US" sz="2400" b="1" smtClean="0"/>
              <a:t>张抗抗自选集</a:t>
            </a:r>
            <a:r>
              <a:rPr kumimoji="1" lang="en-US" altLang="zh-CN" sz="2400" b="1" smtClean="0"/>
              <a:t>》</a:t>
            </a:r>
            <a:r>
              <a:rPr kumimoji="1" lang="zh-CN" altLang="en-US" sz="2400" b="1" smtClean="0"/>
              <a:t>５卷。 </a:t>
            </a:r>
          </a:p>
          <a:p>
            <a:pPr eaLnBrk="1" hangingPunct="1">
              <a:lnSpc>
                <a:spcPct val="90000"/>
              </a:lnSpc>
            </a:pPr>
            <a:endParaRPr lang="en-US" altLang="zh-CN" sz="2400" smtClean="0"/>
          </a:p>
        </p:txBody>
      </p:sp>
      <p:pic>
        <p:nvPicPr>
          <p:cNvPr id="31747" name="Picture 3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404813"/>
            <a:ext cx="3529013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9AE4DE-7372-443B-B144-3903A195324D}" type="slidenum">
              <a:rPr lang="en-US" altLang="zh-CN" smtClean="0">
                <a:latin typeface="Arial" charset="0"/>
                <a:ea typeface="宋体" charset="-122"/>
              </a:rPr>
              <a:pPr/>
              <a:t>6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pic>
        <p:nvPicPr>
          <p:cNvPr id="5124" name="牡丹之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1188" y="5229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15988" y="192088"/>
            <a:ext cx="800100" cy="37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000"/>
              <a:t>牡丹的拒绝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716088" y="1941513"/>
            <a:ext cx="461962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/>
              <a:t>——</a:t>
            </a:r>
            <a:r>
              <a:rPr lang="zh-CN" altLang="en-US"/>
              <a:t>张抗抗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4"/>
                </p:tgtEl>
              </p:cMediaNode>
            </p:audio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文章结构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第一部分：人们从四面八方赶到洛阳看牡丹</a:t>
            </a:r>
            <a:endParaRPr lang="en-US" altLang="zh-CN" dirty="0"/>
          </a:p>
          <a:p>
            <a:pPr eaLnBrk="1" hangingPunct="1">
              <a:defRPr/>
            </a:pP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第二部分：写牡丹的拒绝</a:t>
            </a:r>
            <a:endParaRPr lang="en-US" altLang="zh-CN" dirty="0"/>
          </a:p>
          <a:p>
            <a:pPr eaLnBrk="1" hangingPunct="1">
              <a:defRPr/>
            </a:pP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第三部分</a:t>
            </a:r>
            <a:r>
              <a:rPr lang="en-US" altLang="zh-CN" dirty="0"/>
              <a:t>:</a:t>
            </a:r>
            <a:r>
              <a:rPr lang="zh-CN" altLang="en-US" dirty="0"/>
              <a:t>意在揭示牡丹拒绝的原因</a:t>
            </a:r>
            <a:endParaRPr lang="en-US" altLang="zh-CN" dirty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zh-CN" altLang="en-US" dirty="0"/>
          </a:p>
        </p:txBody>
      </p:sp>
      <p:sp>
        <p:nvSpPr>
          <p:cNvPr id="3481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335B52-9B46-4FFF-9CB8-5D008CD3B5CB}" type="slidenum">
              <a:rPr lang="en-US" altLang="zh-CN" smtClean="0">
                <a:latin typeface="Arial" charset="0"/>
                <a:ea typeface="宋体" charset="-122"/>
              </a:rPr>
              <a:pPr/>
              <a:t>7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0" y="685800"/>
            <a:ext cx="9045575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人们为什么一定要到洛阳来看牡丹？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欧阳修曾有诗云“洛阳地脉花最重，牡丹尤为天下奇”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相传是被武则天贬谪到洛阳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洛阳的水土最适合牡丹生长</a:t>
            </a:r>
            <a:endParaRPr lang="en-US" altLang="zh-CN" smtClean="0"/>
          </a:p>
        </p:txBody>
      </p:sp>
      <p:sp>
        <p:nvSpPr>
          <p:cNvPr id="3584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2541BAF-E63F-456E-9891-551FD899E4D7}" type="slidenum">
              <a:rPr lang="en-US" altLang="zh-CN" smtClean="0">
                <a:latin typeface="Arial" charset="0"/>
                <a:ea typeface="宋体" charset="-122"/>
              </a:rPr>
              <a:pPr/>
              <a:t>8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牡丹的开放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mtClean="0"/>
              <a:t>花开</a:t>
            </a:r>
            <a:r>
              <a:rPr lang="en-US" altLang="zh-CN" smtClean="0"/>
              <a:t>——</a:t>
            </a:r>
            <a:r>
              <a:rPr lang="zh-CN" altLang="en-US" smtClean="0"/>
              <a:t>纵情怒放、排山倒海、轰轰烈烈、倾其所有</a:t>
            </a:r>
            <a:endParaRPr lang="en-US" altLang="zh-CN" smtClean="0"/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满城人人皆若狂</a:t>
            </a:r>
          </a:p>
        </p:txBody>
      </p:sp>
      <p:sp>
        <p:nvSpPr>
          <p:cNvPr id="3686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384</TotalTime>
  <Words>794</Words>
  <Application>Microsoft Office PowerPoint</Application>
  <PresentationFormat/>
  <Paragraphs>60</Paragraphs>
  <Slides>18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等线 Light</vt:lpstr>
      <vt:lpstr>等线</vt:lpstr>
      <vt:lpstr>华文彩云</vt:lpstr>
      <vt:lpstr>楷体_GB2312</vt:lpstr>
      <vt:lpstr>华文仿宋</vt:lpstr>
      <vt:lpstr>古瓶荷花</vt:lpstr>
      <vt:lpstr>Office 主题​​</vt:lpstr>
      <vt:lpstr>古瓶荷花</vt:lpstr>
      <vt:lpstr>牡丹</vt:lpstr>
      <vt:lpstr>幻灯片 2</vt:lpstr>
      <vt:lpstr>幻灯片 3</vt:lpstr>
      <vt:lpstr>幻灯片 4</vt:lpstr>
      <vt:lpstr>幻灯片 5</vt:lpstr>
      <vt:lpstr>幻灯片 6</vt:lpstr>
      <vt:lpstr>文章结构</vt:lpstr>
      <vt:lpstr>人们为什么一定要到洛阳来看牡丹？</vt:lpstr>
      <vt:lpstr>牡丹的开放</vt:lpstr>
      <vt:lpstr>牡丹的花落</vt:lpstr>
      <vt:lpstr>人们涛涛黄河般地涌进洛阳去看牡丹</vt:lpstr>
      <vt:lpstr>拒绝的仅仅是看花的游客吗？</vt:lpstr>
      <vt:lpstr>幻灯片 13</vt:lpstr>
      <vt:lpstr>幻灯片 14</vt:lpstr>
      <vt:lpstr>与此同时，其他花草树木却是:梧桐发叶、柳枝滴翠、桃花梨花姹紫嫣红，海棠落英纷纷</vt:lpstr>
      <vt:lpstr>从牡丹的身上，投射出很多值得我们人类学习的东西，对你有什么启示？让你想到了哪些人？现实生活中又有哪些人不如花的现象，能说说吗？</vt:lpstr>
      <vt:lpstr>生活中你会拒绝别人吗？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2009-12-29T04:20:44Z</dcterms:created>
  <dcterms:modified xsi:type="dcterms:W3CDTF">2018-08-19T21:11:59Z</dcterms:modified>
  <cp:category/>
</cp:coreProperties>
</file>