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323" r:id="rId3"/>
    <p:sldId id="523" r:id="rId5"/>
    <p:sldId id="1012" r:id="rId6"/>
    <p:sldId id="1107" r:id="rId7"/>
    <p:sldId id="1113" r:id="rId8"/>
    <p:sldId id="1124" r:id="rId9"/>
    <p:sldId id="1097" r:id="rId10"/>
    <p:sldId id="1114" r:id="rId11"/>
    <p:sldId id="1108" r:id="rId12"/>
    <p:sldId id="1115" r:id="rId13"/>
    <p:sldId id="1116" r:id="rId14"/>
    <p:sldId id="1110" r:id="rId15"/>
    <p:sldId id="1112" r:id="rId16"/>
    <p:sldId id="1117" r:id="rId17"/>
    <p:sldId id="1090" r:id="rId18"/>
  </p:sldIdLst>
  <p:sldSz cx="9144000" cy="5143500" type="screen16x9"/>
  <p:notesSz cx="6858000" cy="9144000"/>
  <p:embeddedFontLst>
    <p:embeddedFont>
      <p:font typeface="微软雅黑" panose="020B0503020204020204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幼圆" panose="02010509060101010101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714" y="-318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408502" y="92978"/>
            <a:ext cx="944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快乐读书吧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587974"/>
            <a:ext cx="914400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3998"/>
            <a:ext cx="9144000" cy="1440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371950"/>
            <a:ext cx="827584" cy="1440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5053930"/>
            <a:ext cx="9144000" cy="0"/>
          </a:xfrm>
          <a:prstGeom prst="line">
            <a:avLst/>
          </a:prstGeom>
          <a:ln w="38100">
            <a:prstDash val="lgDashDot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33794" name="Picture 2" descr="http://pic158.nipic.com/file/20180320/25328376_133959427000_2.jpg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B7B7B7"/>
              </a:clrFrom>
              <a:clrTo>
                <a:srgbClr val="B7B7B7">
                  <a:alpha val="0"/>
                </a:srgbClr>
              </a:clrTo>
            </a:clrChange>
          </a:blip>
          <a:srcRect t="19206" b="5444"/>
          <a:stretch>
            <a:fillRect/>
          </a:stretch>
        </p:blipFill>
        <p:spPr bwMode="auto">
          <a:xfrm>
            <a:off x="0" y="4083918"/>
            <a:ext cx="1103678" cy="83161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.mp.itc.cn/upload/20170302/81f032f42d4c423da830c48ea1723250_th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302323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从出生起，就踏上了成长之旅。很多作家的作品讲述了成长的故事，这些故事的主人公有的是和我们同龄的孩子。他们的生活，有欢笑和喜悦，也有磨难和痛苦。这些或甜或苦的经历，教他们一步步向前，勇敢地面对未来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3" y="1200289"/>
            <a:ext cx="3528392" cy="2861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小说中生动的故事情节会给我们留下较深的印象，这些情节让我们记住了一个个性格各异的人物。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http://pic35.photophoto.cn/20150626/119011911643817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</a:blip>
          <a:srcRect l="68412" t="39412" r="4000" b="37299"/>
          <a:stretch>
            <a:fillRect/>
          </a:stretch>
        </p:blipFill>
        <p:spPr bwMode="auto">
          <a:xfrm rot="19332793">
            <a:off x="158005" y="1017701"/>
            <a:ext cx="1080120" cy="76954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177030" y="627380"/>
            <a:ext cx="482092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阿廖沙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阿廖沙是一个善于观察和十分敏感的孩子，他能辨别好坏。他具有坚定的、不屈不挠的意志和顽强的精神。虽然生活在一个令人窒息的充满可怕景象的狭小天地里，但他反而锻炼成长为一个坚强、正直、勇敢、乐观、自信的人。他有一颗善良的心，他同情贫苦的人，另外，他还具有很强的求知欲，热爱书籍，更热爱生活。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411510"/>
            <a:ext cx="7632848" cy="4078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</a:rPr>
              <a:t>父亲</a:t>
            </a:r>
            <a:r>
              <a:rPr lang="zh-CN" altLang="en-US" sz="2400" b="1" dirty="0" smtClean="0"/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彼什科夫  手工业者，老实本分。 </a:t>
            </a:r>
            <a:br>
              <a:rPr lang="zh-CN" altLang="en-US" sz="2400" b="1" dirty="0" smtClean="0"/>
            </a:br>
            <a:r>
              <a:rPr lang="zh-CN" altLang="en-US" sz="2400" b="1" dirty="0" smtClean="0">
                <a:solidFill>
                  <a:srgbClr val="0000FF"/>
                </a:solidFill>
              </a:rPr>
              <a:t>母亲</a:t>
            </a:r>
            <a:r>
              <a:rPr lang="zh-CN" altLang="en-US" sz="2400" b="1" dirty="0" smtClean="0"/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善良的下层社会妇女。 </a:t>
            </a:r>
            <a:br>
              <a:rPr lang="zh-CN" altLang="en-US" sz="2400" b="1" dirty="0" smtClean="0"/>
            </a:br>
            <a:r>
              <a:rPr lang="zh-CN" altLang="en-US" sz="2400" b="1" dirty="0" smtClean="0">
                <a:solidFill>
                  <a:srgbClr val="0000FF"/>
                </a:solidFill>
              </a:rPr>
              <a:t>继父</a:t>
            </a:r>
            <a:r>
              <a:rPr lang="zh-CN" altLang="en-US" sz="2400" b="1" dirty="0" smtClean="0"/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脾气暴躁，毒打妻子。 </a:t>
            </a:r>
            <a:br>
              <a:rPr lang="zh-CN" altLang="en-US" sz="2400" b="1" dirty="0" smtClean="0"/>
            </a:br>
            <a:r>
              <a:rPr lang="zh-CN" altLang="en-US" sz="2400" b="1" dirty="0" smtClean="0">
                <a:solidFill>
                  <a:srgbClr val="0000FF"/>
                </a:solidFill>
              </a:rPr>
              <a:t>外祖母</a:t>
            </a:r>
            <a:r>
              <a:rPr lang="zh-CN" altLang="en-US" sz="2400" b="1" dirty="0" smtClean="0"/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慈祥善良，聪明能干，热爱生活，对谁都很忍让，有着圣徒一般的宽大胸怀。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</a:rPr>
              <a:t>外祖父</a:t>
            </a:r>
            <a:r>
              <a:rPr lang="zh-CN" altLang="en-US" sz="2400" b="1" dirty="0" smtClean="0"/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吝啬、贪婪、专横、残暴。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</a:rPr>
              <a:t>两个舅舅</a:t>
            </a:r>
            <a:r>
              <a:rPr lang="zh-CN" altLang="en-US" sz="2400" b="1" dirty="0" smtClean="0"/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自私、贪婪、庸俗。视财如命，冷血无情，常为了分家与争夺财产大打出手，还毒打外祖母与自己的妻子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自私自利，卑鄙无耻，唆使小茨冈偷东西。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0826" y="1859543"/>
            <a:ext cx="56166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成长的故事各不相同，却同样带给我们感动。</a:t>
            </a:r>
            <a:endParaRPr lang="en-US" altLang="zh-CN" sz="3200" dirty="0" smtClean="0"/>
          </a:p>
        </p:txBody>
      </p:sp>
      <p:sp>
        <p:nvSpPr>
          <p:cNvPr id="3" name="矩形 2"/>
          <p:cNvSpPr/>
          <p:nvPr/>
        </p:nvSpPr>
        <p:spPr>
          <a:xfrm>
            <a:off x="451540" y="523776"/>
            <a:ext cx="385572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相信你可以读更多</a:t>
            </a:r>
            <a:endParaRPr lang="zh-CN" altLang="en-US" sz="3600" b="1" dirty="0" smtClean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77" y="167081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5090" y="627380"/>
            <a:ext cx="632841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徐光耀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小兵张嘎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写了一个在抗日战争中不断成长的小男孩张嘎的故事。张嘎生活在白洋淀边的鬼不灵村，他机智勇敢又顽皮淘气，和奶奶相依为命。侦察排排长老锤犯了关节炎，住在张嘎家养病，受到奶奶周到细心的照顾。敌人在一次突袭中，杀害了张嘎的奶奶，抓走了他敬爱的老锤叔。怀着对敌人的仇恨，张嘎参加了游击队。经历着战火的洗礼，张嘎成长很快，完成了多项重要任务，成为一名合格的八路军小侦察员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1" cstate="print">
            <a:lum bright="6000" contrast="6000"/>
          </a:blip>
          <a:srcRect/>
          <a:stretch>
            <a:fillRect/>
          </a:stretch>
        </p:blipFill>
        <p:spPr bwMode="auto">
          <a:xfrm>
            <a:off x="299016" y="961921"/>
            <a:ext cx="22288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4120" y="751840"/>
            <a:ext cx="606425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曹文轩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草房子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写到了几个孩子面对生活的考验，经历着各自的成长。桑桑单纯善良，天真活泼，重病之后获得了对亲情和生命的感悟；秃鹤年少秃顶，遭到嘲笑和戏弄，以自己的方式维护尊严，最终赢得了他人的尊重；杜小康曾经是当地首富家的少爷，因家境突然败落，被迫辍学，但他勇敢地站了起来，为家庭坚强拼搏，成了一个真正的男子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843558"/>
            <a:ext cx="2304256" cy="323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70205" y="592455"/>
            <a:ext cx="8431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让我们一起打开自己的课外读物，快乐读书吧。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2" name="AutoShape 2" descr="http://img0.imgtn.bdimg.com/it/u=1302892182,28507488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4.imgtn.bdimg.com/it/u=1613267626,142869450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49" name="Picture 1"/>
          <p:cNvPicPr>
            <a:picLocks noChangeArrowheads="1"/>
          </p:cNvPicPr>
          <p:nvPr/>
        </p:nvPicPr>
        <p:blipFill>
          <a:blip r:embed="rId1" cstate="print">
            <a:lum bright="6000" contrast="6000"/>
          </a:blip>
          <a:srcRect/>
          <a:stretch>
            <a:fillRect/>
          </a:stretch>
        </p:blipFill>
        <p:spPr bwMode="auto">
          <a:xfrm>
            <a:off x="1547915" y="1492642"/>
            <a:ext cx="1908000" cy="237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0" name="Picture 2"/>
          <p:cNvPicPr>
            <a:picLocks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3636149" y="1492642"/>
            <a:ext cx="1908000" cy="237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rrowheads="1"/>
          </p:cNvPicPr>
          <p:nvPr/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 bwMode="auto">
          <a:xfrm>
            <a:off x="5688589" y="1492906"/>
            <a:ext cx="1908000" cy="237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uploads.5068.com/allimg/1801/155-1P11311005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6508"/>
          <a:stretch>
            <a:fillRect/>
          </a:stretch>
        </p:blipFill>
        <p:spPr bwMode="auto">
          <a:xfrm>
            <a:off x="1115616" y="0"/>
            <a:ext cx="6613291" cy="51435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987824" cy="216024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043608" y="2283718"/>
            <a:ext cx="6480720" cy="9002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dirty="0" smtClean="0"/>
              <a:t>笑与泪，经历与成长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67544" y="699542"/>
            <a:ext cx="2736304" cy="5760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</a:rPr>
              <a:t>快</a:t>
            </a:r>
            <a:r>
              <a:rPr lang="zh-CN" altLang="en-US" sz="3600" dirty="0" smtClean="0">
                <a:solidFill>
                  <a:srgbClr val="FF0000"/>
                </a:solidFill>
              </a:rPr>
              <a:t>乐读书吧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1241" y="395253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你读过这本书吗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42" name="Picture 2" descr="http://thumb.1010pic.com/pic10/allimg/201602/3956-16022511123B4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5756" y="1129556"/>
            <a:ext cx="2259448" cy="3070704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3574425" y="1041673"/>
            <a:ext cx="504056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童年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是苏联作家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高尔基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小说。故事的主人公阿廖沙三岁丧父后，随母亲投奔外祖父。外祖父粗野、自私，经常毒打孩子们，曾把阿廖沙打得失去知觉。除了脾气暴躁的外祖父，这个家庭里还有两个为争夺财产整日争吵、打架的舅舅。阿廖沙经常惊惧不安，还好有慈祥善良的外祖母安慰他、保护他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040" y="1341512"/>
            <a:ext cx="604867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《</a:t>
            </a:r>
            <a:r>
              <a:rPr lang="zh-CN" altLang="en-US" sz="2800" dirty="0" smtClean="0"/>
              <a:t>童年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以一个不到十岁的孩子的视角来讲述故事，给这个充满伤痛的故事蒙上了一层天真烂漫的色彩。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20" y="1144399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605" y="627380"/>
            <a:ext cx="8480425" cy="35769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9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我得过一场大病。才刚下地。我病着的时候记得很清楚：父亲高高兴兴地看护我，可是后来，他忽然不见了，却换了一个奇怪的人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外祖母来看护我。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9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你从哪儿来的？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我问她。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9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她回答：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从上边，从尼日尼来的，不是走来的，是坐船来的，在水上不能走，小鬼！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9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这真可笑，使人摸不着头脑，因为我们家楼上住着几个染了头发的大胡子波斯人，地下室住着一个黄脸的加尔梅克老头子，是贩卖羊皮的；沿着楼梯，可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18" name="Picture 2" descr="http://bpic.588ku.com/element_origin_min_pic/17/01/10/078aec20d462180b1d0d58dba07ff35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83518"/>
            <a:ext cx="691639" cy="4256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7534"/>
            <a:ext cx="8352928" cy="26765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以骑着栏杆溜下去，要是摔倒了，就翻着筋头往下滚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这我是知道得很清楚的。这和水有什么关系呢？一切都乱套了，都糊涂得好笑。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为什么我是小鬼？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因为你多嘴。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她也笑着说。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r"/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选自苏联高尔基的</a:t>
            </a: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童年</a:t>
            </a: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，刘辽逸译</a:t>
            </a:r>
            <a:endParaRPr lang="zh-CN" altLang="en-US" sz="28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4818" name="Picture 2" descr="http://bpic.588ku.com/element_origin_min_pic/17/01/10/078aec20d462180b1d0d58dba07ff35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83518"/>
            <a:ext cx="691639" cy="4256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9795" y="915670"/>
            <a:ext cx="7474585" cy="310769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外祖母的爱，仿佛黑暗中的明灯，照亮了阿廖沙的心。除了外祖母，善良、乐观、富于同情心的小茨冈，忠厚、老实的老工人格里戈里，献身于科学的知识分子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好事情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，以及他先后遇到的其他许许多多好人，都让阿廖沙感受到了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人世间的温暖和美好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，让他面对苦难依然保持对生活的勇气和信心。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pic7.nipic.com/20100529/2284021_181333287978_2.jpg"/>
          <p:cNvPicPr>
            <a:picLocks noChangeAspect="1" noChangeArrowheads="1"/>
          </p:cNvPicPr>
          <p:nvPr/>
        </p:nvPicPr>
        <p:blipFill>
          <a:blip r:embed="rId1" cstate="print"/>
          <a:srcRect b="478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6548" y="987827"/>
            <a:ext cx="4572000" cy="26765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很多小说中人物众多，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理清人物关系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能够帮助我们更好地读懂故事。如，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童年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中出现了数十个人物，不容易分清楚，但他们都是围绕着主人公阿廖沙塑造的，弄明白他们和阿廖沙之间的关系，就不难分清了。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 descr="http://pic35.photophoto.cn/20150626/119011911643817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</a:blip>
          <a:srcRect l="68412" t="39412" r="4000" b="37299"/>
          <a:stretch>
            <a:fillRect/>
          </a:stretch>
        </p:blipFill>
        <p:spPr bwMode="auto">
          <a:xfrm rot="19332793">
            <a:off x="15000" y="589974"/>
            <a:ext cx="1080120" cy="769549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805007" y="2067694"/>
            <a:ext cx="944880" cy="3987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dirty="0" smtClean="0"/>
              <a:t>阿廖沙</a:t>
            </a:r>
            <a:endParaRPr lang="zh-CN" altLang="en-US" sz="2000" dirty="0" smtClean="0"/>
          </a:p>
        </p:txBody>
      </p:sp>
      <p:sp>
        <p:nvSpPr>
          <p:cNvPr id="7" name="线形标注 1 6"/>
          <p:cNvSpPr/>
          <p:nvPr/>
        </p:nvSpPr>
        <p:spPr>
          <a:xfrm>
            <a:off x="6084927" y="804441"/>
            <a:ext cx="17703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父亲 彼什科夫 </a:t>
            </a:r>
            <a:endParaRPr lang="zh-CN" altLang="en-US" sz="2000" dirty="0" smtClean="0"/>
          </a:p>
        </p:txBody>
      </p:sp>
      <p:sp>
        <p:nvSpPr>
          <p:cNvPr id="8" name="线形标注 1 7"/>
          <p:cNvSpPr/>
          <p:nvPr/>
        </p:nvSpPr>
        <p:spPr>
          <a:xfrm>
            <a:off x="7855664" y="1211218"/>
            <a:ext cx="690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母亲</a:t>
            </a:r>
            <a:endParaRPr lang="zh-CN" altLang="en-US" sz="2000" dirty="0" smtClean="0"/>
          </a:p>
        </p:txBody>
      </p:sp>
      <p:sp>
        <p:nvSpPr>
          <p:cNvPr id="9" name="线形标注 1 8"/>
          <p:cNvSpPr/>
          <p:nvPr/>
        </p:nvSpPr>
        <p:spPr>
          <a:xfrm>
            <a:off x="8173159" y="1851670"/>
            <a:ext cx="690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继父 </a:t>
            </a:r>
            <a:endParaRPr lang="zh-CN" altLang="en-US" sz="2000" dirty="0" smtClean="0"/>
          </a:p>
        </p:txBody>
      </p:sp>
      <p:sp>
        <p:nvSpPr>
          <p:cNvPr id="10" name="线形标注 1 9"/>
          <p:cNvSpPr/>
          <p:nvPr/>
        </p:nvSpPr>
        <p:spPr>
          <a:xfrm>
            <a:off x="7162125" y="3291830"/>
            <a:ext cx="944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外祖母</a:t>
            </a:r>
            <a:endParaRPr lang="zh-CN" altLang="en-US" sz="2000" dirty="0" smtClean="0"/>
          </a:p>
        </p:txBody>
      </p:sp>
      <p:sp>
        <p:nvSpPr>
          <p:cNvPr id="11" name="线形标注 1 10"/>
          <p:cNvSpPr/>
          <p:nvPr/>
        </p:nvSpPr>
        <p:spPr>
          <a:xfrm>
            <a:off x="5436855" y="2715766"/>
            <a:ext cx="944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外祖父</a:t>
            </a:r>
            <a:endParaRPr lang="zh-CN" altLang="en-US" sz="2000" dirty="0" smtClean="0"/>
          </a:p>
        </p:txBody>
      </p:sp>
      <p:sp>
        <p:nvSpPr>
          <p:cNvPr id="12" name="线形标注 1 11"/>
          <p:cNvSpPr/>
          <p:nvPr/>
        </p:nvSpPr>
        <p:spPr>
          <a:xfrm>
            <a:off x="5220831" y="1347614"/>
            <a:ext cx="1706880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米哈伊洛舅舅</a:t>
            </a:r>
            <a:endParaRPr lang="zh-CN" altLang="en-US" sz="2000" dirty="0" smtClean="0"/>
          </a:p>
        </p:txBody>
      </p:sp>
      <p:sp>
        <p:nvSpPr>
          <p:cNvPr id="13" name="线形标注 1 12"/>
          <p:cNvSpPr/>
          <p:nvPr/>
        </p:nvSpPr>
        <p:spPr>
          <a:xfrm>
            <a:off x="5148823" y="1995686"/>
            <a:ext cx="1452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雅科夫舅舅</a:t>
            </a:r>
            <a:endParaRPr lang="zh-CN" altLang="en-US" sz="2000" dirty="0" smtClean="0"/>
          </a:p>
        </p:txBody>
      </p:sp>
      <p:sp>
        <p:nvSpPr>
          <p:cNvPr id="14" name="线形标注 1 13"/>
          <p:cNvSpPr/>
          <p:nvPr/>
        </p:nvSpPr>
        <p:spPr>
          <a:xfrm>
            <a:off x="7679263" y="2679824"/>
            <a:ext cx="1452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萨拉的表哥</a:t>
            </a:r>
            <a:endParaRPr lang="zh-CN" altLang="en-US" sz="2000" dirty="0" smtClean="0"/>
          </a:p>
        </p:txBody>
      </p:sp>
      <p:sp>
        <p:nvSpPr>
          <p:cNvPr id="15" name="线形标注 1 14"/>
          <p:cNvSpPr/>
          <p:nvPr/>
        </p:nvSpPr>
        <p:spPr>
          <a:xfrm>
            <a:off x="5982692" y="3291701"/>
            <a:ext cx="944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小茨冈</a:t>
            </a:r>
            <a:endParaRPr lang="zh-CN" altLang="en-US" sz="20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1688</Words>
  <Application>WPS 演示</Application>
  <PresentationFormat>全屏显示(16:9)</PresentationFormat>
  <Paragraphs>66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Heiti SC Light</vt:lpstr>
      <vt:lpstr>微软雅黑</vt:lpstr>
      <vt:lpstr>楷体</vt:lpstr>
      <vt:lpstr>黑体</vt:lpstr>
      <vt:lpstr>Kaiti SC</vt:lpstr>
      <vt:lpstr>幼圆</vt:lpstr>
      <vt:lpstr>Xingkai SC</vt:lpstr>
      <vt:lpstr>Times New Roman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作者</cp:lastModifiedBy>
  <cp:revision>103</cp:revision>
  <dcterms:created xsi:type="dcterms:W3CDTF">2017-03-17T02:28:00Z</dcterms:created>
  <dcterms:modified xsi:type="dcterms:W3CDTF">2019-06-18T13:37:08Z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