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5"/>
  </p:notesMasterIdLst>
  <p:handoutMasterIdLst>
    <p:handoutMasterId r:id="rId43"/>
  </p:handoutMasterIdLst>
  <p:sldIdLst>
    <p:sldId id="323" r:id="rId4"/>
    <p:sldId id="523" r:id="rId6"/>
    <p:sldId id="1177" r:id="rId7"/>
    <p:sldId id="1003" r:id="rId8"/>
    <p:sldId id="1087" r:id="rId9"/>
    <p:sldId id="634" r:id="rId10"/>
    <p:sldId id="1001" r:id="rId11"/>
    <p:sldId id="748" r:id="rId12"/>
    <p:sldId id="996" r:id="rId13"/>
    <p:sldId id="1006" r:id="rId14"/>
    <p:sldId id="1080" r:id="rId15"/>
    <p:sldId id="1018" r:id="rId16"/>
    <p:sldId id="1019" r:id="rId17"/>
    <p:sldId id="941" r:id="rId18"/>
    <p:sldId id="928" r:id="rId19"/>
    <p:sldId id="1144" r:id="rId20"/>
    <p:sldId id="1146" r:id="rId21"/>
    <p:sldId id="1145" r:id="rId22"/>
    <p:sldId id="1147" r:id="rId23"/>
    <p:sldId id="1148" r:id="rId24"/>
    <p:sldId id="1149" r:id="rId25"/>
    <p:sldId id="1180" r:id="rId26"/>
    <p:sldId id="1151" r:id="rId27"/>
    <p:sldId id="1150" r:id="rId28"/>
    <p:sldId id="1154" r:id="rId29"/>
    <p:sldId id="1153" r:id="rId30"/>
    <p:sldId id="1155" r:id="rId31"/>
    <p:sldId id="1152" r:id="rId32"/>
    <p:sldId id="1181" r:id="rId33"/>
    <p:sldId id="1157" r:id="rId34"/>
    <p:sldId id="1160" r:id="rId35"/>
    <p:sldId id="1162" r:id="rId36"/>
    <p:sldId id="936" r:id="rId37"/>
    <p:sldId id="937" r:id="rId38"/>
    <p:sldId id="938" r:id="rId39"/>
    <p:sldId id="939" r:id="rId40"/>
    <p:sldId id="940" r:id="rId41"/>
    <p:sldId id="1183" r:id="rId42"/>
  </p:sldIdLst>
  <p:sldSz cx="9144000" cy="5143500" type="screen16x9"/>
  <p:notesSz cx="6858000" cy="9144000"/>
  <p:embeddedFontLst>
    <p:embeddedFont>
      <p:font typeface="黑体" pitchFamily="49" charset="-122"/>
      <p:regular r:id="rId47"/>
    </p:embeddedFont>
    <p:embeddedFont>
      <p:font typeface="楷体" pitchFamily="49" charset="-122"/>
      <p:regular r:id="rId48"/>
    </p:embeddedFont>
    <p:embeddedFont>
      <p:font typeface="Calibri" pitchFamily="34" charset="0"/>
      <p:bold r:id="rId49"/>
    </p:embeddedFont>
    <p:embeddedFont>
      <p:font typeface="幼圆" pitchFamily="49" charset="-122"/>
      <p:regular r:id="rId50"/>
    </p:embeddedFont>
    <p:embeddedFont>
      <p:font typeface="Times New Roman" charset="0"/>
      <p:regular r:id="rId51"/>
      <p:bold r:id="rId52"/>
    </p:embeddedFont>
    <p:embeddedFont>
      <p:font typeface="微软雅黑" charset="-122"/>
      <p:regular r:id="rId53"/>
    </p:embeddedFont>
    <p:embeddedFont>
      <p:font typeface="微软雅黑" charset="-122"/>
      <p:regular r:id="rId54"/>
      <p:bold r:id="rId5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FFFFFF"/>
    <a:srgbClr val="000000"/>
    <a:srgbClr val="E3D3E9"/>
    <a:srgbClr val="F2F5D7"/>
    <a:srgbClr val="0000FF"/>
    <a:srgbClr val="0066FF"/>
    <a:srgbClr val="A38302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0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7"/>
        <p:guide pos="22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533" y="685800"/>
            <a:ext cx="6094934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361"/>
            <a:ext cx="8229481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462"/>
            <a:ext cx="2743200" cy="365189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462"/>
            <a:ext cx="4114800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462"/>
            <a:ext cx="2743200" cy="365189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160"/>
            <a:ext cx="6400443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361"/>
            <a:ext cx="8229481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462"/>
            <a:ext cx="2743200" cy="365189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462"/>
            <a:ext cx="4114800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462"/>
            <a:ext cx="2743200" cy="365189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160"/>
            <a:ext cx="6400443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7" Type="http://schemas.openxmlformats.org/officeDocument/2006/relationships/theme" Target="../theme/theme2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03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歪儿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6"/>
          <a:srcRect l="1519" r="1852" b="14658"/>
          <a:stretch>
            <a:fillRect/>
          </a:stretch>
        </p:blipFill>
        <p:spPr>
          <a:xfrm>
            <a:off x="0" y="3856395"/>
            <a:ext cx="9125585" cy="12683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03"/>
            <a:ext cx="6273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歪儿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6"/>
          <a:srcRect l="1519" r="1852" b="14658"/>
          <a:stretch>
            <a:fillRect/>
          </a:stretch>
        </p:blipFill>
        <p:spPr>
          <a:xfrm>
            <a:off x="0" y="3856395"/>
            <a:ext cx="9125585" cy="12683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23383;&#35789;&#21548;&#20889;-5%20&#29233;&#24515;&#34892;&#21160;%20&#27498;&#20799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0.jpe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6000" contrast="24000"/>
          </a:blip>
          <a:stretch>
            <a:fillRect/>
          </a:stretch>
        </p:blipFill>
        <p:spPr>
          <a:xfrm>
            <a:off x="3810" y="22040"/>
            <a:ext cx="9098280" cy="5124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879" y="1799559"/>
            <a:ext cx="7848872" cy="1545590"/>
          </a:xfrm>
          <a:prstGeom prst="rect">
            <a:avLst/>
          </a:prstGeom>
          <a:solidFill>
            <a:srgbClr val="FFFFFF">
              <a:alpha val="42000"/>
            </a:srgb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“路遥知马力，日久见人心”。在相处中朋友之间会越来越熟识，感情会越来越深厚。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71415"/>
            <a:ext cx="3565374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内疚：</a:t>
            </a:r>
            <a:r>
              <a:rPr lang="zh-CN" altLang="en-US" sz="2200" dirty="0">
                <a:latin typeface="楷体" pitchFamily="49" charset="-122"/>
                <a:ea typeface="楷体" pitchFamily="49" charset="-122"/>
                <a:cs typeface="Times New Roman" charset="0"/>
              </a:rPr>
              <a:t>很惭愧，很后悔。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本课指孩子们之间的心情。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040" y="2872555"/>
            <a:ext cx="349821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听到这个消息，我就内疚起来。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1455" y="830580"/>
            <a:ext cx="4761865" cy="3333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952873"/>
            <a:ext cx="821380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自由朗读课文，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讨论作者对歪儿的情感发生了怎样的变化。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608"/>
            <a:ext cx="214737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9285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50695" y="2272665"/>
            <a:ext cx="985520" cy="52197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开始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840990" y="2499995"/>
            <a:ext cx="86423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9525" y="2239010"/>
            <a:ext cx="2188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</a:rPr>
              <a:t>嘲笑、自傲</a:t>
            </a:r>
            <a:endParaRPr lang="zh-CN" altLang="en-US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82265" y="2901950"/>
            <a:ext cx="98552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接着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972560" y="3129280"/>
            <a:ext cx="86423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951095" y="2868295"/>
            <a:ext cx="2188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</a:rPr>
              <a:t>内疚、悔恨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85590" y="3531235"/>
            <a:ext cx="985520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最后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175885" y="3758565"/>
            <a:ext cx="86423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154420" y="3497580"/>
            <a:ext cx="2188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</a:rPr>
              <a:t>友好、欣慰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 animBg="1"/>
      <p:bldP spid="7" grpId="0"/>
      <p:bldP spid="9" grpId="0" animBg="1"/>
      <p:bldP spid="11" grpId="0"/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455"/>
            <a:ext cx="8455025" cy="22091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一、读一读，用“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”标出正确的读音。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歪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斜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wāi wēi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合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拢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nǒng lǒng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嘴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唇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chún cún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铁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轨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guǐ guǎi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输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赢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sū shū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急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促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cù chù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宋体" pitchFamily="2" charset="-122"/>
              </a:rPr>
              <a:t>）</a:t>
            </a:r>
            <a:endParaRPr lang="zh-CN" altLang="en-US" sz="2800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96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63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2678" y="1803621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85698" y="181314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4058" y="1803621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2678" y="285962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5643" y="280374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0153" y="2803746"/>
            <a:ext cx="5454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215" y="1098365"/>
            <a:ext cx="8632825" cy="21375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1）他</a:t>
            </a:r>
            <a:r>
              <a:rPr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一边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要捉人，</a:t>
            </a:r>
            <a:r>
              <a:rPr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一边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还得防备罐儿再次被踢跑</a:t>
            </a:r>
            <a:r>
              <a:rPr sz="2800" dirty="0">
                <a:latin typeface="楷体" pitchFamily="49" charset="-122"/>
                <a:ea typeface="楷体" pitchFamily="49" charset="-122"/>
              </a:rPr>
              <a:t>。</a:t>
            </a:r>
            <a:endParaRPr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sz="2800" dirty="0">
                <a:latin typeface="楷体" pitchFamily="49" charset="-122"/>
                <a:ea typeface="楷体" pitchFamily="49" charset="-122"/>
              </a:rPr>
              <a:t>（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2）他</a:t>
            </a:r>
            <a:r>
              <a:rPr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一忽儿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斜向左，</a:t>
            </a:r>
            <a:r>
              <a:rPr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一忽儿</a:t>
            </a:r>
            <a:r>
              <a:rPr sz="2800" dirty="0" err="1">
                <a:latin typeface="楷体" pitchFamily="49" charset="-122"/>
                <a:ea typeface="楷体" pitchFamily="49" charset="-122"/>
              </a:rPr>
              <a:t>斜向右</a:t>
            </a:r>
            <a:r>
              <a:rPr sz="2800" dirty="0">
                <a:latin typeface="楷体" pitchFamily="49" charset="-122"/>
                <a:ea typeface="楷体" pitchFamily="49" charset="-122"/>
              </a:rPr>
              <a:t>。</a:t>
            </a:r>
            <a:endParaRPr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0125" y="1798269"/>
            <a:ext cx="549973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奶奶一边编织毛衣，一边看电视。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51495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二、词语造句。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3219822"/>
            <a:ext cx="680593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他一忽儿往上跳，一忽儿往前面跳。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00192" y="372387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563" y="3773313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13521" y="3707289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2182"/>
            <a:ext cx="7632849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上节课我们学习了生字，这节课让我们继续和作者一起走进课文，去体会朋友间的情谊。</a:t>
            </a:r>
            <a:endParaRPr lang="zh-CN" altLang="en-US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741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677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757"/>
            <a:ext cx="6768752" cy="12926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1-2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作者写了什么游戏？为什么要写游戏？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76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96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63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2880" y="1225550"/>
            <a:ext cx="4610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1200" b="0" dirty="0">
                <a:solidFill>
                  <a:srgbClr val="333333"/>
                </a:solidFill>
                <a:ea typeface="宋体" pitchFamily="2" charset="-122"/>
              </a:rPr>
              <a:t>              </a:t>
            </a:r>
            <a:r>
              <a:rPr lang="en-US" alt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那个暑假，总是天刚擦黑，晚饭吃了一半，我的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心就飞出去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了。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611560" y="2931790"/>
            <a:ext cx="4392488" cy="1152128"/>
          </a:xfrm>
          <a:prstGeom prst="borderCallout2">
            <a:avLst>
              <a:gd name="adj1" fmla="val 42960"/>
              <a:gd name="adj2" fmla="val -1644"/>
              <a:gd name="adj3" fmla="val 43940"/>
              <a:gd name="adj4" fmla="val -9987"/>
              <a:gd name="adj5" fmla="val -63771"/>
              <a:gd name="adj6" fmla="val 105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sz="28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是一种夸张的写法</a:t>
            </a:r>
            <a:r>
              <a:rPr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，写出了“我”的激动与开心</a:t>
            </a: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" y="441127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467928" y="616893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夸张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255" y="1003300"/>
            <a:ext cx="3600450" cy="2856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27580" b="7005"/>
          <a:stretch>
            <a:fillRect/>
          </a:stretch>
        </p:blipFill>
        <p:spPr>
          <a:xfrm>
            <a:off x="5182235" y="1292860"/>
            <a:ext cx="2867025" cy="29152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1295" y="671645"/>
            <a:ext cx="7707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32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3200" b="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3200" b="0" dirty="0" err="1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第二自然段交代</a:t>
            </a:r>
            <a:r>
              <a:rPr sz="3200" b="0" dirty="0" err="1">
                <a:latin typeface="黑体" pitchFamily="49" charset="-122"/>
                <a:ea typeface="黑体" pitchFamily="49" charset="-122"/>
                <a:cs typeface="楷体" pitchFamily="49" charset="-122"/>
              </a:rPr>
              <a:t>“踢罐电报”的玩法，作用是</a:t>
            </a:r>
            <a:r>
              <a:rPr lang="zh-CN" sz="32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什么？</a:t>
            </a:r>
            <a:endParaRPr lang="zh-CN" sz="32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750" y="1747970"/>
            <a:ext cx="4065905" cy="891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4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了解“踢罐电报”的玩法，这样会产生浓厚的兴趣。</a:t>
            </a:r>
            <a:endParaRPr lang="zh-CN" sz="2400" b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" y="2639510"/>
            <a:ext cx="4065905" cy="12604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4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对“踢罐电报”的玩法有个大致的了解，这样能深入阅读课文。</a:t>
            </a:r>
            <a:endParaRPr lang="zh-CN" sz="2400" b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9502"/>
            <a:ext cx="947936" cy="947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757"/>
            <a:ext cx="6768752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自由朗读第3-4自然段：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     朋友之间发生了什么事？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966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线形标注 2 1"/>
          <p:cNvSpPr/>
          <p:nvPr/>
        </p:nvSpPr>
        <p:spPr>
          <a:xfrm>
            <a:off x="1046480" y="2713990"/>
            <a:ext cx="7164705" cy="1299845"/>
          </a:xfrm>
          <a:prstGeom prst="borderCallout2">
            <a:avLst>
              <a:gd name="adj1" fmla="val -439"/>
              <a:gd name="adj2" fmla="val 74217"/>
              <a:gd name="adj3" fmla="val -21446"/>
              <a:gd name="adj4" fmla="val 74474"/>
              <a:gd name="adj5" fmla="val -73961"/>
              <a:gd name="adj6" fmla="val 64938"/>
            </a:avLst>
          </a:prstGeom>
          <a:solidFill>
            <a:srgbClr val="000000">
              <a:alpha val="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运用比喻的修辞手法来写，将歪儿比喻成一个蒸熟了的小红薯，可见歪儿在太阳照耀下的时间很漫长，也说明了歪儿特别喜欢这样的游戏。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6480" y="822960"/>
            <a:ext cx="719792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1200" b="0" dirty="0">
                <a:solidFill>
                  <a:srgbClr val="333333"/>
                </a:solidFill>
                <a:ea typeface="宋体" pitchFamily="2" charset="-122"/>
              </a:rPr>
              <a:t>            </a:t>
            </a:r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最苦的还要算是歪儿！他站在街中央，寻着空铁罐左顾右盼，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活像一个蒸熟了的小红薯。</a:t>
            </a:r>
            <a:endParaRPr lang="zh-CN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" y="441127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467928" y="616893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lum contrast="6000"/>
          </a:blip>
          <a:srcRect b="2832"/>
          <a:stretch>
            <a:fillRect/>
          </a:stretch>
        </p:blipFill>
        <p:spPr>
          <a:xfrm>
            <a:off x="-36195" y="12515"/>
            <a:ext cx="9145270" cy="51320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35243" y="88205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95210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34407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3940914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332892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29790" y="1632585"/>
            <a:ext cx="4470400" cy="85280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 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歪儿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122680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吉林版    语文    三年级    下册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455" y="790390"/>
            <a:ext cx="8571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微软雅黑" charset="-122"/>
              </a:rPr>
              <a:t>第三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微软雅黑" charset="-122"/>
              </a:rPr>
              <a:t>自然段，从哪些方面写出了歪儿玩踢罐电报会十分吃亏的。</a:t>
            </a:r>
            <a:endParaRPr lang="zh-CN" altLang="en-US" sz="2400" dirty="0">
              <a:latin typeface="黑体" pitchFamily="49" charset="-122"/>
              <a:ea typeface="黑体" pitchFamily="49" charset="-122"/>
              <a:cs typeface="微软雅黑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1135" y="1699895"/>
            <a:ext cx="985520" cy="52197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外貌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2830830" y="1960880"/>
            <a:ext cx="86423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152265" y="1433195"/>
            <a:ext cx="2682875" cy="1198880"/>
          </a:xfrm>
          <a:prstGeom prst="rect">
            <a:avLst/>
          </a:prstGeom>
          <a:solidFill>
            <a:srgbClr val="F2F5D7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薄薄的嘴唇有点斜</a:t>
            </a:r>
            <a:endParaRPr lang="zh-CN" sz="240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耳朵一大一小</a:t>
            </a:r>
            <a:endParaRPr lang="zh-CN" sz="240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眼睛总像睁不开</a:t>
            </a:r>
            <a:endParaRPr lang="zh-CN" altLang="en-US" sz="2400" b="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6275" y="2825750"/>
            <a:ext cx="98552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神情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5768975" y="3086735"/>
            <a:ext cx="79184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440180" y="3675380"/>
            <a:ext cx="1006475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动作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2830830" y="3963035"/>
            <a:ext cx="976630" cy="762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152265" y="3705860"/>
            <a:ext cx="3693795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他身子歪，跑起来就打斜</a:t>
            </a:r>
            <a:endParaRPr lang="zh-CN" sz="2400" b="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0180" y="2753995"/>
            <a:ext cx="4191000" cy="829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像一个蒸熟了的小红薯他细小</a:t>
            </a:r>
            <a:endParaRPr lang="zh-CN" sz="240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  <a:p>
            <a:pPr marL="317500" indent="-317500"/>
            <a:r>
              <a:rPr lang="zh-CN" sz="24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软绵绵，歪歪扭扭</a:t>
            </a:r>
            <a:endParaRPr lang="zh-CN" altLang="en-US" sz="240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3518"/>
            <a:ext cx="731912" cy="731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  <p:bldP spid="8" grpId="0" animBg="1"/>
      <p:bldP spid="9" grpId="0" bldLvl="0" animBg="1"/>
      <p:bldP spid="15" grpId="0" bldLvl="0" animBg="1"/>
      <p:bldP spid="17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1295" y="902150"/>
            <a:ext cx="8223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可是他太热爱这种游戏了，他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宁愿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坐庄，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宁愿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徒自奔跑，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宁愿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一直累得跌跌撞撞……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波形 1"/>
          <p:cNvSpPr/>
          <p:nvPr/>
        </p:nvSpPr>
        <p:spPr>
          <a:xfrm>
            <a:off x="1119505" y="2074995"/>
            <a:ext cx="6387465" cy="1355725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为了说明歪儿特别喜欢玩这种游戏，作者连续运用了三个“宁愿”，构成了排比局，不仅有气势，而且强调了歪儿酷爱这种游戏。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1" y="300157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6808" y="477193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890449" y="1160780"/>
            <a:ext cx="816222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用三个“宁愿”写一个排比句。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03860" y="2309178"/>
            <a:ext cx="8648700" cy="12496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我宁愿少吃饭，宁愿少休息，宁愿不要零花钱，也要去学绘画。</a:t>
            </a:r>
            <a:endParaRPr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1224"/>
            <a:ext cx="2099196" cy="560705"/>
            <a:chOff x="755576" y="411510"/>
            <a:chExt cx="2099196" cy="560705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19256" t="16445" r="6911" b="10751"/>
          <a:stretch>
            <a:fillRect/>
          </a:stretch>
        </p:blipFill>
        <p:spPr>
          <a:xfrm>
            <a:off x="215900" y="1473835"/>
            <a:ext cx="3729990" cy="25012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7475" y="816425"/>
            <a:ext cx="83756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歪儿怕我，见到我总是一脸懊丧。天天黄昏，这条小街上充满着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我的迅猛威风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和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歪儿的疲于奔命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095" y="383355"/>
            <a:ext cx="2155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品析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4555490" y="2374900"/>
            <a:ext cx="4397375" cy="1487805"/>
          </a:xfrm>
          <a:prstGeom prst="borderCallout2">
            <a:avLst>
              <a:gd name="adj1" fmla="val -4609"/>
              <a:gd name="adj2" fmla="val 96057"/>
              <a:gd name="adj3" fmla="val -60776"/>
              <a:gd name="adj4" fmla="val 95841"/>
              <a:gd name="adj5" fmla="val -60051"/>
              <a:gd name="adj6" fmla="val 8388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 </a:t>
            </a:r>
            <a:r>
              <a:rPr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“我”和歪儿对比着写，“我”是“迅猛微风”，而歪儿却是“疲于奔命”，两者对比，突出了歪儿的可笑。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121285" y="1719395"/>
            <a:ext cx="4672330" cy="250571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这样写，是将“我”与歪儿进行对比，突出“我”的动作快速，反衬出歪儿的手脚迟缓，更说明了歪儿玩踢罐电报会吃亏的。</a:t>
            </a:r>
            <a:endParaRPr lang="zh-CN" altLang="en-US" sz="240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1520" y="843558"/>
            <a:ext cx="83451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既然题目是歪儿，为什么第四自然段还要写“我”呢？</a:t>
            </a:r>
            <a:endParaRPr lang="zh-CN" sz="28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10407"/>
          <a:stretch>
            <a:fillRect/>
          </a:stretch>
        </p:blipFill>
        <p:spPr>
          <a:xfrm>
            <a:off x="4878070" y="1408430"/>
            <a:ext cx="4017645" cy="2586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510"/>
            <a:ext cx="947936" cy="947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757"/>
            <a:ext cx="6768752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-7自然段：</a:t>
            </a:r>
            <a:endParaRPr lang="zh-CN" altLang="en-US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找一找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朋友之间友谊变化过程</a:t>
            </a:r>
            <a:endParaRPr lang="zh-CN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6363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4025" y="378460"/>
            <a:ext cx="75768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分析</a:t>
            </a:r>
            <a:endParaRPr lang="zh-CN" sz="3200" b="0" dirty="0">
              <a:latin typeface="楷体" pitchFamily="49" charset="-122"/>
              <a:ea typeface="楷体" pitchFamily="49" charset="-122"/>
            </a:endParaRPr>
          </a:p>
          <a:p>
            <a:pPr indent="0"/>
            <a:r>
              <a:rPr lang="zh-CN" sz="3200" b="0" dirty="0">
                <a:latin typeface="楷体" pitchFamily="49" charset="-122"/>
                <a:ea typeface="楷体" pitchFamily="49" charset="-122"/>
              </a:rPr>
              <a:t>   歪儿离开我们的原因是什么？</a:t>
            </a:r>
            <a:endParaRPr lang="zh-CN" sz="32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" y="1619250"/>
            <a:ext cx="70027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1.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歪儿害怕我们，对我们产生了讨厌之情。</a:t>
            </a:r>
            <a:endParaRPr lang="zh-CN" sz="28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0" algn="just"/>
            <a:r>
              <a:rPr lang="en-US" alt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2.说明我们总是欺负歪儿，所以外耳很生气，不得不离开。</a:t>
            </a:r>
            <a:endParaRPr lang="en-US" altLang="zh-CN" sz="28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3040" y="640530"/>
            <a:ext cx="3436620" cy="310769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歪儿躲在一棵大槐树后边正要被发现，我便飞身上去，一脚把罐儿踢得好远好远，解救了歪儿，又过去拉着他，急忙藏进一家院内的杂物堆里。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4139952" y="843558"/>
            <a:ext cx="4562728" cy="2088232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抓住“我”的动作进行细致地刻画，一连串的动词写出“我”对歪儿的关爱。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1563638"/>
            <a:ext cx="1512168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40" y="1995686"/>
            <a:ext cx="432048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520" y="2427734"/>
            <a:ext cx="792088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1760" y="2859782"/>
            <a:ext cx="792088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520" y="2859782"/>
            <a:ext cx="432048" cy="36004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2605" y="1391285"/>
            <a:ext cx="76593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歪儿不来玩踢罐电报了。</a:t>
            </a:r>
            <a:r>
              <a:rPr 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sz="2800" b="0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望着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他家二楼那扇黑黑的玻璃窗，心想他正在窗后边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眼巴巴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瞧着我们玩吧！</a:t>
            </a:r>
            <a:endParaRPr lang="zh-CN" sz="28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363595" y="2774765"/>
            <a:ext cx="4208780" cy="971550"/>
          </a:xfrm>
          <a:prstGeom prst="borderCallout2">
            <a:avLst>
              <a:gd name="adj1" fmla="val -2464"/>
              <a:gd name="adj2" fmla="val 86013"/>
              <a:gd name="adj3" fmla="val -22791"/>
              <a:gd name="adj4" fmla="val 86587"/>
              <a:gd name="adj5" fmla="val -51222"/>
              <a:gd name="adj6" fmla="val 8782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说明歪儿喜欢与我们玩这样的游戏。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线形标注 2 2"/>
          <p:cNvSpPr/>
          <p:nvPr/>
        </p:nvSpPr>
        <p:spPr>
          <a:xfrm>
            <a:off x="417830" y="490220"/>
            <a:ext cx="6065520" cy="679450"/>
          </a:xfrm>
          <a:prstGeom prst="borderCallout2">
            <a:avLst>
              <a:gd name="adj1" fmla="val 53457"/>
              <a:gd name="adj2" fmla="val 101141"/>
              <a:gd name="adj3" fmla="val 86355"/>
              <a:gd name="adj4" fmla="val 107600"/>
              <a:gd name="adj5" fmla="val 135981"/>
              <a:gd name="adj6" fmla="val 93268"/>
            </a:avLst>
          </a:prstGeom>
          <a:solidFill>
            <a:srgbClr val="000000">
              <a:alpha val="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“我”的心理活动，说明“我”迫切希望和歪儿一起玩。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323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416921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左顾右盼  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上跳下窜  东张西望  异口同声  南征北战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  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长吁短叹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0" y="488950"/>
            <a:ext cx="547751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含有意思相反字的词语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496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7520" y="708110"/>
            <a:ext cx="5904656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sz="2800" b="1" dirty="0">
                <a:latin typeface="楷体" pitchFamily="49" charset="-122"/>
                <a:ea typeface="楷体" pitchFamily="49" charset="-122"/>
              </a:rPr>
              <a:t>冯骥才，男，1942年出生于天津，祖籍浙江宁波慈溪县，当代著名作家、文学家、艺术家，民间艺术工作者，民间文艺家，画家。早年在天津从事绘画工作，后专职文学创作和民间文化研究。其大力推动了很多民间文化保护宣传工作。目前入选中小学课本的文章有《珍珠鸟》、《挑山工》和《歪儿》。</a:t>
            </a:r>
            <a:endParaRPr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545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809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1104900"/>
            <a:ext cx="1939925" cy="291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771550"/>
            <a:ext cx="7938135" cy="65087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歪儿又回到我们中间，此时我的做法是怎样的？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635" y="1598295"/>
            <a:ext cx="817435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（1）尽力不叫他坐庄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（2）很快有人情愿被他捉住，好顶替他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（3）大家作假成真，目的是帮助歪儿，让歪儿找到快乐。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83518"/>
            <a:ext cx="859465" cy="96918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395536" y="699542"/>
            <a:ext cx="8208912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我忽然见他那双眯缝的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小眼睛竟然睁得很大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，目光兴奋、亲热、满足，并像晨星一样光亮！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11560" y="2571750"/>
            <a:ext cx="7704856" cy="1643527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这句话不仅写出“我”的高兴、欣慰之情，还写出了歪儿的的开心与激动之情，因为此刻的歪儿完全被朋友间的真情所包围。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02030" y="1130935"/>
            <a:ext cx="7139305" cy="2496185"/>
          </a:xfrm>
          <a:prstGeom prst="roundRect">
            <a:avLst/>
          </a:prstGeom>
          <a:solidFill>
            <a:srgbClr val="FFFFFF">
              <a:alpha val="19000"/>
            </a:srgbClr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77290" y="1720665"/>
            <a:ext cx="696404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特点</a:t>
            </a:r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歪儿走路不平稳，不机灵。</a:t>
            </a:r>
            <a:endParaRPr lang="zh-CN" altLang="en-US" sz="2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endParaRPr lang="zh-CN" altLang="en-US" sz="2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游戏的场面</a:t>
            </a:r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描写很壮阔，很有气势，这样能够写出孩子们爱玩这样的游戏，写出游戏的有趣与吸引人。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902335" y="639445"/>
            <a:ext cx="785431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结合课文，</a:t>
            </a:r>
            <a:r>
              <a:rPr sz="2600" b="1" dirty="0">
                <a:latin typeface="宋体" pitchFamily="2" charset="-122"/>
                <a:ea typeface="宋体" pitchFamily="2" charset="-122"/>
              </a:rPr>
              <a:t>体会歪儿的特点和游戏的场面</a:t>
            </a:r>
            <a:r>
              <a:rPr lang="zh-CN" sz="26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" y="483518"/>
            <a:ext cx="883912" cy="883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903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960"/>
            <a:ext cx="221938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52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6795" y="1029335"/>
            <a:ext cx="7485380" cy="283400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256500" y="2057760"/>
            <a:ext cx="552450" cy="92583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歪  儿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721485" y="1779905"/>
            <a:ext cx="546100" cy="5372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1721485" y="2633345"/>
            <a:ext cx="546100" cy="5867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05380" y="1087755"/>
            <a:ext cx="5544820" cy="1176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外貌  眼睛总睁不开，薄薄的嘴唇有点斜，耳朵一大一小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algn="l"/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动作  一忽而斜向左，一忽儿斜向右 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67585" y="2983865"/>
            <a:ext cx="595820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“我”的情感变化：嘲笑——内疚——友好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7" y="411960"/>
            <a:ext cx="203675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5295" y="1298390"/>
            <a:ext cx="79889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 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这篇课文写“我”认为自己是“踢罐电报”的高手，于是嘲笑歪儿。后来歪儿生气了，“我”知道自己的错误并内疚。后来我改正了错误，与歪儿建立了深厚的情感。课文揭示的道理是：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260" y="2571115"/>
            <a:ext cx="78974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                       </a:t>
            </a:r>
            <a:r>
              <a:rPr lang="zh-CN" sz="28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彼此真诚才可以建立深厚的友谊。</a:t>
            </a:r>
            <a:endParaRPr lang="zh-CN" altLang="en-US" sz="2800" u="sng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1059582"/>
            <a:ext cx="8373110" cy="28023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1、受骗的人身上有一件东西不会被骗去，那就是人世间弥足珍贵的天真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2、上帝给人一只左手，又给了人一只右手，为了使人自己帮助自己。　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3、真理有如夜空中的星星——只能感觉到它的存在，却丝毫得不到它的恩惠。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96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771550"/>
            <a:ext cx="504379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一、联系上下文解释词语。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26845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126"/>
            <a:ext cx="366860" cy="4563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8285" y="1293945"/>
            <a:ext cx="82530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sz="2400" b="0" dirty="0" err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1.他一边要捉人，一边还得防备罐儿再次被踢跑，这真是个苦差事</a:t>
            </a:r>
            <a:r>
              <a:rPr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/>
            <a:r>
              <a:rPr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sz="2400" b="0" dirty="0" err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苦差事</a:t>
            </a:r>
            <a:r>
              <a:rPr sz="2400" b="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sz="2400" b="0" dirty="0" smtClean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/>
            <a:endParaRPr sz="2400" b="0" dirty="0" smtClean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/>
            <a:r>
              <a:rPr sz="2400" b="0" dirty="0" err="1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sz="2400" b="0" dirty="0" err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.他站在街中央，寻着空铁罐左顾右盼，活像一个蒸熟了的小红薯</a:t>
            </a:r>
            <a:r>
              <a:rPr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/>
            <a:r>
              <a:rPr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sz="2400" b="0" dirty="0" err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左顾右盼</a:t>
            </a:r>
            <a:r>
              <a:rPr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3688" y="1995686"/>
            <a:ext cx="5408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非常苦的劳动或工作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9130" y="3510280"/>
            <a:ext cx="5408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东张西望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780" y="490670"/>
            <a:ext cx="83718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二、改写比喻句。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1410970"/>
            <a:ext cx="6184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那双眯缝的小眼睛竟然这样光亮。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1780" y="2392680"/>
            <a:ext cx="7827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>
                <a:solidFill>
                  <a:srgbClr val="FF0000"/>
                </a:solidFill>
              </a:rPr>
              <a:t>那双眯缝的小眼睛竟然这样光亮，如同晨星一样。</a:t>
            </a:r>
            <a:endParaRPr lang="zh-CN" altLang="en-US" sz="28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935980" y="690245"/>
            <a:ext cx="2678430" cy="32467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07670" y="519112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333333"/>
                </a:solidFill>
                <a:latin typeface="宋体" pitchFamily="2" charset="-122"/>
                <a:ea typeface="宋体" pitchFamily="2" charset="-122"/>
              </a:rPr>
              <a:t>三、你想对朋友说的话是什么？</a:t>
            </a:r>
            <a:endParaRPr lang="zh-CN" altLang="en-US" sz="2800" b="1" dirty="0">
              <a:solidFill>
                <a:srgbClr val="33333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400" y="1722755"/>
            <a:ext cx="4319905" cy="181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200" b="1">
                <a:solidFill>
                  <a:srgbClr val="333333"/>
                </a:solidFill>
                <a:latin typeface="Calibri" pitchFamily="34" charset="0"/>
                <a:ea typeface="宋体" pitchFamily="2" charset="-122"/>
              </a:rPr>
              <a:t>  </a:t>
            </a:r>
            <a:r>
              <a:rPr lang="en-US" altLang="zh-CN" sz="240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朋友间的友谊是相互帮助，相互信赖下建立的，倘若欺负对方，就不会建立友谊！</a:t>
            </a:r>
            <a:endParaRPr lang="zh-CN" altLang="en-US" sz="280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503313" y="1892521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itchFamily="49" charset="-122"/>
                <a:ea typeface="楷体" pitchFamily="49" charset="-122"/>
              </a:rPr>
              <a:t>嘴</a:t>
            </a: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唇</a:t>
            </a:r>
            <a:endParaRPr kumimoji="1"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848206" y="1929183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拉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拢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96003" y="1928960"/>
            <a:ext cx="135953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输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赢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75656" y="314781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轨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道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983725" y="3270234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迅</a:t>
            </a:r>
            <a:r>
              <a:rPr kumimoji="1"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速</a:t>
            </a:r>
            <a:r>
              <a:rPr kumimoji="1" lang="zh-CN" altLang="en-US" sz="4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131840" y="3219822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跌撞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5958" y="155683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shū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03848" y="1491630"/>
            <a:ext cx="10991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lǒng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2040" y="1491630"/>
            <a:ext cx="11855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chún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75656" y="2787774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guǐ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83768" y="2787774"/>
            <a:ext cx="27889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宋体" pitchFamily="2" charset="-122"/>
                <a:ea typeface="宋体" pitchFamily="2" charset="-122"/>
              </a:rPr>
              <a:t>  </a:t>
            </a:r>
            <a:r>
              <a:rPr lang="en-US" sz="3000" dirty="0" err="1">
                <a:latin typeface="黑体" pitchFamily="49" charset="-122"/>
                <a:ea typeface="黑体" pitchFamily="49" charset="-122"/>
              </a:rPr>
              <a:t>diē</a:t>
            </a:r>
            <a:r>
              <a:rPr lang="en-US" sz="30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000" dirty="0" err="1">
                <a:latin typeface="黑体" pitchFamily="49" charset="-122"/>
                <a:ea typeface="黑体" pitchFamily="49" charset="-122"/>
              </a:rPr>
              <a:t>zhuàng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26690" y="2809623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xī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4048" y="2859782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xùn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228184" y="3291830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熟</a:t>
            </a: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悉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7226" y="201797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92177" y="192934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4872" y="193321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19491" y="32226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74669" y="331813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22505" y="335585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6015481" y="1892521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歪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曲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84168" y="1491630"/>
            <a:ext cx="11855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wāi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60232" y="1995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7668344" y="1923678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促</a:t>
            </a:r>
            <a:r>
              <a:rPr kumimoji="1" lang="zh-CN" altLang="en-US" sz="4000" dirty="0">
                <a:latin typeface="楷体" pitchFamily="49" charset="-122"/>
                <a:ea typeface="楷体" pitchFamily="49" charset="-122"/>
              </a:rPr>
              <a:t>进</a:t>
            </a:r>
            <a:endParaRPr kumimoji="1"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0352" y="1491630"/>
            <a:ext cx="11855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cù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44408" y="1995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12360" y="2787774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pì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7717910" y="326998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屁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股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316416" y="336383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2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395536" y="1203598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414527" y="127564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15905" y="127564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3" grpId="0"/>
      <p:bldP spid="43" grpId="1"/>
      <p:bldP spid="44" grpId="0" bldLvl="0" animBg="1"/>
      <p:bldP spid="46" grpId="0"/>
      <p:bldP spid="46" grpId="1"/>
      <p:bldP spid="47" grpId="0" bldLvl="0" animBg="1"/>
      <p:bldP spid="48" grpId="0"/>
      <p:bldP spid="48" grpId="1"/>
      <p:bldP spid="5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1638" y="18865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藏</a:t>
              </a:r>
              <a:endParaRPr lang="zh-CN" altLang="en-US" sz="4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74775" y="1765115"/>
            <a:ext cx="7141845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捉住一个乘机躲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藏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的孩子顶替他。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70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2409"/>
            <a:ext cx="1564685" cy="5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1960" y="1419622"/>
            <a:ext cx="149860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+mn-ea"/>
              </a:rPr>
              <a:t>cáng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2427734"/>
            <a:ext cx="855980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+mn-ea"/>
              </a:rPr>
              <a:t>zàng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2931790"/>
            <a:ext cx="1008609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宝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藏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5315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尤</a:t>
            </a:r>
            <a:endParaRPr lang="zh-CN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53150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歪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5315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5315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冒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5315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乘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2339752" y="2859782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薯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851920" y="286052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顶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2339752" y="2859782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3779912" y="2859782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矩形 1"/>
          <p:cNvSpPr/>
          <p:nvPr/>
        </p:nvSpPr>
        <p:spPr>
          <a:xfrm>
            <a:off x="6083935" y="1353234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3" name="直接连接符 4"/>
          <p:cNvCxnSpPr/>
          <p:nvPr/>
        </p:nvCxnSpPr>
        <p:spPr>
          <a:xfrm>
            <a:off x="6083935" y="1879649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4" name="直接连接符 6"/>
          <p:cNvCxnSpPr/>
          <p:nvPr/>
        </p:nvCxnSpPr>
        <p:spPr>
          <a:xfrm>
            <a:off x="6599555" y="1370379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95" name="组合 7"/>
          <p:cNvGrpSpPr/>
          <p:nvPr/>
        </p:nvGrpSpPr>
        <p:grpSpPr>
          <a:xfrm>
            <a:off x="4860032" y="1347614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4761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47614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52406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" name="文本框 64"/>
          <p:cNvSpPr txBox="1"/>
          <p:nvPr/>
        </p:nvSpPr>
        <p:spPr>
          <a:xfrm>
            <a:off x="5292080" y="286052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屁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220072" y="2859782"/>
            <a:ext cx="1029163" cy="1085656"/>
            <a:chOff x="2437" y="2032"/>
            <a:chExt cx="1244" cy="1264"/>
          </a:xfrm>
        </p:grpSpPr>
        <p:sp>
          <p:nvSpPr>
            <p:cNvPr id="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文本框 64"/>
          <p:cNvSpPr txBox="1"/>
          <p:nvPr/>
        </p:nvSpPr>
        <p:spPr>
          <a:xfrm>
            <a:off x="6660232" y="286052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追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6588224" y="2859782"/>
            <a:ext cx="1029163" cy="1085656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92" grpId="0" animBg="1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66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743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663"/>
            <a:ext cx="3115462" cy="2724255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2120"/>
            <a:ext cx="180020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8321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顶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212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204029" y="242826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歪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609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98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743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2520280"/>
          </a:xfrm>
          <a:prstGeom prst="rect">
            <a:avLst/>
          </a:prstGeom>
        </p:spPr>
      </p:pic>
      <p:sp>
        <p:nvSpPr>
          <p:cNvPr id="94" name="文本框 64"/>
          <p:cNvSpPr txBox="1"/>
          <p:nvPr/>
        </p:nvSpPr>
        <p:spPr>
          <a:xfrm>
            <a:off x="3703633" y="185167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独体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尤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6905069" y="241175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显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7622619" y="241175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冒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6905069" y="298579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薯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1" name="文本框 64"/>
          <p:cNvSpPr txBox="1"/>
          <p:nvPr/>
        </p:nvSpPr>
        <p:spPr>
          <a:xfrm>
            <a:off x="3779912" y="2787774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框架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文本框 64"/>
          <p:cNvSpPr txBox="1"/>
          <p:nvPr/>
        </p:nvSpPr>
        <p:spPr>
          <a:xfrm>
            <a:off x="4355976" y="3291830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乘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文本框 64"/>
          <p:cNvSpPr txBox="1"/>
          <p:nvPr/>
        </p:nvSpPr>
        <p:spPr>
          <a:xfrm>
            <a:off x="827584" y="3003798"/>
            <a:ext cx="201622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971600" y="3435846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屁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2195736" y="3435846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追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cxnSp>
        <p:nvCxnSpPr>
          <p:cNvPr id="56" name="直线连接符 5"/>
          <p:cNvCxnSpPr/>
          <p:nvPr/>
        </p:nvCxnSpPr>
        <p:spPr>
          <a:xfrm>
            <a:off x="827584" y="336383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73"/>
          <p:cNvCxnSpPr/>
          <p:nvPr/>
        </p:nvCxnSpPr>
        <p:spPr>
          <a:xfrm flipV="1">
            <a:off x="3779912" y="3219822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9" grpId="0"/>
      <p:bldP spid="95" grpId="0"/>
      <p:bldP spid="2" grpId="0"/>
      <p:bldP spid="3" grpId="0"/>
      <p:bldP spid="4" grpId="0"/>
      <p:bldP spid="52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1236"/>
          <a:ext cx="1480820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52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歪</a:t>
            </a:r>
            <a:endParaRPr lang="zh-CN" altLang="en-US" sz="10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926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 err="1">
                <a:latin typeface="黑体" pitchFamily="49" charset="-122"/>
                <a:ea typeface="黑体" pitchFamily="49" charset="-122"/>
              </a:rPr>
              <a:t>wāi</a:t>
            </a:r>
            <a:endParaRPr lang="en-US" altLang="zh-CN" sz="5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1117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不 正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就是歪斜了。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8905" y="2558865"/>
            <a:ext cx="333375" cy="39433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304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4154"/>
              <a:gd name="adj6" fmla="val -4550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不要少写“竖”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959"/>
            <a:ext cx="1454771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98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1349" y="1215382"/>
            <a:ext cx="314655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风驰电掣：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形容像风一样，像电扇一样快速。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本课指做游戏时孩子们奔跑速度快。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425" y="2933421"/>
            <a:ext cx="3083476" cy="110680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火车在轨道上风驰电掣的运行着，好惊人呀！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4615"/>
          <a:stretch>
            <a:fillRect/>
          </a:stretch>
        </p:blipFill>
        <p:spPr>
          <a:xfrm>
            <a:off x="3928110" y="1061085"/>
            <a:ext cx="4761865" cy="29794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2688</Words>
  <Application>WPS 演示</Application>
  <PresentationFormat>全屏显示(16:9)</PresentationFormat>
  <Paragraphs>344</Paragraphs>
  <Slides>38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 </vt:lpstr>
      <vt:lpstr>宋体 </vt:lpstr>
      <vt:lpstr>黑体</vt:lpstr>
      <vt:lpstr>楷体</vt:lpstr>
      <vt:lpstr>Calibri</vt:lpstr>
      <vt:lpstr>幼圆</vt:lpstr>
      <vt:lpstr>Times New Roman</vt:lpstr>
      <vt:lpstr>微软雅黑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132</cp:revision>
  <dcterms:created xsi:type="dcterms:W3CDTF">2017-03-17T02:28:00Z</dcterms:created>
  <dcterms:modified xsi:type="dcterms:W3CDTF">2019-01-08T03:51:59Z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