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62" r:id="rId2"/>
    <p:sldId id="260" r:id="rId3"/>
    <p:sldId id="265" r:id="rId4"/>
    <p:sldId id="267" r:id="rId5"/>
    <p:sldId id="268" r:id="rId6"/>
    <p:sldId id="738" r:id="rId7"/>
    <p:sldId id="635" r:id="rId8"/>
    <p:sldId id="734" r:id="rId9"/>
    <p:sldId id="736" r:id="rId10"/>
    <p:sldId id="507" r:id="rId11"/>
    <p:sldId id="739" r:id="rId12"/>
    <p:sldId id="278" r:id="rId13"/>
    <p:sldId id="740" r:id="rId14"/>
    <p:sldId id="280" r:id="rId15"/>
    <p:sldId id="281" r:id="rId16"/>
    <p:sldId id="768" r:id="rId17"/>
    <p:sldId id="741" r:id="rId18"/>
    <p:sldId id="643" r:id="rId19"/>
    <p:sldId id="639" r:id="rId20"/>
    <p:sldId id="649" r:id="rId21"/>
    <p:sldId id="769" r:id="rId22"/>
    <p:sldId id="771" r:id="rId23"/>
    <p:sldId id="772" r:id="rId24"/>
    <p:sldId id="770" r:id="rId25"/>
    <p:sldId id="650" r:id="rId26"/>
    <p:sldId id="773" r:id="rId27"/>
    <p:sldId id="804" r:id="rId28"/>
    <p:sldId id="774" r:id="rId29"/>
    <p:sldId id="775" r:id="rId30"/>
    <p:sldId id="776" r:id="rId31"/>
    <p:sldId id="777" r:id="rId32"/>
    <p:sldId id="778" r:id="rId33"/>
    <p:sldId id="779" r:id="rId34"/>
    <p:sldId id="805" r:id="rId35"/>
    <p:sldId id="780" r:id="rId36"/>
    <p:sldId id="781" r:id="rId37"/>
    <p:sldId id="782" r:id="rId38"/>
    <p:sldId id="801" r:id="rId39"/>
    <p:sldId id="783" r:id="rId40"/>
    <p:sldId id="802" r:id="rId41"/>
    <p:sldId id="784" r:id="rId42"/>
    <p:sldId id="803" r:id="rId43"/>
    <p:sldId id="785" r:id="rId44"/>
    <p:sldId id="806" r:id="rId45"/>
    <p:sldId id="786" r:id="rId46"/>
    <p:sldId id="807" r:id="rId47"/>
    <p:sldId id="761" r:id="rId48"/>
    <p:sldId id="633" r:id="rId49"/>
    <p:sldId id="631" r:id="rId50"/>
    <p:sldId id="765" r:id="rId51"/>
    <p:sldId id="395" r:id="rId5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3875913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slide" Target="slide47.xml"/><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[2014</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smtClean="0">
                <a:solidFill>
                  <a:schemeClr val="tx1">
                    <a:lumMod val="50000"/>
                    <a:lumOff val="50000"/>
                  </a:schemeClr>
                </a:solidFill>
                <a:latin typeface="微软雅黑" pitchFamily="34" charset="-122"/>
                <a:ea typeface="微软雅黑" pitchFamily="34" charset="-122"/>
              </a:rPr>
              <a:t>补</a:t>
            </a:r>
            <a:r>
              <a:rPr lang="zh-CN" altLang="en-US" sz="4000" dirty="0">
                <a:solidFill>
                  <a:schemeClr val="tx1">
                    <a:lumMod val="50000"/>
                    <a:lumOff val="50000"/>
                  </a:schemeClr>
                </a:solidFill>
                <a:latin typeface="微软雅黑" pitchFamily="34" charset="-122"/>
                <a:ea typeface="微软雅黑" pitchFamily="34" charset="-122"/>
              </a:rPr>
              <a:t>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庄子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逍遥游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中以“朝菌”和“蟪蛄”为例来说明“小年”一词的两句是“</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李白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行路难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金樽清酒斗十千</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一诗经过大段的反复回旋，最后境界顿开，用“</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两句表达了诗人的乐观和自信。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赤壁赋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中，苏轼用“</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两句概括了曹操的军队在攻破荆州后顺流东下时的军容之盛。</a:t>
            </a:r>
          </a:p>
        </p:txBody>
      </p:sp>
    </p:spTree>
    <p:extLst>
      <p:ext uri="{BB962C8B-B14F-4D97-AF65-F5344CB8AC3E}">
        <p14:creationId xmlns:p14="http://schemas.microsoft.com/office/powerpoint/2010/main" xmlns="" val="2691272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3623108"/>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朝菌不知晦朔　蟪蛄不知春秋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长风破浪会有时　直挂云帆济沧海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舳舻千里　旌旗蔽空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本题考查识记的能力，能力层级为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级。解答此题时，一是要正确分析语境，充分利用语境的提示语；二是书写要正确。</a:t>
            </a:r>
          </a:p>
        </p:txBody>
      </p:sp>
    </p:spTree>
    <p:extLst>
      <p:ext uri="{BB962C8B-B14F-4D97-AF65-F5344CB8AC3E}">
        <p14:creationId xmlns:p14="http://schemas.microsoft.com/office/powerpoint/2010/main" xmlns="" val="1261749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1" y="3796944"/>
            <a:ext cx="20002640" cy="81458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补写出下列句子中的空缺部分。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原题见本专题“真题体验”第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4" name="表格 3"/>
          <p:cNvGraphicFramePr>
            <a:graphicFrameLocks noGrp="1"/>
          </p:cNvGraphicFramePr>
          <p:nvPr>
            <p:extLst>
              <p:ext uri="{D42A27DB-BD31-4B8C-83A1-F6EECF244321}">
                <p14:modId xmlns:p14="http://schemas.microsoft.com/office/powerpoint/2010/main" xmlns="" val="699867797"/>
              </p:ext>
            </p:extLst>
          </p:nvPr>
        </p:nvGraphicFramePr>
        <p:xfrm>
          <a:off x="2023200" y="4869366"/>
          <a:ext cx="19800000" cy="6419088"/>
        </p:xfrm>
        <a:graphic>
          <a:graphicData uri="http://schemas.openxmlformats.org/drawingml/2006/table">
            <a:tbl>
              <a:tblPr>
                <a:tableStyleId>{5C22544A-7EE6-4342-B048-85BDC9FD1C3A}</a:tableStyleId>
              </a:tblPr>
              <a:tblGrid>
                <a:gridCol w="826952"/>
                <a:gridCol w="2182128"/>
                <a:gridCol w="16790920"/>
              </a:tblGrid>
              <a:tr h="0">
                <a:tc>
                  <a:txBody>
                    <a:bodyPr/>
                    <a:lstStyle/>
                    <a:p>
                      <a:pPr marL="0" indent="133350" algn="just"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tc>
                <a:tc>
                  <a:txBody>
                    <a:bodyPr/>
                    <a:lstStyle/>
                    <a:p>
                      <a:pPr marL="0" indent="133350" algn="just"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tc>
                <a:tc>
                  <a:txBody>
                    <a:bodyPr/>
                    <a:lstStyle/>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由题干可知，要补写出空缺部分</a:t>
                      </a:r>
                    </a:p>
                  </a:txBody>
                  <a:tcPr marL="68580" marR="68580" marT="0" marB="0" anchor="ctr"/>
                </a:tc>
              </a:tr>
              <a:tr h="0">
                <a:tc>
                  <a:txBody>
                    <a:bodyPr/>
                    <a:lstStyle/>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教你</a:t>
                      </a:r>
                    </a:p>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tc>
                <a:tc>
                  <a:txBody>
                    <a:bodyPr/>
                    <a:lstStyle/>
                    <a:p>
                      <a:pPr marL="0" indent="133350" algn="just"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tc>
                <a:tc>
                  <a:txBody>
                    <a:bodyPr/>
                    <a:lstStyle/>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　本题考查默写常见的名句名篇的能力，能力层级为</a:t>
                      </a:r>
                      <a:r>
                        <a:rPr lang="en-US" sz="3600" kern="100">
                          <a:solidFill>
                            <a:schemeClr val="tx1">
                              <a:lumMod val="50000"/>
                              <a:lumOff val="50000"/>
                            </a:schemeClr>
                          </a:solidFill>
                          <a:latin typeface="微软雅黑" pitchFamily="34" charset="-122"/>
                          <a:ea typeface="微软雅黑" pitchFamily="34" charset="-122"/>
                          <a:cs typeface="Times New Roman"/>
                        </a:rPr>
                        <a:t>A</a:t>
                      </a:r>
                      <a:r>
                        <a:rPr lang="zh-CN" sz="3600" kern="100">
                          <a:solidFill>
                            <a:schemeClr val="tx1">
                              <a:lumMod val="50000"/>
                              <a:lumOff val="50000"/>
                            </a:schemeClr>
                          </a:solidFill>
                          <a:latin typeface="微软雅黑" pitchFamily="34" charset="-122"/>
                          <a:ea typeface="微软雅黑" pitchFamily="34" charset="-122"/>
                          <a:cs typeface="Times New Roman"/>
                        </a:rPr>
                        <a:t>级。平时背诵名句名篇，要注意领悟名句的文化含意，结合具体语境记忆，同时还要注意生僻难写字、同音异义词、同义异形词，留意语句顺序等</a:t>
                      </a:r>
                    </a:p>
                  </a:txBody>
                  <a:tcPr marL="68580" marR="68580" marT="0" marB="0" anchor="ctr"/>
                </a:tc>
              </a:tr>
              <a:tr h="0">
                <a:tc rowSpan="2">
                  <a:txBody>
                    <a:bodyPr/>
                    <a:lstStyle/>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教你</a:t>
                      </a:r>
                    </a:p>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tc>
                <a:tc>
                  <a:txBody>
                    <a:bodyPr/>
                    <a:lstStyle/>
                    <a:p>
                      <a:pPr marL="0" indent="133350" algn="just"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答题有据</a:t>
                      </a:r>
                    </a:p>
                  </a:txBody>
                  <a:tcPr marL="68580" marR="68580" marT="0" marB="0" anchor="ctr"/>
                </a:tc>
                <a:tc>
                  <a:txBody>
                    <a:bodyPr/>
                    <a:lstStyle/>
                    <a:p>
                      <a:pPr marL="0" indent="133350" algn="just" defTabSz="2119122" rtl="0" eaLnBrk="1" latinLnBrk="0" hangingPunct="1">
                        <a:lnSpc>
                          <a:spcPct val="130000"/>
                        </a:lnSpc>
                        <a:spcAft>
                          <a:spcPts val="0"/>
                        </a:spcAft>
                      </a:pPr>
                      <a:r>
                        <a:rPr lang="zh-CN" sz="3600" kern="100" dirty="0">
                          <a:solidFill>
                            <a:schemeClr val="tx1">
                              <a:lumMod val="50000"/>
                              <a:lumOff val="50000"/>
                            </a:schemeClr>
                          </a:solidFill>
                          <a:latin typeface="微软雅黑" pitchFamily="34" charset="-122"/>
                          <a:ea typeface="微软雅黑" pitchFamily="34" charset="-122"/>
                          <a:cs typeface="Times New Roman"/>
                        </a:rPr>
                        <a:t>　对于情境式</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名句名篇</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sz="3600" kern="100" dirty="0">
                          <a:solidFill>
                            <a:schemeClr val="tx1">
                              <a:lumMod val="50000"/>
                              <a:lumOff val="50000"/>
                            </a:schemeClr>
                          </a:solidFill>
                          <a:latin typeface="微软雅黑" pitchFamily="34" charset="-122"/>
                          <a:ea typeface="微软雅黑" pitchFamily="34" charset="-122"/>
                          <a:cs typeface="Times New Roman"/>
                        </a:rPr>
                        <a:t>的识记背诵，要建立在整体理解的前提之上。若没能准确理解，背得再多也无济于事。因此对于这个考点，要注重整篇的理解把握，明白其思想性、艺术性。背熟之后一定要默写一遍</a:t>
                      </a:r>
                    </a:p>
                  </a:txBody>
                  <a:tcPr marL="68580" marR="68580" marT="0" marB="0" anchor="ctr"/>
                </a:tc>
              </a:tr>
              <a:tr h="0">
                <a:tc vMerge="1">
                  <a:txBody>
                    <a:bodyPr/>
                    <a:lstStyle/>
                    <a:p>
                      <a:endParaRPr lang="zh-CN" altLang="en-US"/>
                    </a:p>
                  </a:txBody>
                  <a:tcPr/>
                </a:tc>
                <a:tc>
                  <a:txBody>
                    <a:bodyPr/>
                    <a:lstStyle/>
                    <a:p>
                      <a:pPr marL="0" indent="133350" algn="just" defTabSz="2119122" rtl="0" eaLnBrk="1" latinLnBrk="0" hangingPunct="1">
                        <a:lnSpc>
                          <a:spcPct val="130000"/>
                        </a:lnSpc>
                        <a:spcAft>
                          <a:spcPts val="0"/>
                        </a:spcAft>
                      </a:pPr>
                      <a:r>
                        <a:rPr lang="zh-CN" sz="3600" kern="10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a:txBody>
                    <a:bodyPr/>
                    <a:lstStyle/>
                    <a:p>
                      <a:pPr marL="0" indent="133350" algn="just"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r>
            </a:tbl>
          </a:graphicData>
        </a:graphic>
      </p:graphicFrame>
    </p:spTree>
    <p:extLst>
      <p:ext uri="{BB962C8B-B14F-4D97-AF65-F5344CB8AC3E}">
        <p14:creationId xmlns:p14="http://schemas.microsoft.com/office/powerpoint/2010/main" xmlns="" val="405787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742319"/>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上食埃土　下饮黄泉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今天下三分　益州疲弊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封狼居胥　赢得仓皇北顾</a:t>
            </a:r>
          </a:p>
        </p:txBody>
      </p:sp>
    </p:spTree>
    <p:extLst>
      <p:ext uri="{BB962C8B-B14F-4D97-AF65-F5344CB8AC3E}">
        <p14:creationId xmlns:p14="http://schemas.microsoft.com/office/powerpoint/2010/main" xmlns="" val="5114054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2492990"/>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类型</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　理解型默写题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这种题型要求考生不仅要会背诵原文，而且对原文的内容也要有所理解。要答好这类题，就要根据题干的提示或要求的具体情况来填写句子</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全国卷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左传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曹刿论战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中记载，鲁庄公十年，齐国入侵。曹刿求见国君献策，但他的乡人质疑道：“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严格地说，浔阳并非绝对没有音乐，只是声音单调繁杂，实在难以入耳。白居易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两句表达了这样的意思。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的开头，苏轼写自己与朋友泛舟赤壁之下，朗诵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篇，即文中所谓“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肉食者谋之　又何间焉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岂无山歌与村笛　呕哑嘲哳难为听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诵明月之诗　歌窈窕之章</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本题考查默写常见的名篇名句，能力层级为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。答题时要看清题目要求，认真作答，避免出现错字、别字、漏字等情况，要求学生平时加强背诵，注意难写和易错的字，如“焉”“呕哑嘲哳”“窈窕”等。</a:t>
            </a:r>
          </a:p>
        </p:txBody>
      </p:sp>
    </p:spTree>
    <p:extLst>
      <p:ext uri="{BB962C8B-B14F-4D97-AF65-F5344CB8AC3E}">
        <p14:creationId xmlns:p14="http://schemas.microsoft.com/office/powerpoint/2010/main" xmlns="" val="28581009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gn="just">
              <a:lnSpc>
                <a:spcPct val="130000"/>
              </a:lnSpc>
              <a:spcAft>
                <a:spcPts val="0"/>
              </a:spcAft>
            </a:pPr>
            <a:r>
              <a:rPr lang="en-US" altLang="zh-CN" sz="4000" dirty="0" smtClean="0">
                <a:solidFill>
                  <a:srgbClr val="EF8340"/>
                </a:solidFill>
                <a:latin typeface="微软雅黑" pitchFamily="34" charset="-122"/>
                <a:ea typeface="微软雅黑" pitchFamily="34" charset="-122"/>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陶渊明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饮酒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写出了飞鸟结伴飞回的诗意生活。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阿房宫赋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中，杜牧通过“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两句，提出了秦国如果爱惜六国的人才，就能世代为君，安享天下这一观点。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龚自珍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己亥杂诗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两句，借助生动的比喻，表达了诗人虽然辞官，却还要悉心培育新一代以报效国家的愿望。</a:t>
            </a:r>
          </a:p>
        </p:txBody>
      </p:sp>
      <p:sp>
        <p:nvSpPr>
          <p:cNvPr id="9" name="矩形 8"/>
          <p:cNvSpPr/>
          <p:nvPr/>
        </p:nvSpPr>
        <p:spPr>
          <a:xfrm>
            <a:off x="2094638" y="8055187"/>
            <a:ext cx="19645450" cy="3606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8055187"/>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飞鸟相与还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使秦复爱六国之人　则递三世可至万世而为君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落红不是无情物　化作春泥更护花</a:t>
            </a:r>
          </a:p>
        </p:txBody>
      </p:sp>
    </p:spTree>
    <p:extLst>
      <p:ext uri="{BB962C8B-B14F-4D97-AF65-F5344CB8AC3E}">
        <p14:creationId xmlns:p14="http://schemas.microsoft.com/office/powerpoint/2010/main" xmlns="" val="515546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094524"/>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类型</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二　提示型默写题</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这是一种最传统的题型，也是目前高考命题最广泛采用的题型。它的出现形式是提供名句名篇的上句或下句，以此提示考生思维的指向，要求考生填写所空出的内容。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写出下列名篇名句中的空缺部分。</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足蒸暑土气，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，但惜夏日长。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白居易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观刈麦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五步一楼，十步一阁；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，檐牙高啄；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，钩心斗角。</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阿房宫赋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西望夏口，东望武昌，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，此非孟德之困于周郎者乎？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赤壁赋</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10909622"/>
            <a:ext cx="19645450" cy="7521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77750" y="10909622"/>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背灼炎天光　力尽不知热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廊腰缦回　各抱地势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山川相缪　 郁乎苍苍</a:t>
            </a:r>
          </a:p>
        </p:txBody>
      </p:sp>
    </p:spTree>
    <p:extLst>
      <p:ext uri="{BB962C8B-B14F-4D97-AF65-F5344CB8AC3E}">
        <p14:creationId xmlns:p14="http://schemas.microsoft.com/office/powerpoint/2010/main" xmlns="" val="3349709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补写出下列名篇名句中的空缺部分。</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蚓无爪牙之利，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，上食埃土，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，用心一也。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每至晴初霜旦，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，属引凄异，空谷传响，哀转久绝。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郦道元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春江花朝秋月夜，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。岂无山歌与村笛，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白居易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8821390"/>
            <a:ext cx="19645450" cy="28404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3253" y="8915459"/>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筋骨之强　下饮黄泉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林寒涧肃　常有高猿长啸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往往取酒还独倾　呕哑嘲哳难为听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每答出一空给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分，有错别字则该空不给分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099518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6294" y="3996854"/>
            <a:ext cx="1980000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26</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名句名篇复习要点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考生</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默写名句名篇时，容易出现三个方面的问题：一是一时回忆不起来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背诵不出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是顺序错乱，张冠李戴；三是书写错漏。因此，答题时要沉着认真，要善于借助出处和引导句去回忆，万一一时记不起来，可先放一放，不要急躁，做完其他题后可能又会突然回忆起来。答完题一定要反复默念，包括引导句在内，进行“全程回放”，这样，语序不当和书写错漏的问题一般都可以被发现并纠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一、掌握名句默写八大夺分策略</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记住生僻难写字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名句名篇中有一些生僻难写的字，平时要勤于动笔，强化记忆，在考试中才能准确无误地写出来。</a:t>
            </a:r>
          </a:p>
        </p:txBody>
      </p:sp>
      <p:grpSp>
        <p:nvGrpSpPr>
          <p:cNvPr id="8" name="组合 38"/>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技法点拨</a:t>
              </a:r>
              <a:endParaRPr lang="zh-CN" altLang="en-US" sz="4000" spc="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8637133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补写出下列句子中的空缺部分。</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李白在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蜀道难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中写蜀地之难行时还联想到了蜀地军事上的易守难攻，其中直接描写剑阁地势险要的句子是：“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离骚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中与成语“方枘圆凿”意思相似，表达“道不同不相为谋”之感的两句是“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中通过侧面描写表现洞箫声的凄切婉转的两句是“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9" name="矩形 8"/>
          <p:cNvSpPr/>
          <p:nvPr/>
        </p:nvSpPr>
        <p:spPr>
          <a:xfrm>
            <a:off x="2094638" y="9634801"/>
            <a:ext cx="19645450" cy="2027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27966" y="9541470"/>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剑阁峥嵘而崔嵬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何方圜之能周兮　夫孰异道而相安　</a:t>
            </a:r>
            <a:endParaRPr lang="en-US" altLang="zh-CN" sz="3600" dirty="0" smtClean="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舞幽壑之潜蛟　泣孤舟之嫠妇</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诗句中的“圜”“嫠”都属于难记难写的生僻字，应当特别注意。</a:t>
            </a:r>
          </a:p>
        </p:txBody>
      </p:sp>
    </p:spTree>
    <p:extLst>
      <p:ext uri="{BB962C8B-B14F-4D97-AF65-F5344CB8AC3E}">
        <p14:creationId xmlns:p14="http://schemas.microsoft.com/office/powerpoint/2010/main" xmlns="" val="2614166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区分同音异义字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读音相同但意义不同的字在名句名篇中大量存在，这是命题者“设误”的热点，平时复习时要特别注意这些同音异义字，有意识地多做分析比较，做到既知其音，又知其义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795465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641611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补写出下列句子中的空缺部分。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中描写琵琶女在演奏琵琶曲过程中，声虽“暂歇”，却产生更好效果的两句是“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桃花源记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中，最能体现桃花源人热情好客的句子是“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，设酒杀鸡作食。村中闻有此人，咸来问讯”。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韩愈在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早春呈水部张十八员外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中对初春直接赞美的两句是“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矩形 8"/>
          <p:cNvSpPr/>
          <p:nvPr/>
        </p:nvSpPr>
        <p:spPr>
          <a:xfrm>
            <a:off x="2094638" y="9634801"/>
            <a:ext cx="19645450" cy="2027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27966" y="9541470"/>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别有幽愁暗恨生　此时无声胜有声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便要还家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最是一年春好处　绝胜烟柳满皇都</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幽”易与同音字“忧”混，“生”与“ 声”是同音字，其实这些同音字的意义不同，只要联系语境，就可以区别开来</a:t>
            </a:r>
            <a:r>
              <a:rPr lang="zh-CN" altLang="en-US" sz="3600" dirty="0" smtClean="0">
                <a:solidFill>
                  <a:srgbClr val="A50021"/>
                </a:solidFill>
                <a:latin typeface="微软雅黑" panose="020B0503020204020204" pitchFamily="34" charset="-122"/>
                <a:ea typeface="微软雅黑" panose="020B0503020204020204" pitchFamily="34" charset="-122"/>
              </a:rPr>
              <a:t>。</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437247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区分同义异形字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意思相同而字形迥异的字在名句名篇中也屡见不鲜，是考试得分的“盲点”之一，复习时也应引起高度重视。</a:t>
            </a:r>
          </a:p>
        </p:txBody>
      </p:sp>
    </p:spTree>
    <p:extLst>
      <p:ext uri="{BB962C8B-B14F-4D97-AF65-F5344CB8AC3E}">
        <p14:creationId xmlns:p14="http://schemas.microsoft.com/office/powerpoint/2010/main" xmlns="" val="3500741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569386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出师表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中，诸葛亮回顾自己当初临危受任的两句是“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中指出君子善于借助外物的句子是“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蜀道难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中用神话传说表现蜀道开辟之难和来历之神奇的两句是“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9" name="矩形 8"/>
          <p:cNvSpPr/>
          <p:nvPr/>
        </p:nvSpPr>
        <p:spPr>
          <a:xfrm>
            <a:off x="2094638" y="8983658"/>
            <a:ext cx="19645450" cy="2678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23200" y="8983658"/>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受任于败军之际　奉命于危难之间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善假于物也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地崩山摧壮士死　然后天梯石栈相钩连</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(2) “</a:t>
            </a:r>
            <a:r>
              <a:rPr lang="zh-CN" altLang="en-US" sz="3600" dirty="0">
                <a:solidFill>
                  <a:srgbClr val="A50021"/>
                </a:solidFill>
                <a:latin typeface="微软雅黑" panose="020B0503020204020204" pitchFamily="34" charset="-122"/>
                <a:ea typeface="微软雅黑" panose="020B0503020204020204" pitchFamily="34" charset="-122"/>
              </a:rPr>
              <a:t>生”易与“性”混淆；</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钩”易与“勾”混淆</a:t>
            </a:r>
            <a:r>
              <a:rPr lang="zh-CN" altLang="en-US" sz="3600" dirty="0" smtClean="0">
                <a:solidFill>
                  <a:srgbClr val="A50021"/>
                </a:solidFill>
                <a:latin typeface="微软雅黑" panose="020B0503020204020204" pitchFamily="34" charset="-122"/>
                <a:ea typeface="微软雅黑" panose="020B0503020204020204" pitchFamily="34" charset="-122"/>
              </a:rPr>
              <a:t>。</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012186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区分形近异义字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形近字在名句名篇中也比较常见，再加上读音又大多相同或相近，对学生有很大的迷惑性和误导性，因此在答题时应予以重视。</a:t>
            </a:r>
          </a:p>
        </p:txBody>
      </p:sp>
    </p:spTree>
    <p:extLst>
      <p:ext uri="{BB962C8B-B14F-4D97-AF65-F5344CB8AC3E}">
        <p14:creationId xmlns:p14="http://schemas.microsoft.com/office/powerpoint/2010/main" xmlns="" val="2555499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。”刘禹锡曾有诗云：“芳林新叶催陈叶，流水前波让后波。”他们要表达的都是学生可以超过老师或者后人可以超过前人的思想。</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王安石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登飞来峰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两句蕴含着“站得高，才能望得远”的哲理。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杜甫</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登高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中的“无边落木萧萧下，不尽长江滚滚来”两句和刘禹锡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酬乐天扬州初逢席上见赠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两句都表达了旧事物终将衰落、历史长河仍将向前之意。</a:t>
            </a:r>
          </a:p>
        </p:txBody>
      </p:sp>
    </p:spTree>
    <p:extLst>
      <p:ext uri="{BB962C8B-B14F-4D97-AF65-F5344CB8AC3E}">
        <p14:creationId xmlns:p14="http://schemas.microsoft.com/office/powerpoint/2010/main" xmlns="" val="12879032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6774"/>
            <a:ext cx="19645450" cy="8385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14414" y="3304370"/>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青，取之于蓝，而青于蓝　冰，水为之，而寒于水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不畏浮云遮望眼　自缘身在最高层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沉舟侧畔千帆过　</a:t>
            </a:r>
            <a:r>
              <a:rPr lang="zh-CN" altLang="en-US" sz="3600" dirty="0" smtClean="0">
                <a:solidFill>
                  <a:srgbClr val="A50021"/>
                </a:solidFill>
                <a:latin typeface="微软雅黑" panose="020B0503020204020204" pitchFamily="34" charset="-122"/>
                <a:ea typeface="微软雅黑" panose="020B0503020204020204" pitchFamily="34" charset="-122"/>
              </a:rPr>
              <a:t>病树前头万木春</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793443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留心语句的顺序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有不少名句的语句顺序即使颠倒，意思也不会发生改变。也正是由于这个原因，一部分学生往往只观其大略，不求甚解，导致把语句的顺序写颠倒，白白丢掉了分数。</a:t>
            </a:r>
          </a:p>
        </p:txBody>
      </p:sp>
    </p:spTree>
    <p:extLst>
      <p:ext uri="{BB962C8B-B14F-4D97-AF65-F5344CB8AC3E}">
        <p14:creationId xmlns:p14="http://schemas.microsoft.com/office/powerpoint/2010/main" xmlns="" val="20551240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专题九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09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smtClean="0">
                  <a:solidFill>
                    <a:srgbClr val="404040"/>
                  </a:solidFill>
                  <a:latin typeface="微软雅黑" pitchFamily="34" charset="-122"/>
                  <a:ea typeface="微软雅黑" pitchFamily="34" charset="-122"/>
                </a:rPr>
                <a:t>默写</a:t>
              </a:r>
              <a:r>
                <a:rPr lang="zh-CN" altLang="en-US" sz="7500" b="1" dirty="0">
                  <a:solidFill>
                    <a:srgbClr val="404040"/>
                  </a:solidFill>
                  <a:latin typeface="微软雅黑" pitchFamily="34" charset="-122"/>
                  <a:ea typeface="微软雅黑" pitchFamily="34" charset="-122"/>
                </a:rPr>
                <a:t>常见的名句名篇</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阿房宫赋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中以叙述的方式表现秦人对从六国掠夺来的珍宝毫不珍惜的对偶句是“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念奴娇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赤壁怀古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两句中诗人洒酒祭月，寄托了自己对人生的感慨。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曹刿论战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中，针对国君将衣食与百姓共享的做法，曹刿的评价是“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9" name="矩形 8"/>
          <p:cNvSpPr/>
          <p:nvPr/>
        </p:nvSpPr>
        <p:spPr>
          <a:xfrm>
            <a:off x="2094638" y="9634801"/>
            <a:ext cx="19645450" cy="2027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27966" y="9541470"/>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鼎铛玉石　金块珠砾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人生如梦　一尊还酹江月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小惠未徧　民弗从</a:t>
            </a:r>
            <a:r>
              <a:rPr lang="zh-CN" altLang="en-US" sz="3600" dirty="0" smtClean="0">
                <a:solidFill>
                  <a:srgbClr val="A50021"/>
                </a:solidFill>
                <a:latin typeface="微软雅黑" panose="020B0503020204020204" pitchFamily="34" charset="-122"/>
                <a:ea typeface="微软雅黑" panose="020B0503020204020204" pitchFamily="34" charset="-122"/>
              </a:rPr>
              <a:t>也</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572577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329320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留意具体的语境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对名句名篇的背诵，不应机械古板地死记硬背，而要联系上下文，在具体的语言环境里分析、品味和识记一些关键的词语，从而使得我们对名句既有感性的记忆，又有理性的思考。</a:t>
            </a:r>
          </a:p>
        </p:txBody>
      </p:sp>
    </p:spTree>
    <p:extLst>
      <p:ext uri="{BB962C8B-B14F-4D97-AF65-F5344CB8AC3E}">
        <p14:creationId xmlns:p14="http://schemas.microsoft.com/office/powerpoint/2010/main" xmlns="" val="14742145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写出下列名篇名句中的空缺部分。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中借环境描写和听众反应展现音乐魅力的句子是“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苏轼在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中，从事物变化的角度来看待天地存在的名句是“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使至塞上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一诗中描写塞外风光的著名诗句是“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9" name="矩形 8"/>
          <p:cNvSpPr/>
          <p:nvPr/>
        </p:nvSpPr>
        <p:spPr>
          <a:xfrm>
            <a:off x="2094638" y="9634801"/>
            <a:ext cx="19645450" cy="2027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73517" y="9634801"/>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东船西舫悄无言　唯见江心秋月白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盖将自其变者而观之　则天地曾不能以一瞬　</a:t>
            </a:r>
            <a:endParaRPr lang="en-US" altLang="zh-CN" sz="3600" dirty="0" smtClean="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大漠孤烟直　长河落日</a:t>
            </a:r>
            <a:r>
              <a:rPr lang="zh-CN" altLang="en-US" sz="3600" dirty="0" smtClean="0">
                <a:solidFill>
                  <a:srgbClr val="A50021"/>
                </a:solidFill>
                <a:latin typeface="微软雅黑" panose="020B0503020204020204" pitchFamily="34" charset="-122"/>
                <a:ea typeface="微软雅黑" panose="020B0503020204020204" pitchFamily="34" charset="-122"/>
              </a:rPr>
              <a:t>圆</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7482504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留意句中的通假字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通假字虽和本字的意思一样，但在默写中，若把句中的通假字写成本字，也属于误写，是不能得分的。</a:t>
            </a:r>
          </a:p>
        </p:txBody>
      </p:sp>
    </p:spTree>
    <p:extLst>
      <p:ext uri="{BB962C8B-B14F-4D97-AF65-F5344CB8AC3E}">
        <p14:creationId xmlns:p14="http://schemas.microsoft.com/office/powerpoint/2010/main" xmlns="" val="33863506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的开头连用几个比喻强调了学习的重要作用，并顺势推论出“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，强调了广泛学习并不断省察自己的重要性。</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杜牧在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阿房宫赋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议论部分中批判秦统治者穷奢极欲，以“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？”两句揭露其疯狂掠夺财富而大肆挥霍的暴行。</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范仲淹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渔家傲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下阕开头“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两句，抒写边关将士远离家乡、有家难回的无限愁情。</a:t>
            </a:r>
          </a:p>
        </p:txBody>
      </p:sp>
    </p:spTree>
    <p:extLst>
      <p:ext uri="{BB962C8B-B14F-4D97-AF65-F5344CB8AC3E}">
        <p14:creationId xmlns:p14="http://schemas.microsoft.com/office/powerpoint/2010/main" xmlns="" val="39131554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4638" y="3060750"/>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君子博学而日参省乎己　则知明而行无过矣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奈何取之尽锱铢　用之如泥沙　</a:t>
            </a:r>
            <a:endParaRPr lang="en-US" altLang="zh-CN" sz="3600" dirty="0" smtClean="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浊酒一杯家万里　燕然未勒归无计</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(1) “</a:t>
            </a:r>
            <a:r>
              <a:rPr lang="zh-CN" altLang="en-US" sz="3600" dirty="0">
                <a:solidFill>
                  <a:srgbClr val="A50021"/>
                </a:solidFill>
                <a:latin typeface="微软雅黑" panose="020B0503020204020204" pitchFamily="34" charset="-122"/>
                <a:ea typeface="微软雅黑" panose="020B0503020204020204" pitchFamily="34" charset="-122"/>
              </a:rPr>
              <a:t>知”通“智”字属于通假字，但是书写时不能写成本字</a:t>
            </a:r>
            <a:r>
              <a:rPr lang="zh-CN" altLang="en-US" sz="3600" dirty="0" smtClean="0">
                <a:solidFill>
                  <a:srgbClr val="A50021"/>
                </a:solidFill>
                <a:latin typeface="微软雅黑" panose="020B0503020204020204" pitchFamily="34" charset="-122"/>
                <a:ea typeface="微软雅黑" panose="020B0503020204020204" pitchFamily="34" charset="-122"/>
              </a:rPr>
              <a:t>。</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766689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注意不遗漏虚词</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文言文中有大量的虚词，稍不注意就很容易漏掉，造成丢分。</a:t>
            </a:r>
          </a:p>
        </p:txBody>
      </p:sp>
    </p:spTree>
    <p:extLst>
      <p:ext uri="{BB962C8B-B14F-4D97-AF65-F5344CB8AC3E}">
        <p14:creationId xmlns:p14="http://schemas.microsoft.com/office/powerpoint/2010/main" xmlns="" val="14427897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，用心躁也。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民生各有所乐兮，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，岂余心之可惩？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屈原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离骚</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烨然若神人；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宋濂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送东阳马生序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9" name="矩形 8"/>
          <p:cNvSpPr/>
          <p:nvPr/>
        </p:nvSpPr>
        <p:spPr>
          <a:xfrm>
            <a:off x="2094638" y="8560954"/>
            <a:ext cx="19645450" cy="31008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4638" y="8533358"/>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蟹六跪而二螯　非蛇鳝之穴无可寄托者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余独好修以为常　虽体解吾犹未变兮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余则缊袍敝衣处其间　 略无慕艳意</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中的“而”“者”，</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中的“兮”，</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中的“则”都是虚词，书写时很容易丢掉，应引起注意</a:t>
            </a:r>
            <a:r>
              <a:rPr lang="zh-CN" altLang="en-US" sz="3600" dirty="0" smtClean="0">
                <a:solidFill>
                  <a:srgbClr val="A50021"/>
                </a:solidFill>
                <a:latin typeface="微软雅黑" panose="020B0503020204020204" pitchFamily="34" charset="-122"/>
                <a:ea typeface="微软雅黑" panose="020B0503020204020204" pitchFamily="34" charset="-122"/>
              </a:rPr>
              <a:t>。</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683520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409342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二、复习方法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诚然，识记名句名篇主要靠的是点滴积累，但在高三有限的复习时间里，多些方法，多些技巧，往往能收到事半功倍之效。</a:t>
            </a:r>
          </a:p>
          <a:p>
            <a:pPr marL="742950" indent="-742950" algn="just">
              <a:lnSpc>
                <a:spcPct val="130000"/>
              </a:lnSpc>
              <a:spcAft>
                <a:spcPts val="0"/>
              </a:spcAft>
              <a:buAutoNum type="arabicPeriod"/>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加强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关键字的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确认</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a:t>
            </a:r>
          </a:p>
        </p:txBody>
      </p:sp>
      <p:pic>
        <p:nvPicPr>
          <p:cNvPr id="4" name="图片 3"/>
          <p:cNvPicPr>
            <a:picLocks noChangeAspect="1"/>
          </p:cNvPicPr>
          <p:nvPr/>
        </p:nvPicPr>
        <p:blipFill>
          <a:blip r:embed="rId2" cstate="print"/>
          <a:stretch>
            <a:fillRect/>
          </a:stretch>
        </p:blipFill>
        <p:spPr>
          <a:xfrm>
            <a:off x="3456708" y="7051730"/>
            <a:ext cx="15769752" cy="4335722"/>
          </a:xfrm>
          <a:prstGeom prst="rect">
            <a:avLst/>
          </a:prstGeom>
        </p:spPr>
      </p:pic>
    </p:spTree>
    <p:extLst>
      <p:ext uri="{BB962C8B-B14F-4D97-AF65-F5344CB8AC3E}">
        <p14:creationId xmlns:p14="http://schemas.microsoft.com/office/powerpoint/2010/main" xmlns="" val="9554981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1"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481567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加框的字就是关键字，因为它们反映了命题及默写的特点和规律：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①易写同音别字。如两个“蓝”易与“篮”混。</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②易写通假错字。有时通假本字与通假字易混淆。如</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③易写错生僻难写字。如“槁”“砺”等。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④易丢掉或混淆语气助词。如“矣”等。</a:t>
            </a:r>
          </a:p>
        </p:txBody>
      </p:sp>
      <p:pic>
        <p:nvPicPr>
          <p:cNvPr id="2050" name="Picture 2" descr="车柔"/>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554052" y="4635268"/>
            <a:ext cx="718214" cy="6077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740953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133713"/>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对该考点提出的要求是“默写常见的名句名篇”，能力层级为</a:t>
            </a:r>
            <a:r>
              <a:rPr lang="en-US" altLang="zh-CN" sz="3600" dirty="0">
                <a:solidFill>
                  <a:schemeClr val="tx1">
                    <a:lumMod val="50000"/>
                    <a:lumOff val="50000"/>
                  </a:schemeClr>
                </a:solidFill>
                <a:latin typeface="微软雅黑" pitchFamily="34" charset="-122"/>
                <a:ea typeface="微软雅黑" pitchFamily="34" charset="-122"/>
              </a:rPr>
              <a:t>A</a:t>
            </a:r>
            <a:r>
              <a:rPr lang="zh-CN" altLang="en-US" sz="3600" dirty="0">
                <a:solidFill>
                  <a:schemeClr val="tx1">
                    <a:lumMod val="50000"/>
                    <a:lumOff val="50000"/>
                  </a:schemeClr>
                </a:solidFill>
                <a:latin typeface="微软雅黑" pitchFamily="34" charset="-122"/>
                <a:ea typeface="微软雅黑" pitchFamily="34" charset="-122"/>
              </a:rPr>
              <a:t>级</a:t>
            </a:r>
            <a:r>
              <a:rPr lang="zh-CN" altLang="en-US" sz="3600" dirty="0" smtClean="0">
                <a:solidFill>
                  <a:schemeClr val="tx1">
                    <a:lumMod val="50000"/>
                    <a:lumOff val="50000"/>
                  </a:schemeClr>
                </a:solidFill>
                <a:latin typeface="微软雅黑" pitchFamily="34" charset="-122"/>
                <a:ea typeface="微软雅黑" pitchFamily="34" charset="-122"/>
              </a:rPr>
              <a:t>。</a:t>
            </a:r>
            <a:endParaRPr lang="en-US" altLang="zh-CN" sz="3600" dirty="0" smtClean="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smtClean="0">
                <a:solidFill>
                  <a:srgbClr val="EF8340"/>
                </a:solidFill>
                <a:latin typeface="微软雅黑" pitchFamily="34" charset="-122"/>
                <a:ea typeface="微软雅黑" pitchFamily="34" charset="-122"/>
              </a:rPr>
              <a:t>考情透析   </a:t>
            </a:r>
            <a:r>
              <a:rPr lang="zh-CN" altLang="en-US" sz="3600" dirty="0" smtClean="0">
                <a:solidFill>
                  <a:schemeClr val="tx1">
                    <a:lumMod val="50000"/>
                    <a:lumOff val="50000"/>
                  </a:schemeClr>
                </a:solidFill>
                <a:latin typeface="微软雅黑" pitchFamily="34" charset="-122"/>
                <a:ea typeface="微软雅黑" pitchFamily="34" charset="-122"/>
              </a:rPr>
              <a:t>新</a:t>
            </a:r>
            <a:r>
              <a:rPr lang="zh-CN" altLang="en-US" sz="3600" dirty="0">
                <a:solidFill>
                  <a:schemeClr val="tx1">
                    <a:lumMod val="50000"/>
                    <a:lumOff val="50000"/>
                  </a:schemeClr>
                </a:solidFill>
                <a:latin typeface="微软雅黑" pitchFamily="34" charset="-122"/>
                <a:ea typeface="微软雅黑" pitchFamily="34" charset="-122"/>
              </a:rPr>
              <a:t>课标全国卷对本考点的考查一直是必考内容，考查范围以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规定的</a:t>
            </a:r>
            <a:r>
              <a:rPr lang="en-US" altLang="zh-CN" sz="3600" dirty="0">
                <a:solidFill>
                  <a:schemeClr val="tx1">
                    <a:lumMod val="50000"/>
                    <a:lumOff val="50000"/>
                  </a:schemeClr>
                </a:solidFill>
                <a:latin typeface="微软雅黑" pitchFamily="34" charset="-122"/>
                <a:ea typeface="微软雅黑" pitchFamily="34" charset="-122"/>
              </a:rPr>
              <a:t>64</a:t>
            </a:r>
            <a:r>
              <a:rPr lang="zh-CN" altLang="en-US" sz="3600" dirty="0">
                <a:solidFill>
                  <a:schemeClr val="tx1">
                    <a:lumMod val="50000"/>
                    <a:lumOff val="50000"/>
                  </a:schemeClr>
                </a:solidFill>
                <a:latin typeface="微软雅黑" pitchFamily="34" charset="-122"/>
                <a:ea typeface="微软雅黑" pitchFamily="34" charset="-122"/>
              </a:rPr>
              <a:t>篇背诵篇目为准，古诗与古文比例大体相当。考查形式稳中有变，</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年之前以上下句填空式默写为主，即给出上句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下句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要求考生补写出下句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上句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，题后所注明的出处具有提示作用。</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年新课标全国卷一改单纯考查识记默写的形式，采用语境理解式默写的形式，更加注重在理解基础之上的识记，</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年沿用此题型。复习时要兼顾这两种题型，以语境理解式默写题型为主。</a:t>
            </a: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子曰：“学而时习之，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？有朋自远方来，不亦乐乎？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，不亦君子乎？”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论语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苏轼在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中运用比喻的修辞手法表达人生短暂、渺小的一句是“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王湾在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次北固山下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中由江上观日出起兴，抒发无限感慨且富含哲理的诗句是“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9" name="矩形 8"/>
          <p:cNvSpPr/>
          <p:nvPr/>
        </p:nvSpPr>
        <p:spPr>
          <a:xfrm>
            <a:off x="2094638" y="9879329"/>
            <a:ext cx="19645450" cy="17824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03751" y="9879330"/>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不亦说乎　人不知而不愠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寄蜉蝣于天地　渺沧海之一粟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海日生残夜　江春入</a:t>
            </a:r>
            <a:r>
              <a:rPr lang="zh-CN" altLang="en-US" sz="3600" dirty="0" smtClean="0">
                <a:solidFill>
                  <a:srgbClr val="A50021"/>
                </a:solidFill>
                <a:latin typeface="微软雅黑" panose="020B0503020204020204" pitchFamily="34" charset="-122"/>
                <a:ea typeface="微软雅黑" panose="020B0503020204020204" pitchFamily="34" charset="-122"/>
              </a:rPr>
              <a:t>旧年</a:t>
            </a: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025955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补写出下列句子中的空缺部分。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孔子用“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告诉人们，见到好的榜样要努力与其看齐，看到不好的人要反省自身。</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行路难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两句诗展现了李白对到达理想彼岸的自信乐观。</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念奴娇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赤壁怀古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中，苏轼面对赤壁雄奇壮阔的景象，发出了“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的感慨，将自然景观与怀古之情融为一体。</a:t>
            </a:r>
          </a:p>
        </p:txBody>
      </p:sp>
      <p:sp>
        <p:nvSpPr>
          <p:cNvPr id="9" name="矩形 8"/>
          <p:cNvSpPr/>
          <p:nvPr/>
        </p:nvSpPr>
        <p:spPr>
          <a:xfrm>
            <a:off x="2094638" y="9011254"/>
            <a:ext cx="19645450" cy="2650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4638" y="8983658"/>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见贤思齐焉　见不贤而内自省也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长风破浪会有时　直挂云帆济沧海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江山如画　一时多少</a:t>
            </a:r>
            <a:r>
              <a:rPr lang="zh-CN" altLang="en-US" sz="3600" dirty="0" smtClean="0">
                <a:solidFill>
                  <a:srgbClr val="A50021"/>
                </a:solidFill>
                <a:latin typeface="微软雅黑" panose="020B0503020204020204" pitchFamily="34" charset="-122"/>
                <a:ea typeface="微软雅黑" panose="020B0503020204020204" pitchFamily="34" charset="-122"/>
              </a:rPr>
              <a:t>豪杰</a:t>
            </a:r>
            <a:r>
              <a:rPr lang="zh-CN" altLang="en-US" sz="3600" dirty="0">
                <a:solidFill>
                  <a:srgbClr val="A50021"/>
                </a:solidFill>
                <a:latin typeface="微软雅黑" panose="020B0503020204020204" pitchFamily="34" charset="-122"/>
                <a:ea typeface="微软雅黑" panose="020B0503020204020204" pitchFamily="34" charset="-122"/>
              </a:rPr>
              <a:t>　以望复关</a:t>
            </a:r>
          </a:p>
        </p:txBody>
      </p:sp>
    </p:spTree>
    <p:extLst>
      <p:ext uri="{BB962C8B-B14F-4D97-AF65-F5344CB8AC3E}">
        <p14:creationId xmlns:p14="http://schemas.microsoft.com/office/powerpoint/2010/main" xmlns="" val="36463016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关键字的记忆与正确书写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要避免书写上的错误，必须强化以下几个环节：</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领悟含意。对每个名篇，都要领悟其真正含意，特别是其中的关键字词。</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圈点强记。对名句名篇中的易混字、易错字，要用红笔圈点出来，以引起注意，重点把握。如“寄蜉蝣于天地，渺沧海之一粟”中的“蜉蝣”“沧海”“粟”。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边诵边写。考生在记忆时，可边背诵边用笔在草稿纸上写出上下句或句子中的关键字。</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能把握的可用“复原语境，推断字形”法。面对补写名句名篇的题目，一定要关注标注的句子出处，根据这个出处把相关篇目的具体语境回忆起来，这对于关键字字形的准确判断至关重要。如果我们不能确定“潦倒新停浊酒杯”中的“停”的字形，就可以复原“登高”的情境，并明确被考查的句子大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诗人穷困潦倒，两鬓斑白，而近来困苦尤甚，连聊</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以解忧</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的浊酒都无奈断掉了”，进而可以判断字形，只能是“‘停’浊酒杯”，而不会是诸如“亭”之类的字形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759656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规范书写。在书写时，要做到“三清”“三不”：“三清”就是卷面清洁，字迹清楚，笔画清晰；“三不”就是不写潦草字，不写繁体字和不规范的简化字，不添减笔画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11</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李商隐在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锦瑟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中运用典故写梦迷和冤情，以此来表达内心世界的悲戚与怨愤的诗句是“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荀子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劝学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中用对比的手法说明“学”与“思”之间关系的名句是“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生于忧患，死于安乐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一文中，孟子认为，国家常常会因“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而导致灭亡。</a:t>
            </a: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892108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132758"/>
            <a:ext cx="19645450" cy="85290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8988" y="3189254"/>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庄生晓梦迷蝴蝶　望帝春心托杜鹃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吾尝终日而思矣　不如须臾之所学也　</a:t>
            </a:r>
            <a:endParaRPr lang="en-US" altLang="zh-CN" sz="3600" dirty="0" smtClean="0">
              <a:solidFill>
                <a:srgbClr val="A50021"/>
              </a:solidFill>
              <a:latin typeface="微软雅黑" panose="020B0503020204020204" pitchFamily="34" charset="-122"/>
              <a:ea typeface="微软雅黑" panose="020B0503020204020204" pitchFamily="34" charset="-122"/>
            </a:endParaRPr>
          </a:p>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入则无法家拂士　出则无敌国外患者</a:t>
            </a:r>
          </a:p>
        </p:txBody>
      </p:sp>
    </p:spTree>
    <p:extLst>
      <p:ext uri="{BB962C8B-B14F-4D97-AF65-F5344CB8AC3E}">
        <p14:creationId xmlns:p14="http://schemas.microsoft.com/office/powerpoint/2010/main" xmlns="" val="685108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4893647"/>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写出下列句子中的空缺部分。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柳宗元在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小石潭记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中写出小石潭两岸弯曲的语句是“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白居易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琵琶行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中，作者由琵琶女的经历想到自己，从而心生同病相怜之感，发出了“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！”的感叹。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两句，写女子登上倒塌的墙，对着心上人的家乡远远地痴望，形象鲜明，情意动人。</a:t>
            </a:r>
          </a:p>
        </p:txBody>
      </p:sp>
      <p:sp>
        <p:nvSpPr>
          <p:cNvPr id="9" name="矩形 8"/>
          <p:cNvSpPr/>
          <p:nvPr/>
        </p:nvSpPr>
        <p:spPr>
          <a:xfrm>
            <a:off x="2094638" y="8183439"/>
            <a:ext cx="19645450" cy="3478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75530" y="8183439"/>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smtClean="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其岸势犬牙差互　</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同是天涯沦落人　相逢何必曾相识　</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乘彼垝垣</a:t>
            </a:r>
          </a:p>
        </p:txBody>
      </p:sp>
    </p:spTree>
    <p:extLst>
      <p:ext uri="{BB962C8B-B14F-4D97-AF65-F5344CB8AC3E}">
        <p14:creationId xmlns:p14="http://schemas.microsoft.com/office/powerpoint/2010/main" xmlns="" val="11945614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77750" y="3204766"/>
            <a:ext cx="19645450" cy="8446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176699" y="3484065"/>
            <a:ext cx="18993977" cy="1532727"/>
          </a:xfrm>
          <a:prstGeom prst="rect">
            <a:avLst/>
          </a:prstGeom>
          <a:noFill/>
        </p:spPr>
        <p:txBody>
          <a:bodyPr wrap="square" rtlCol="0">
            <a:spAutoFit/>
          </a:bodyPr>
          <a:lstStyle/>
          <a:p>
            <a:pPr algn="just">
              <a:lnSpc>
                <a:spcPct val="130000"/>
              </a:lnSpc>
              <a:spcAft>
                <a:spcPts val="0"/>
              </a:spcAft>
            </a:pPr>
            <a:r>
              <a:rPr lang="en-US" alt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温馨提示</a:t>
            </a:r>
            <a:r>
              <a:rPr lang="en-US" alt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36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高考古诗文背诵篇目</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(64</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篇</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请见速查速记</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P001</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7815322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6494085"/>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1.</a:t>
            </a:r>
            <a:r>
              <a:rPr lang="zh-CN" altLang="en-US" sz="4000" dirty="0" smtClean="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[2015·</a:t>
            </a:r>
            <a:r>
              <a:rPr lang="zh-CN" altLang="en-US" sz="4000" dirty="0" smtClean="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 1.</a:t>
            </a:r>
            <a:r>
              <a:rPr lang="zh-CN" altLang="en-US" sz="4000" dirty="0">
                <a:solidFill>
                  <a:schemeClr val="tx1">
                    <a:lumMod val="50000"/>
                    <a:lumOff val="50000"/>
                  </a:schemeClr>
                </a:solidFill>
                <a:latin typeface="微软雅黑" pitchFamily="34" charset="-122"/>
                <a:ea typeface="微软雅黑" pitchFamily="34" charset="-122"/>
              </a:rPr>
              <a:t>补写出下列句子中的空缺部分。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诸葛亮在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出师表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中表明自己无意于功名的句子是“</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刘禹锡在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酬乐天扬州初逢席上见赠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中以“</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两句，表现了他面对世事变迁和宦途起伏的豁达开朗的人生态度，后人赋其新意：新事物必将取代旧事物。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苏轼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念奴娇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赤壁怀古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的上片描写赤壁雄奇壮阔的景象，除了写陡峭的山崖外，还以“</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smtClean="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两句从声音、颜色两个方面写滔滔的江流</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1880324" y="9554834"/>
            <a:ext cx="19732592" cy="17148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9558016"/>
            <a:ext cx="19942876"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不求闻达于诸侯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沉舟侧畔千帆过　病树前头万木春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惊涛拍岸　卷起千堆</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雪</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3662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补</a:t>
            </a:r>
            <a:r>
              <a:rPr lang="zh-CN" altLang="en-US" sz="4000" dirty="0">
                <a:solidFill>
                  <a:schemeClr val="tx1">
                    <a:lumMod val="50000"/>
                    <a:lumOff val="50000"/>
                  </a:schemeClr>
                </a:solidFill>
                <a:latin typeface="微软雅黑" pitchFamily="34" charset="-122"/>
                <a:ea typeface="微软雅黑" pitchFamily="34" charset="-122"/>
              </a:rPr>
              <a:t>写出下列句子中的空缺部分。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中，以桑叶的枯黄凋零来比喻女子的容颜憔悴和被弃命运的两句是“</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苏轼的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赤壁赋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中，与无穷的长江对比，极言生命短暂的句子是“</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推己及人”这种替别人着想的道德情怀不仅在中国，而且在全世界都有着广泛的影响。据说国际红十字会总部里，就悬挂着孔子“</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的条幅，这体现了人类对美好人际关系的向往</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1880324" y="10097802"/>
            <a:ext cx="19732592" cy="11718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10284530"/>
            <a:ext cx="19942876" cy="1532727"/>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桑之落矣　其黄而陨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哀吾生之须臾　羡长江之无穷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己所不欲　勿施于人</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3624356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a:t>
            </a:r>
            <a:r>
              <a:rPr lang="en-US" altLang="zh-CN" sz="4000" b="1" dirty="0" smtClean="0">
                <a:solidFill>
                  <a:srgbClr val="EF8340"/>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补写出下列句子中的空缺部分。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杜甫在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望岳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中，写近望所见泰山的神奇秀丽和巍峨高大的形象的名句是“</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锦瑟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一诗中，李商隐借用与庄子和望帝有关的典故，表达了自己迷惘、哀怨之情的句子是“</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辛弃疾在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永遇乐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京口北固亭怀古</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中，借“</a:t>
            </a:r>
            <a:r>
              <a:rPr lang="en-US" altLang="zh-CN" sz="4000" dirty="0" smtClean="0">
                <a:solidFill>
                  <a:schemeClr val="tx1">
                    <a:lumMod val="50000"/>
                    <a:lumOff val="50000"/>
                  </a:schemeClr>
                </a:solidFill>
                <a:latin typeface="微软雅黑" pitchFamily="34" charset="-122"/>
                <a:ea typeface="微软雅黑" pitchFamily="34" charset="-122"/>
              </a:rPr>
              <a:t>_____________________________________</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的景象，表达了自己对百姓忘却国耻、安于异族统治的现象的悲痛之情。</a:t>
            </a:r>
          </a:p>
        </p:txBody>
      </p:sp>
      <p:sp>
        <p:nvSpPr>
          <p:cNvPr id="9" name="矩形 8"/>
          <p:cNvSpPr/>
          <p:nvPr/>
        </p:nvSpPr>
        <p:spPr>
          <a:xfrm>
            <a:off x="1880324" y="9297582"/>
            <a:ext cx="19732592" cy="19720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3200" y="9375996"/>
            <a:ext cx="19942876" cy="1462516"/>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造化钟神秀　阴阳割昏晓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庄生晓梦迷蝴蝶　望帝春心托杜鹃　</a:t>
            </a:r>
            <a:endParaRPr lang="en-US" altLang="zh-CN" sz="3600" dirty="0" smtClean="0">
              <a:solidFill>
                <a:schemeClr val="accent2"/>
              </a:solidFill>
              <a:latin typeface="微软雅黑" pitchFamily="34" charset="-122"/>
              <a:ea typeface="微软雅黑" pitchFamily="34" charset="-122"/>
              <a:cs typeface="Times New Roman" panose="02020603050405020304" pitchFamily="18" charset="0"/>
            </a:endParaRPr>
          </a:p>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佛狸祠下　一片神鸦社</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鼓</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28659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16888" cy="5693866"/>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[2016</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补写出下列句子中的空缺部分。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荀子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劝学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指出，蚯蚓虽然身体柔弱，却能“</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，是用心专一的缘故。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出师表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开头，诸葛亮向后主指出，先帝刘备过早去世，“</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，正是危急存亡之时。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永遇乐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千古江山</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中，辛弃疾回顾了元嘉年间的那次北伐，宋文帝刘义隆本希望能够“</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，但由于行事草率，最终却“</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3" name="矩形 12"/>
          <p:cNvSpPr/>
          <p:nvPr/>
        </p:nvSpPr>
        <p:spPr>
          <a:xfrm>
            <a:off x="2094638" y="9698439"/>
            <a:ext cx="19645450" cy="10143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58919" y="9698629"/>
            <a:ext cx="19716888"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“答案”及“解析”见本专题“现场指导”。</a:t>
            </a: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494085"/>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4.</a:t>
            </a:r>
            <a:r>
              <a:rPr lang="en-US" altLang="zh-CN" sz="4000" dirty="0" smtClean="0">
                <a:solidFill>
                  <a:schemeClr val="tx1">
                    <a:lumMod val="50000"/>
                    <a:lumOff val="50000"/>
                  </a:schemeClr>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补</a:t>
            </a:r>
            <a:r>
              <a:rPr lang="zh-CN" altLang="en-US" sz="4000" dirty="0">
                <a:solidFill>
                  <a:schemeClr val="tx1">
                    <a:lumMod val="50000"/>
                    <a:lumOff val="50000"/>
                  </a:schemeClr>
                </a:solidFill>
                <a:latin typeface="微软雅黑" pitchFamily="34" charset="-122"/>
                <a:ea typeface="微软雅黑" pitchFamily="34" charset="-122"/>
              </a:rPr>
              <a:t>写出下列名句名篇中的空缺部分。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既替</a:t>
            </a:r>
            <a:r>
              <a:rPr lang="zh-CN" altLang="en-US" sz="4000" dirty="0" smtClean="0">
                <a:solidFill>
                  <a:schemeClr val="tx1">
                    <a:lumMod val="50000"/>
                    <a:lumOff val="50000"/>
                  </a:schemeClr>
                </a:solidFill>
                <a:latin typeface="微软雅黑" pitchFamily="34" charset="-122"/>
                <a:ea typeface="微软雅黑" pitchFamily="34" charset="-122"/>
              </a:rPr>
              <a:t>余以蕙     兮</a:t>
            </a:r>
            <a:r>
              <a:rPr lang="zh-CN" altLang="en-US" sz="4000" dirty="0">
                <a:solidFill>
                  <a:schemeClr val="tx1">
                    <a:lumMod val="50000"/>
                    <a:lumOff val="50000"/>
                  </a:schemeClr>
                </a:solidFill>
                <a:latin typeface="微软雅黑" pitchFamily="34" charset="-122"/>
                <a:ea typeface="微软雅黑" pitchFamily="34" charset="-122"/>
              </a:rPr>
              <a:t>，又申之以揽茝。</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屈原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初极狭，才通人。</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陶渊明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桃花源记</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醉里挑灯看剑，</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，五十弦翻塞外声，沙场秋点兵。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辛弃疾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破阵子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为陈同甫赋壮词以寄之</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p>
        </p:txBody>
      </p:sp>
      <p:pic>
        <p:nvPicPr>
          <p:cNvPr id="3074" name="Picture 2" descr="襄"/>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00924" y="3708822"/>
            <a:ext cx="535707" cy="535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矩形 9"/>
          <p:cNvSpPr/>
          <p:nvPr/>
        </p:nvSpPr>
        <p:spPr>
          <a:xfrm>
            <a:off x="1880324" y="8770966"/>
            <a:ext cx="19732592" cy="2498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51762" y="8774149"/>
            <a:ext cx="19942876"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亦余心之所善兮　虽九死其犹未悔</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复行数十步　豁然开朗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梦回吹角连营　八百里分麾下</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炙</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6734211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b="1"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补</a:t>
            </a:r>
            <a:r>
              <a:rPr lang="zh-CN" altLang="en-US" sz="4000" dirty="0">
                <a:solidFill>
                  <a:schemeClr val="tx1">
                    <a:lumMod val="50000"/>
                    <a:lumOff val="50000"/>
                  </a:schemeClr>
                </a:solidFill>
                <a:latin typeface="微软雅黑" pitchFamily="34" charset="-122"/>
                <a:ea typeface="微软雅黑" pitchFamily="34" charset="-122"/>
              </a:rPr>
              <a:t>写出下列句子中的空缺部分。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子曰：“三人行，必有我师焉。</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述而</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(2)______________________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。人生自古谁无死？留取丹心照汗青。</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文天祥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过零丁洋</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民生各有所乐兮，</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，岂余心之可惩？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屈原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124278" y="7813278"/>
            <a:ext cx="19800000"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4278" y="7810096"/>
            <a:ext cx="19698922"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择其善者而从之　其不善者而改之</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惶恐滩头说惶恐　零丁洋里叹零丁</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余独好修以为常　虽体解吾犹未变兮</a:t>
            </a: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561589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b="1" dirty="0" smtClean="0">
                <a:solidFill>
                  <a:srgbClr val="EF8340"/>
                </a:solidFill>
                <a:latin typeface="微软雅黑" pitchFamily="34" charset="-122"/>
                <a:ea typeface="微软雅黑" pitchFamily="34" charset="-122"/>
              </a:rPr>
              <a:t> </a:t>
            </a:r>
            <a:r>
              <a:rPr lang="en-US" altLang="zh-CN" sz="4000" dirty="0" smtClean="0">
                <a:solidFill>
                  <a:schemeClr val="tx1">
                    <a:lumMod val="50000"/>
                    <a:lumOff val="50000"/>
                  </a:schemeClr>
                </a:solidFill>
                <a:latin typeface="微软雅黑" pitchFamily="34" charset="-122"/>
                <a:ea typeface="微软雅黑" pitchFamily="34" charset="-122"/>
              </a:rPr>
              <a:t>[2016</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补写出下列句子中的空缺部分。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孟子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鱼我所欲也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中表示，生是我希望得到的，义也是我希望得到的，但“</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李白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蜀道难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两句，以感叹的方式收束对蜀道凶险的描写，转入后文对人事的关注。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杜牧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阿房宫赋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中以“</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描写阿房宫宫人的美丽，她们伫立远眺，盼望皇帝临幸。</a:t>
            </a:r>
          </a:p>
        </p:txBody>
      </p:sp>
      <p:sp>
        <p:nvSpPr>
          <p:cNvPr id="9" name="矩形 8"/>
          <p:cNvSpPr/>
          <p:nvPr/>
        </p:nvSpPr>
        <p:spPr>
          <a:xfrm>
            <a:off x="2094638" y="8777436"/>
            <a:ext cx="19645450" cy="28843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99026" y="8777436"/>
            <a:ext cx="19716888" cy="2182713"/>
          </a:xfrm>
          <a:prstGeom prst="rect">
            <a:avLst/>
          </a:prstGeom>
        </p:spPr>
        <p:txBody>
          <a:bodyPr wrap="square">
            <a:spAutoFit/>
          </a:bodyPr>
          <a:lstStyle/>
          <a:p>
            <a:pPr eaLnBrk="1" hangingPunct="1">
              <a:lnSpc>
                <a:spcPct val="130000"/>
              </a:lnSpc>
              <a:buNone/>
            </a:pP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二者不可得兼　舍生而取义者也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其险也如此　嗟尔远道之人胡为乎来哉</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一肌一容　尽态极妍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每答出一空给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分，有错别字该空不给分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6766609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5693866"/>
          </a:xfrm>
          <a:prstGeom prst="rect">
            <a:avLst/>
          </a:prstGeom>
          <a:noFill/>
        </p:spPr>
        <p:txBody>
          <a:bodyPr wrap="square" rtlCol="0">
            <a:spAutoFit/>
          </a:bodyPr>
          <a:lstStyle/>
          <a:p>
            <a:pPr>
              <a:lnSpc>
                <a:spcPct val="130000"/>
              </a:lnSpc>
            </a:pPr>
            <a:r>
              <a:rPr lang="en-US" altLang="zh-CN" sz="4000" b="1" dirty="0" smtClean="0">
                <a:solidFill>
                  <a:srgbClr val="EF8340"/>
                </a:solidFill>
                <a:latin typeface="微软雅黑" pitchFamily="34" charset="-122"/>
                <a:ea typeface="微软雅黑" pitchFamily="34" charset="-122"/>
              </a:rPr>
              <a:t>3. </a:t>
            </a:r>
            <a:r>
              <a:rPr lang="en-US" altLang="zh-CN" sz="4000" dirty="0" smtClean="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补写出下列句子中的空缺部分。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中，屈原诉说自己曾因佩戴蕙草而遭到贬逐，也曾被加上采摘白芷的罪名，但他坚定地表示：“</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王维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使至塞上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一联，写了到达边塞后看到的奇特壮丽风光，画面开阔，意境雄浑。</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苏轼</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念奴娇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大江东去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两句，收束了对赤壁雄奇景物的描写，引起后面对历史的缅怀</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8754616"/>
            <a:ext cx="19645450" cy="29071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06312" y="8682608"/>
            <a:ext cx="19424404" cy="153272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亦余心之所善兮　虽九死其犹未悔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大漠孤烟直　长河落日圆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江山如画　一时多少豪杰</a:t>
            </a:r>
          </a:p>
        </p:txBody>
      </p:sp>
    </p:spTree>
    <p:extLst>
      <p:ext uri="{BB962C8B-B14F-4D97-AF65-F5344CB8AC3E}">
        <p14:creationId xmlns:p14="http://schemas.microsoft.com/office/powerpoint/2010/main" xmlns="" val="28610778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smtClean="0">
                <a:solidFill>
                  <a:schemeClr val="tx1">
                    <a:lumMod val="50000"/>
                    <a:lumOff val="50000"/>
                  </a:schemeClr>
                </a:solidFill>
                <a:latin typeface="微软雅黑" pitchFamily="34" charset="-122"/>
                <a:ea typeface="微软雅黑" pitchFamily="34" charset="-122"/>
              </a:rPr>
              <a:t>补</a:t>
            </a:r>
            <a:r>
              <a:rPr lang="zh-CN" altLang="en-US" sz="4000" dirty="0">
                <a:solidFill>
                  <a:schemeClr val="tx1">
                    <a:lumMod val="50000"/>
                    <a:lumOff val="50000"/>
                  </a:schemeClr>
                </a:solidFill>
                <a:latin typeface="微软雅黑" pitchFamily="34" charset="-122"/>
                <a:ea typeface="微软雅黑" pitchFamily="34" charset="-122"/>
              </a:rPr>
              <a:t>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庄子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逍遥游</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指出，“</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，就像倒在堂前洼地的一杯水，无法浮起一个杯子一样。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白居易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琵琶行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两句，写的是演奏正式开始之前的准备过程。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杜牧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赤壁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两句，设想了赤壁之战双方胜败易位后将导致的结局</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8568802"/>
            <a:ext cx="19645450" cy="3093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46534" y="8586728"/>
            <a:ext cx="19693554"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且夫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水之积也不厚　则其负大舟也无力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转轴拨弦三两声　未成曲调先有情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东风不与周郎便　铜雀春深锁二乔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每答出一空给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分，有错别字则该空不给分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本题属于情境型默写题。解答时要结合语境准确填写，另外，要特别注意易混易错的字。</a:t>
            </a:r>
          </a:p>
        </p:txBody>
      </p:sp>
    </p:spTree>
    <p:extLst>
      <p:ext uri="{BB962C8B-B14F-4D97-AF65-F5344CB8AC3E}">
        <p14:creationId xmlns:p14="http://schemas.microsoft.com/office/powerpoint/2010/main" xmlns="" val="42280049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1589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smtClean="0">
                <a:solidFill>
                  <a:schemeClr val="tx1">
                    <a:lumMod val="50000"/>
                    <a:lumOff val="50000"/>
                  </a:schemeClr>
                </a:solidFill>
                <a:latin typeface="微软雅黑" pitchFamily="34" charset="-122"/>
                <a:ea typeface="微软雅黑" pitchFamily="34" charset="-122"/>
              </a:rPr>
              <a:t> 补</a:t>
            </a:r>
            <a:r>
              <a:rPr lang="zh-CN" altLang="en-US" sz="4000" dirty="0">
                <a:solidFill>
                  <a:schemeClr val="tx1">
                    <a:lumMod val="50000"/>
                    <a:lumOff val="50000"/>
                  </a:schemeClr>
                </a:solidFill>
                <a:latin typeface="微软雅黑" pitchFamily="34" charset="-122"/>
                <a:ea typeface="微软雅黑" pitchFamily="34" charset="-122"/>
              </a:rPr>
              <a:t>写出下列句子中的空缺部分。</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屈原在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中表现自己同情百姓的苦难生活，并因此流泪叹息的名句是“</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李白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蜀道难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a:t>
            </a:r>
            <a:r>
              <a:rPr lang="en-US" altLang="zh-CN" sz="4000" dirty="0">
                <a:solidFill>
                  <a:schemeClr val="tx1">
                    <a:lumMod val="50000"/>
                    <a:lumOff val="50000"/>
                  </a:schemeClr>
                </a:solidFill>
                <a:latin typeface="微软雅黑" pitchFamily="34" charset="-122"/>
                <a:ea typeface="微软雅黑" pitchFamily="34" charset="-122"/>
              </a:rPr>
              <a:t>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a:t>
            </a:r>
            <a:r>
              <a:rPr lang="zh-CN" altLang="en-US" sz="4000" dirty="0">
                <a:solidFill>
                  <a:schemeClr val="tx1">
                    <a:lumMod val="50000"/>
                    <a:lumOff val="50000"/>
                  </a:schemeClr>
                </a:solidFill>
                <a:latin typeface="微软雅黑" pitchFamily="34" charset="-122"/>
                <a:ea typeface="微软雅黑" pitchFamily="34" charset="-122"/>
              </a:rPr>
              <a:t>两句写山势高险，即便是善飞的黄鹤、轻捷的猿猴都很难越过。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杜甫在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春望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中借花鸟以抒发自己悲愤情感的名句是“</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________________”</a:t>
            </a:r>
            <a:r>
              <a:rPr lang="zh-CN" altLang="en-US" sz="4000" dirty="0" smtClean="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8777436"/>
            <a:ext cx="19645450" cy="28843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6048" y="8757107"/>
            <a:ext cx="19624040" cy="153272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长太息以掩涕兮 哀民生之多艰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黄鹤之飞尚不得过　猿猱欲度愁攀援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感时花溅泪　恨别鸟</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惊心</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187527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3690</TotalTime>
  <Words>4433</Words>
  <Application>Microsoft Office PowerPoint</Application>
  <PresentationFormat>自定义</PresentationFormat>
  <Paragraphs>287</Paragraphs>
  <Slides>51</Slides>
  <Notes>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578</cp:revision>
  <dcterms:created xsi:type="dcterms:W3CDTF">2016-01-31T01:38:40Z</dcterms:created>
  <dcterms:modified xsi:type="dcterms:W3CDTF">2017-03-17T07:21:28Z</dcterms:modified>
</cp:coreProperties>
</file>