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73" r:id="rId2"/>
    <p:sldId id="263" r:id="rId3"/>
    <p:sldId id="264" r:id="rId4"/>
    <p:sldId id="316" r:id="rId5"/>
    <p:sldId id="311" r:id="rId6"/>
    <p:sldId id="312" r:id="rId7"/>
    <p:sldId id="317" r:id="rId8"/>
    <p:sldId id="318" r:id="rId9"/>
    <p:sldId id="319" r:id="rId10"/>
    <p:sldId id="320" r:id="rId11"/>
    <p:sldId id="321" r:id="rId12"/>
    <p:sldId id="265" r:id="rId13"/>
    <p:sldId id="322" r:id="rId14"/>
    <p:sldId id="323" r:id="rId15"/>
    <p:sldId id="324" r:id="rId16"/>
    <p:sldId id="313" r:id="rId17"/>
    <p:sldId id="325" r:id="rId18"/>
    <p:sldId id="326" r:id="rId19"/>
    <p:sldId id="314" r:id="rId20"/>
    <p:sldId id="315" r:id="rId21"/>
    <p:sldId id="310" r:id="rId22"/>
    <p:sldId id="327" r:id="rId23"/>
    <p:sldId id="328" r:id="rId24"/>
    <p:sldId id="329" r:id="rId25"/>
    <p:sldId id="330" r:id="rId26"/>
    <p:sldId id="331" r:id="rId27"/>
    <p:sldId id="332" r:id="rId28"/>
    <p:sldId id="333" r:id="rId29"/>
    <p:sldId id="334" r:id="rId30"/>
    <p:sldId id="335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46" d="100"/>
          <a:sy n="46" d="100"/>
        </p:scale>
        <p:origin x="-90" y="-6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2017-9-9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1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0" y="-43397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60032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83621" y="1800624"/>
              <a:ext cx="1261884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课前一起预习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56176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83621" y="2458451"/>
              <a:ext cx="1261884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课中一起思考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21451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86498" y="2458451"/>
              <a:ext cx="1261884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课外素养提升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199664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2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2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3154410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3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唐山大地震</a:t>
            </a:r>
            <a:r>
              <a:rPr lang="en-US" altLang="zh-CN" sz="1600" dirty="0" smtClean="0"/>
              <a:t>(</a:t>
            </a:r>
            <a:r>
              <a:rPr lang="zh-CN" altLang="zh-CN" sz="1600" b="1" dirty="0" smtClean="0"/>
              <a:t>节选</a:t>
            </a:r>
            <a:r>
              <a:rPr lang="en-US" altLang="zh-CN" sz="1600" dirty="0" smtClean="0"/>
              <a:t>)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sp>
        <p:nvSpPr>
          <p:cNvPr id="11" name="TextBox 24">
            <a:hlinkClick r:id="rId12" action="ppaction://hlinksldjump"/>
          </p:cNvPr>
          <p:cNvSpPr txBox="1"/>
          <p:nvPr userDrawn="1"/>
        </p:nvSpPr>
        <p:spPr>
          <a:xfrm>
            <a:off x="6228184" y="25878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课中一起思考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TextBox 27">
            <a:hlinkClick r:id="rId13" action="ppaction://hlinksldjump"/>
          </p:cNvPr>
          <p:cNvSpPr txBox="1"/>
          <p:nvPr userDrawn="1"/>
        </p:nvSpPr>
        <p:spPr>
          <a:xfrm>
            <a:off x="7596336" y="260053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课外素养提升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TextBox 24">
            <a:hlinkClick r:id="rId14" action="ppaction://hlinksldjump"/>
          </p:cNvPr>
          <p:cNvSpPr txBox="1"/>
          <p:nvPr userDrawn="1"/>
        </p:nvSpPr>
        <p:spPr>
          <a:xfrm>
            <a:off x="4903549" y="25878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课前一起预习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4038968" y="98414"/>
            <a:ext cx="633507" cy="480597"/>
            <a:chOff x="366968" y="1037555"/>
            <a:chExt cx="633507" cy="400497"/>
          </a:xfrm>
        </p:grpSpPr>
        <p:sp>
          <p:nvSpPr>
            <p:cNvPr id="16" name="TextBox 22">
              <a:hlinkClick r:id="rId15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62" r:id="rId7"/>
    <p:sldLayoutId id="2147483653" r:id="rId8"/>
    <p:sldLayoutId id="2147483654" r:id="rId9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jpeg"/><Relationship Id="rId4" Type="http://schemas.openxmlformats.org/officeDocument/2006/relationships/slide" Target="slide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3</a:t>
            </a:r>
            <a:r>
              <a:rPr lang="zh-CN" altLang="zh-CN" dirty="0"/>
              <a:t>　</a:t>
            </a:r>
            <a:r>
              <a:rPr lang="zh-CN" altLang="zh-CN" b="1" dirty="0"/>
              <a:t>唐山大地震</a:t>
            </a:r>
            <a:r>
              <a:rPr lang="en-US" altLang="zh-CN" dirty="0"/>
              <a:t>(</a:t>
            </a:r>
            <a:r>
              <a:rPr lang="zh-CN" altLang="zh-CN" b="1" dirty="0"/>
              <a:t>节选</a:t>
            </a:r>
            <a:r>
              <a:rPr lang="en-US" altLang="zh-CN" dirty="0"/>
              <a:t>)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113085124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小心翼翼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谨小慎微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两者都有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小心谨慎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小心翼翼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十分谨慎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丝毫不敢疏忽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谨小慎微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侧重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对琐细的事情过分小心谨慎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以致流于畏缩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常作贬义用。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小心翼翼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是一种情态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一般都形容动作、行动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谨小慎微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是一种态度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有时也指作风和性格。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他双手捧着一个不大不小的包袱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看他那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小心翼翼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的样子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里面像是有什么怕碰、怕压的东西。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他一向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谨小慎微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什么事都要反复考虑才敢动手。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05833" y="3954828"/>
            <a:ext cx="1101830" cy="334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1908" y="4740224"/>
            <a:ext cx="1129046" cy="334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7346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96347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忧患与共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休戚与共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两者都有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共患难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有难同当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忧患与共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指关系密切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有祸患能共同抵挡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休戚与共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有福同享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忧患与共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词义更广。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69977852"/>
              </p:ext>
            </p:extLst>
          </p:nvPr>
        </p:nvGraphicFramePr>
        <p:xfrm>
          <a:off x="508000" y="2856817"/>
          <a:ext cx="8128000" cy="1398366"/>
        </p:xfrm>
        <a:graphic>
          <a:graphicData uri="http://schemas.openxmlformats.org/presentationml/2006/ole">
            <p:oleObj spid="_x0000_s5124" name="Document" r:id="rId6" imgW="3838193" imgH="659887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72864" y="4525555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他要深入一线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到基层去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到困难矛盾较多的地方去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真正与人民群众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休戚与共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扎扎实实服务民众。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要使企业员工树立与企业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忧患与共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、生死与共的意识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必须运用以情为主线的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管理方法。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44810" y="4952054"/>
            <a:ext cx="1123133" cy="334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88162" y="5365400"/>
            <a:ext cx="1123133" cy="334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2567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【目标一】</a:t>
            </a:r>
            <a:r>
              <a:rPr lang="zh-CN" altLang="zh-CN" sz="2200" b="1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整体感知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把握文章叙事方面的特点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重大事件的报告文学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强调交代事件的全过程及其重点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涉及的社会生活面比较广泛。它通过事件本身及作者对事件的态度来体现主题思想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事件贯串全文。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本文选取了哪些事件来展现大地震后抗震救灾的过程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看守所中警卫战士带伤坚守岗位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犯人主动要求参加抗震救灾。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盲人利用特长参与救灾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用音乐鼓舞人们。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里人们互相安慰、互相帮助。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091094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在唐山大地震中广大军民抗震救灾的英雄事迹不可胜数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课文为什么选择以犯人、盲人等特殊的社会群体在救灾中的表现作材料来组织文章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犯人、盲人等特殊的社会群体在救灾中的表现尚且如此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其他常人自不必说了。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【目标二】</a:t>
            </a:r>
            <a:r>
              <a:rPr lang="zh-CN" altLang="zh-CN" sz="2200" b="1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理解文章使用的文学手法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报告文学在表现手法上必不可少的是白描手法。以下两段运用白描手法的文字有何表达作用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铁门伏卧在灰土中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岗楼碎成一堆乱石。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铁门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岗楼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让人想到灾难的破坏力。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他们一个抓着一个的衣角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走在被晒得滚烫的路上。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这句话把盲人的执着与艰辛刻画得淋漓尽致。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9156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知识窗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白描手法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原来是中国绘画的传统技法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指不着颜色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也不画背景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只用墨线勾勒人和物的形象的画法。它重在以形传神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不重形似而求神似。后来人们把这种写意的技法引进写作。白描的作品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没有过多的风景描写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没有过长的人物对话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不抽象地描绘人物的心理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不琐碎地摹写人物的装饰。对话、心理、环境和服装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都紧扣人物的行动性格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绝对避免浮夸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要求简练。一切描写叙述都在显示着人物的个性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绝不模糊或遮蔽人物的形象。同时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从人物情节出发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找到最能表现其个性的行为特征。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1326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513022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本文在表达方式的运用上有何特色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试举例说明。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融情于叙。作者在写作过程中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避免了直接的议论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将自己的感情融入了叙述之中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渗透到了素材的选择之中。例如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整整一天啊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这支刺刀下的救险队伍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没有一刻停歇。囚犯们无言地苦干着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能在读者心中产生强烈的震撼。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9390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70049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本文所写的唐山大地震留给人们哪些思考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本文所写的唐山大地震破坏力之强是罕见的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其惨烈程度也是空前的。地震给人们带来的痛苦是巨大的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可人们面对灾难的勇气却是值得敬佩的。灾难还带给我们更多思考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比如在灾难来临之前人们应当做些什么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灾难发生后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怎样才能把灾难带来的损失减少到最低程度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这些是我们应当积极思考的问题。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作者也曾明确指出写作此文是为明天留取一个参照物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给今天和明天的社会学家、地震学家、医学家、心理学家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留下关于一场大毁灭的真实记录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795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513022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唐山大地震让我们感受到了灾难的残酷和无情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更让我们体会到了什么是真情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什么是感动。作者节选了犯人、盲人等特殊的社会群体在救灾中的表现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借此表现人性的真善美。文章还写了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私有观念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大户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那种休戚与共的感情上的维系解体了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这凸显了人性的阴暗面。对此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你是怎么看的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853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35066245"/>
              </p:ext>
            </p:extLst>
          </p:nvPr>
        </p:nvGraphicFramePr>
        <p:xfrm>
          <a:off x="531584" y="1268760"/>
          <a:ext cx="8128000" cy="5309781"/>
        </p:xfrm>
        <a:graphic>
          <a:graphicData uri="http://schemas.openxmlformats.org/presentationml/2006/ole">
            <p:oleObj spid="_x0000_s6148" name="Document" r:id="rId7" imgW="4028608" imgH="263235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08621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21034471"/>
              </p:ext>
            </p:extLst>
          </p:nvPr>
        </p:nvGraphicFramePr>
        <p:xfrm>
          <a:off x="508000" y="2535798"/>
          <a:ext cx="8128000" cy="2040405"/>
        </p:xfrm>
        <a:graphic>
          <a:graphicData uri="http://schemas.openxmlformats.org/presentationml/2006/ole">
            <p:oleObj spid="_x0000_s7172" name="Document" r:id="rId7" imgW="3838193" imgH="96392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07863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99715456"/>
              </p:ext>
            </p:extLst>
          </p:nvPr>
        </p:nvGraphicFramePr>
        <p:xfrm>
          <a:off x="508000" y="1461104"/>
          <a:ext cx="8128000" cy="4189791"/>
        </p:xfrm>
        <a:graphic>
          <a:graphicData uri="http://schemas.openxmlformats.org/presentationml/2006/ole">
            <p:oleObj spid="_x0000_s1028" name="Document" r:id="rId3" imgW="4000172" imgH="20616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40146" y="1412776"/>
            <a:ext cx="8128000" cy="533607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本文在表达方式上大量使用了白描手法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即文字简练单纯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不加渲染烘托的写作手法。例如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铁门伏卧在灰土中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岗楼碎成一堆乱石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寥寥几笔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灾难的破坏力可想而知。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学习本文描写人物的方法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描写一个你熟悉的人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字左右。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答案示例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哥哥的眼睛高度近视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处处离不开眼镜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只要把他的眼镜摘下来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在我面前他就像绵羊一样服服帖帖。一天下午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哥哥要洗头了。他吩咐我给他拿肥皂、换水。我得意地想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我先给你跑跑腿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然后再治你。一会儿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哥哥伸长了脖子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把肥皂沫打得满头满脸都是。我一看时机到了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就悄悄地把哥哥的盆拿走了。哥哥搓完后去洗头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一捧水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捧了个空。他忙去找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可刚一睁眼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肥皂沫就刺激得他直流眼泪。他急得像热锅上的蚂蚁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东摸摸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西摸摸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好容易才摸起了毛巾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把眼一擦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急忙去找他的眼镜。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9810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美文品读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也是一个真实的故事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走过那条小河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你可曾听说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有一位女孩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她曾经来过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这首歌名叫《一个真实的故事》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故事的主人公名叫徐秀娟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她是一位爱鹤的女孩。大学毕业后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她选择了与鹤相伴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为了救一只受伤的丹顶鹤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她滑进了沼泽地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再也没有上来。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多年后的今天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在鄱阳湖国家湿地公园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世纪版的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真实的故事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正在上演。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9575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87962"/>
            <a:ext cx="8128000" cy="533607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邹董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变成了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养鹤女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日清晨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鄱阳湖边的鄱阳湖国家湿地公园内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一群鹤围着一位女孩在嬉戏。它们时而绅士般昂首挺胸地踱步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时而扑扇着翅膀撒着欢地奔跑。女孩踮起脚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轻展双臂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舒缓地舞动起来。鹤也张开翅膀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围着女孩翩翩起舞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跳得高兴了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它们就飞起来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欢叫着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在女孩头顶绕两圈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再轻轻地落在她身旁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这个女孩叫邹进莲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岁。邹进莲家里经济条件不太好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为减轻父母的负担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大学期间她尝试过的行当有二十七八种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有时候她还带着同学一块干。那时候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在校园里同学们见了她都招呼她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邹董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毕业后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邹进莲如愿地进了武汉一家国企担任会计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成了一名标准的都市白领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拿着令人羡慕的薪水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每天享受着空调、电脑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那些日子让她心里有些发虚。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2394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094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网上一段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天下第一鸟人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刘武的视频引起了她的注意。相比之下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邹进莲觉得自己的生活太物质化了。几乎是不加思索地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她抓起电话就打了过去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刘老师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我要跟您学养鹤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邹进莲养鹤生涯的第一站在南宁大王滩风景区。在南宁的两个月里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她理论联系实际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系统学习了禽类的疾病预防救治及人工孵化、驯化等知识。去年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西安南五台风景名胜区内候鸟发生疫情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刘武派邹进莲前去处理。观察症状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查找资料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仔细判断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邹进莲每张处方都开得小心翼翼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还要请当地兽医过目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确认没有问题后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才敢施治。那段时间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她一步也不敢离开病鸟们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吃在鸟舍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住在鸟舍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细心地陪护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一个星期后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疫情控制住了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半个月后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病人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康复出院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。走出鸟舍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她才发现自己已经半个月没洗澡了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浑身上下全是鸟粪。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24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154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鄱阳湖国家湿地公园告急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园内白天鹅大面积染病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情况危急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邹进莲再一次临危受命。任务完成了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她该走了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天鹅们眼睛里的依恋让她的腿怎么也迈不开。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她决定留下来。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597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个孤寂的夜晚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鹤园的边上有一座白色小房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面朝鹤群背向大湖。进门左手边的那一间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是邹进莲的小窝。房间里一张简易的床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一张长条椅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一个简易的衣橱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外面蒙着的无纺布破了好几个洞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几只纸箱和一个大塑料桶里装着杂物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塑料桶还兼作床头柜。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床头柜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上摞着一堆书。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最大的困难是没有人聊天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没有沟通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没有交流。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辞掉工作出来养鹤一直瞒着家人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直到去年过年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父母才知道了个大概。邹进莲的原则是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对父母只可报喜不可报忧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所以跟他们是不敢多说的。同学朋友也不敢联系了。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他们不理解。而且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他们都是都市白领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我变成了乡下的养鹤女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多少还是有点不好意思。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6959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94762"/>
            <a:ext cx="8128000" cy="41224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邹进莲每天的工作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早上先巡视鹤园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看看有无异常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清洗食槽、水池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并消毒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然后打扫鹤园卫生。打扫完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游客差不多就要上岛了。这是邹进莲一天中最开心的时光。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鹤园开始开门迎客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游客上岛的第一站就是她和鹤的家。进得园来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游客们会跟她提出各种各样的问题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她都非常耐心地讲解。当游客们跟鹤互动时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她笑眯眯地在一旁看着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心里非常自豪。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暮色中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游客陆续离岛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鹤园复归宁静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她心里的落寞无边无际地弥漫开来。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白天忙忙碌碌的还好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最难过的是夜晚。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她从没有丈量过夜的长度。孤单中她才发现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一天中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夜晚竟然如此之长。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0550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我该安静地走开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还是勇敢地留下来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我最怕别人说闲话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我真想变成一个哑巴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一个瞎子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一个没有血、没有肉的木头人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踏踏实实干事的人受气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哗众取宠的人得势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这正常吗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为了不倒下去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我像吃药一样咽着饭。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徐秀娟的这篇日记邹进莲读了很多遍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多年前的徐秀娟经历过和自己一样的烦恼和迷惘吗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她怀抱理想前行时也被现实无情地嘲弄过吗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如果她活着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她能坚持吗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我不知道自己还能坚持多久。可是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即便撤退也要有策略。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邹进莲告诉我们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她在准备报考华中农业大学的研究生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研究动物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研究珍禽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893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49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我们有些惊讶于这个女孩的智慧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忽然想到一个词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战略转进。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死守阵地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拼尽最后一枪一弹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直至战死沙场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固然值得尊敬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但迂回前进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灵活运用战术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最终取得胜利的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又何尝不是英雄呢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多年前那个真实的故事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有一个悲壮、凄美的结局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眼前的这个真实故事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我们希望它的结局是光明的、圆满的、温暖的。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起风了。我们漫步在湖边的观鸟长廊上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远远地听见天鹅激越的叫声。这位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岁的女孩迎着风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眺望浩渺的湖面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天鹅喜欢起风的天气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逆风可以飞得很高。我也喜欢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据杨惠珍、李滇敏、陈化先同名报告文学改写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1947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022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一个真实的故事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这个广为人知的旧事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让人自然产生联想从而水到渠成地明白了故事的梗概。文章力图避免枯燥扁平的描述方式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很细致地描述了邹进莲读书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挣钱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到工作再到成为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养鹤女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很好地解释了她做出选择的理由和过程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更为我们树立了一个健康向上的青年形象。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479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Q22A.eps" descr="id:2147488900;FounderCES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923928" y="1340768"/>
            <a:ext cx="1296144" cy="1715000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31584" y="3212976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唐山市是河北省的一个省辖市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是一个工业城市。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1976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级的大地震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将这个有百万人口的城市毁于一旦。作者钱钢当年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是南京军区的文化干事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他奔赴唐山采访灾情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积极参加历时三个月的抢险救灾工作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拥有了一次难忘的经历。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他重回唐山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把当时所得的第一手资料加以补充搜集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写成此篇有血有泪的实录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记下了这个震撼世界的惨剧。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49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素材开发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《唐山大地震》中作者对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1976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年唐山大地震的惨况作了真实、坦率的报告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但他没有停留在事实的罗列上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而是围绕大地震努力发掘各类人物的心态及人际关系的升沉变化。作者力图从历史和人类命运的高度上来揭示、思考、评议唐山大地震。在他的笔下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唐山大地震不仅是一个城市、一个国家的灾难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更是大自然伤害人类的一场悲剧。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运用方向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这则材料可以用在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灾难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悲剧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如何面对灾难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灾难中的人性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等有关话题或材料作文中。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398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513022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这篇长篇报告文学《唐山大地震》一发表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就在国内外引起了强烈反响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文章让读者重温了那场空前浩劫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引发了许多反省与思考。作者说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要给今天和明天的社会学家、地震学家、医学家、心理学家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整个地球上的人们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留下关于一场大毁灭的真实记录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留下关于天灾中的人的真实记录。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660501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716154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钱钢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,1953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年生。浙江杭州人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当代作家、新闻工作者。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报告文学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一种在真人真事基础上塑造艺术形象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以文学手段及时反映现实生活的文学体裁。它的基本特征是及时性、纪实性、文学性。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226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64328560"/>
              </p:ext>
            </p:extLst>
          </p:nvPr>
        </p:nvGraphicFramePr>
        <p:xfrm>
          <a:off x="531584" y="1412776"/>
          <a:ext cx="8128000" cy="5279557"/>
        </p:xfrm>
        <a:graphic>
          <a:graphicData uri="http://schemas.openxmlformats.org/presentationml/2006/ole">
            <p:oleObj spid="_x0000_s2052" name="Document" r:id="rId6" imgW="3895785" imgH="253088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3550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11322663"/>
              </p:ext>
            </p:extLst>
          </p:nvPr>
        </p:nvGraphicFramePr>
        <p:xfrm>
          <a:off x="508000" y="1469349"/>
          <a:ext cx="8128000" cy="4173301"/>
        </p:xfrm>
        <a:graphic>
          <a:graphicData uri="http://schemas.openxmlformats.org/presentationml/2006/ole">
            <p:oleObj spid="_x0000_s3076" name="Document" r:id="rId6" imgW="3895785" imgH="200053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4174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75064331"/>
              </p:ext>
            </p:extLst>
          </p:nvPr>
        </p:nvGraphicFramePr>
        <p:xfrm>
          <a:off x="508000" y="1510555"/>
          <a:ext cx="8128000" cy="4090891"/>
        </p:xfrm>
        <a:graphic>
          <a:graphicData uri="http://schemas.openxmlformats.org/presentationml/2006/ole">
            <p:oleObj spid="_x0000_s4100" name="Document" r:id="rId6" imgW="3838193" imgH="193144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1827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辨近义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骤然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忽然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突然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猛然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四个词都有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来得迅速而出乎意料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之意。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忽然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程度较轻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且多用在谓语前面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很少用在主语前面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程度较重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突如其来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用在谓语或主语前面都常见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猛然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程度更重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气势猛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强而有力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一般用在谓语前面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骤然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程度更重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急剧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迅速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常用在谓语前面。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我刚走近海岸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忽然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乌云密布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大雨倾盆直下。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正吃着晚饭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一个问题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突然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跃入他的脑海。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猛然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冲上前去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但是执法官用手臂拦住了她。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下了一阵霜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天气就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骤然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变冷了。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50330" y="4142388"/>
            <a:ext cx="567992" cy="334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18790" y="4531732"/>
            <a:ext cx="567992" cy="334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43688" y="4941168"/>
            <a:ext cx="567992" cy="334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49805" y="5339176"/>
            <a:ext cx="567992" cy="334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40398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语文模板.potx" id="{9C6A8938-2F6C-4DEB-97BE-68ABAF154A87}" vid="{EE0D3671-22AB-4BE8-9419-AF5451C479D3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语文模板</Template>
  <TotalTime>12</TotalTime>
  <Words>2918</Words>
  <Application>Microsoft Office PowerPoint</Application>
  <PresentationFormat>全屏显示(4:3)</PresentationFormat>
  <Paragraphs>137</Paragraphs>
  <Slides>30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测控设计模板14新</vt:lpstr>
      <vt:lpstr>Document</vt:lpstr>
      <vt:lpstr>3　唐山大地震(节选)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　唐山大地震(节选)</dc:title>
  <dc:creator>Windows User</dc:creator>
  <cp:lastModifiedBy>Administrator</cp:lastModifiedBy>
  <cp:revision>5</cp:revision>
  <dcterms:created xsi:type="dcterms:W3CDTF">2017-06-09T08:43:48Z</dcterms:created>
  <dcterms:modified xsi:type="dcterms:W3CDTF">2017-09-09T13:05:00Z</dcterms:modified>
</cp:coreProperties>
</file>