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9" r:id="rId2"/>
    <p:sldId id="278" r:id="rId3"/>
    <p:sldId id="265" r:id="rId4"/>
    <p:sldId id="288" r:id="rId5"/>
    <p:sldId id="270" r:id="rId6"/>
    <p:sldId id="289" r:id="rId7"/>
    <p:sldId id="410" r:id="rId8"/>
    <p:sldId id="329" r:id="rId9"/>
    <p:sldId id="330" r:id="rId10"/>
    <p:sldId id="332" r:id="rId11"/>
    <p:sldId id="296" r:id="rId12"/>
    <p:sldId id="291" r:id="rId13"/>
    <p:sldId id="269" r:id="rId14"/>
    <p:sldId id="333" r:id="rId15"/>
    <p:sldId id="334" r:id="rId16"/>
    <p:sldId id="335" r:id="rId17"/>
    <p:sldId id="292" r:id="rId18"/>
    <p:sldId id="304" r:id="rId19"/>
    <p:sldId id="294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266" r:id="rId28"/>
    <p:sldId id="267" r:id="rId29"/>
    <p:sldId id="275" r:id="rId30"/>
    <p:sldId id="297" r:id="rId31"/>
    <p:sldId id="298" r:id="rId32"/>
    <p:sldId id="299" r:id="rId33"/>
    <p:sldId id="300" r:id="rId34"/>
    <p:sldId id="370" r:id="rId35"/>
    <p:sldId id="276" r:id="rId36"/>
    <p:sldId id="277" r:id="rId37"/>
    <p:sldId id="319" r:id="rId38"/>
    <p:sldId id="320" r:id="rId39"/>
    <p:sldId id="321" r:id="rId40"/>
    <p:sldId id="322" r:id="rId41"/>
    <p:sldId id="345" r:id="rId42"/>
    <p:sldId id="346" r:id="rId43"/>
    <p:sldId id="301" r:id="rId44"/>
    <p:sldId id="303" r:id="rId45"/>
  </p:sldIdLst>
  <p:sldSz cx="12192000" cy="6858000"/>
  <p:notesSz cx="6858000" cy="9144000"/>
  <p:embeddedFontLs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微软雅黑" pitchFamily="34" charset="-122"/>
      <p:regular r:id="rId52"/>
      <p:bold r:id="rId53"/>
    </p:embeddedFont>
    <p:embeddedFont>
      <p:font typeface="楷体" pitchFamily="49" charset="-122"/>
      <p:regular r:id="rId54"/>
    </p:embeddedFont>
    <p:embeddedFont>
      <p:font typeface="GB Pinyinok-D" charset="-122"/>
      <p:regular r:id="rId55"/>
    </p:embeddedFont>
    <p:embeddedFont>
      <p:font typeface="Aharoni" charset="-79"/>
      <p:bold r:id="rId56"/>
    </p:embeddedFont>
    <p:embeddedFont>
      <p:font typeface="汉语拼音" charset="-122"/>
      <p:regular r:id="rId57"/>
    </p:embeddedFont>
    <p:embeddedFont>
      <p:font typeface="华文楷体" pitchFamily="2" charset="-122"/>
      <p:regular r:id="rId58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7526"/>
    <a:srgbClr val="E8C89A"/>
    <a:srgbClr val="D4B68F"/>
    <a:srgbClr val="D2983C"/>
    <a:srgbClr val="FDFAF5"/>
    <a:srgbClr val="AF7417"/>
    <a:srgbClr val="C38F60"/>
    <a:srgbClr val="E1B97C"/>
    <a:srgbClr val="C79D59"/>
    <a:srgbClr val="E1BB7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64" d="100"/>
          <a:sy n="64" d="100"/>
        </p:scale>
        <p:origin x="-672" y="-72"/>
      </p:cViewPr>
      <p:guideLst>
        <p:guide orient="horz" pos="1965"/>
        <p:guide pos="29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2022/5/3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2022/5/3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阿尔法v_看图王"/>
          <p:cNvPicPr>
            <a:picLocks noChangeAspect="1"/>
          </p:cNvPicPr>
          <p:nvPr userDrawn="1"/>
        </p:nvPicPr>
        <p:blipFill>
          <a:blip r:embed="rId2"/>
          <a:srcRect t="7821" b="7821"/>
          <a:stretch>
            <a:fillRect/>
          </a:stretch>
        </p:blipFill>
        <p:spPr>
          <a:xfrm>
            <a:off x="0" y="0"/>
            <a:ext cx="12216765" cy="68719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DF9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8580" y="693420"/>
            <a:ext cx="1197610" cy="44259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BF8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VG和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AFEFF">
                  <a:alpha val="100000"/>
                </a:srgbClr>
              </a:clrFrom>
              <a:clrTo>
                <a:srgbClr val="FAFEFF">
                  <a:alpha val="100000"/>
                  <a:alpha val="0"/>
                </a:srgbClr>
              </a:clrTo>
            </a:clrChange>
            <a:lum bright="6000"/>
          </a:blip>
          <a:srcRect l="45658"/>
          <a:stretch>
            <a:fillRect/>
          </a:stretch>
        </p:blipFill>
        <p:spPr>
          <a:xfrm>
            <a:off x="3313430" y="734060"/>
            <a:ext cx="640715" cy="809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阿尔法v_看图王"/>
          <p:cNvPicPr>
            <a:picLocks noChangeAspect="1"/>
          </p:cNvPicPr>
          <p:nvPr userDrawn="1"/>
        </p:nvPicPr>
        <p:blipFill>
          <a:blip r:embed="rId2"/>
          <a:srcRect t="7821" b="7821"/>
          <a:stretch>
            <a:fillRect/>
          </a:stretch>
        </p:blipFill>
        <p:spPr>
          <a:xfrm>
            <a:off x="0" y="0"/>
            <a:ext cx="12216765" cy="68719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DF9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8580" y="693420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554419347,2127436002&amp;fm=26&amp;gp=0"/>
          <p:cNvPicPr>
            <a:picLocks noChangeAspect="1"/>
          </p:cNvPicPr>
          <p:nvPr userDrawn="1"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12256135" cy="68941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DF9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8580" y="693420"/>
            <a:ext cx="1197610" cy="44259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BF8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VG和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AFEFF">
                  <a:alpha val="100000"/>
                </a:srgbClr>
              </a:clrFrom>
              <a:clrTo>
                <a:srgbClr val="FAFEFF">
                  <a:alpha val="100000"/>
                  <a:alpha val="0"/>
                </a:srgbClr>
              </a:clrTo>
            </a:clrChange>
            <a:lum bright="6000"/>
          </a:blip>
          <a:srcRect l="45658"/>
          <a:stretch>
            <a:fillRect/>
          </a:stretch>
        </p:blipFill>
        <p:spPr>
          <a:xfrm>
            <a:off x="3313430" y="734060"/>
            <a:ext cx="640715" cy="809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554419347,2127436002&amp;fm=26&amp;gp=0"/>
          <p:cNvPicPr>
            <a:picLocks noChangeAspect="1"/>
          </p:cNvPicPr>
          <p:nvPr userDrawn="1"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12256135" cy="68941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DF9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8580" y="693420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阿尔法v_看图王"/>
          <p:cNvPicPr>
            <a:picLocks noChangeAspect="1"/>
          </p:cNvPicPr>
          <p:nvPr userDrawn="1"/>
        </p:nvPicPr>
        <p:blipFill>
          <a:blip r:embed="rId2"/>
          <a:srcRect l="7968" t="16694" b="5679"/>
          <a:stretch>
            <a:fillRect/>
          </a:stretch>
        </p:blipFill>
        <p:spPr>
          <a:xfrm rot="10800000">
            <a:off x="-22225" y="-3810"/>
            <a:ext cx="12233275" cy="688149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80962" y="1252855"/>
            <a:ext cx="7185025" cy="3556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>
            <a:off x="-95250" y="1252855"/>
            <a:ext cx="2068513" cy="422275"/>
          </a:xfrm>
          <a:prstGeom prst="rect">
            <a:avLst/>
          </a:prstGeom>
          <a:solidFill>
            <a:srgbClr val="E5A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704520" y="1250633"/>
            <a:ext cx="900748" cy="2370772"/>
            <a:chOff x="9256" y="1448"/>
            <a:chExt cx="1417" cy="3733"/>
          </a:xfrm>
          <a:solidFill>
            <a:srgbClr val="C11726"/>
          </a:solidFill>
        </p:grpSpPr>
        <p:sp>
          <p:nvSpPr>
            <p:cNvPr id="12" name="矩形 11"/>
            <p:cNvSpPr/>
            <p:nvPr userDrawn="1"/>
          </p:nvSpPr>
          <p:spPr>
            <a:xfrm>
              <a:off x="9256" y="1448"/>
              <a:ext cx="1417" cy="3733"/>
            </a:xfrm>
            <a:prstGeom prst="rect">
              <a:avLst/>
            </a:prstGeom>
            <a:solidFill>
              <a:srgbClr val="E5A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文本框 12"/>
            <p:cNvSpPr txBox="1"/>
            <p:nvPr userDrawn="1"/>
          </p:nvSpPr>
          <p:spPr>
            <a:xfrm>
              <a:off x="9476" y="1509"/>
              <a:ext cx="965" cy="3314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 xmlns="">
                  <a:grpFill/>
                </a14:hiddenFill>
              </a:ext>
            </a:extLst>
          </p:spPr>
          <p:txBody>
            <a:bodyPr vert="eaVert" wrap="square" anchor="t">
              <a:spAutoFit/>
            </a:bodyPr>
            <a:lstStyle/>
            <a:p>
              <a:pPr lvl="0" fontAlgn="base"/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六年级 </a:t>
              </a:r>
              <a:r>
                <a:rPr lang="en-US" altLang="zh-CN" sz="2800" strike="noStrike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下</a:t>
              </a:r>
              <a:endParaRPr lang="zh-CN" altLang="en-US" sz="2800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9580" y="312420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阿尔法v_看图王"/>
          <p:cNvPicPr>
            <a:picLocks noChangeAspect="1"/>
          </p:cNvPicPr>
          <p:nvPr userDrawn="1"/>
        </p:nvPicPr>
        <p:blipFill>
          <a:blip r:embed="rId2"/>
          <a:srcRect l="7968" t="16694" b="5679"/>
          <a:stretch>
            <a:fillRect/>
          </a:stretch>
        </p:blipFill>
        <p:spPr>
          <a:xfrm rot="10800000">
            <a:off x="-22225" y="-3810"/>
            <a:ext cx="12233275" cy="688149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60325" y="-23495"/>
            <a:ext cx="12263755" cy="69119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阿尔法v_看图王"/>
          <p:cNvPicPr>
            <a:picLocks noChangeAspect="1"/>
          </p:cNvPicPr>
          <p:nvPr userDrawn="1"/>
        </p:nvPicPr>
        <p:blipFill>
          <a:blip r:embed="rId2"/>
          <a:srcRect l="7968" t="16694" b="5679"/>
          <a:stretch>
            <a:fillRect/>
          </a:stretch>
        </p:blipFill>
        <p:spPr>
          <a:xfrm rot="10800000">
            <a:off x="-22225" y="-3810"/>
            <a:ext cx="12233275" cy="688149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60325" y="-23495"/>
            <a:ext cx="12263755" cy="69119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1.mp3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5.xml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microsoft.com/office/2007/relationships/media" Target="../media/media2.mp3"/><Relationship Id="rId4" Type="http://schemas.microsoft.com/office/2007/relationships/hdphoto" Target="../media/image1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3.mp3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image1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53185" y="2117725"/>
            <a:ext cx="9616440" cy="3185160"/>
          </a:xfrm>
          <a:prstGeom prst="roundRect">
            <a:avLst/>
          </a:prstGeom>
          <a:solidFill>
            <a:srgbClr val="FBF0E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谈话导入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04708" y="2378710"/>
            <a:ext cx="8512175" cy="254571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8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你们知道什么是生物吗？  </a:t>
            </a:r>
          </a:p>
          <a:p>
            <a:pPr>
              <a:lnSpc>
                <a:spcPct val="140000"/>
              </a:lnSpc>
            </a:pPr>
            <a:r>
              <a:rPr lang="zh-CN" altLang="en-US" sz="38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表里面有没有什么生物呢？</a:t>
            </a:r>
          </a:p>
          <a:p>
            <a:pPr>
              <a:lnSpc>
                <a:spcPct val="140000"/>
              </a:lnSpc>
            </a:pPr>
            <a:r>
              <a:rPr lang="zh-CN" altLang="en-US" sz="38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你看过表里藏着的生物的样子吗？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9530" y="1822450"/>
            <a:ext cx="948690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请大家自由朗读课文，边读边思考：文章主要写了一件什么事情？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34770" y="3465195"/>
            <a:ext cx="9670415" cy="2195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小时候的“我”认为能发出声音的都是活的生物，所以对父亲的表极为好奇，并相信了父亲说的表里有个小蝎子。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整体感知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8265" y="1296035"/>
            <a:ext cx="946086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课文刻画了几个人物？在刻画人物时主要采用了哪些描写人物的方法？ </a:t>
            </a:r>
          </a:p>
        </p:txBody>
      </p:sp>
      <p:pic>
        <p:nvPicPr>
          <p:cNvPr id="21507" name="图片 3" descr="C:\Users\Administrator\Desktop\图片1u7u7kj.png图片1u7u7kj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90380" y="2967355"/>
            <a:ext cx="1642745" cy="20142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" name="组合 7"/>
          <p:cNvGrpSpPr/>
          <p:nvPr/>
        </p:nvGrpSpPr>
        <p:grpSpPr>
          <a:xfrm>
            <a:off x="1545273" y="5149850"/>
            <a:ext cx="2447925" cy="647700"/>
            <a:chOff x="1304954" y="2316909"/>
            <a:chExt cx="2285780" cy="645474"/>
          </a:xfrm>
        </p:grpSpPr>
        <p:sp>
          <p:nvSpPr>
            <p:cNvPr id="1048591" name="流程图: 可选过程 10"/>
            <p:cNvSpPr/>
            <p:nvPr/>
          </p:nvSpPr>
          <p:spPr>
            <a:xfrm flipH="1">
              <a:off x="1304954" y="2333427"/>
              <a:ext cx="2285780" cy="628956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048592" name="矩形 11"/>
            <p:cNvSpPr/>
            <p:nvPr/>
          </p:nvSpPr>
          <p:spPr>
            <a:xfrm>
              <a:off x="1304954" y="2316909"/>
              <a:ext cx="2285780" cy="642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zh-CN" altLang="en-US" sz="3600" b="1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对话描写</a:t>
              </a:r>
            </a:p>
          </p:txBody>
        </p:sp>
      </p:grpSp>
      <p:grpSp>
        <p:nvGrpSpPr>
          <p:cNvPr id="42" name="组合 15"/>
          <p:cNvGrpSpPr/>
          <p:nvPr/>
        </p:nvGrpSpPr>
        <p:grpSpPr>
          <a:xfrm>
            <a:off x="4604385" y="5153025"/>
            <a:ext cx="4359275" cy="644525"/>
            <a:chOff x="1047587" y="2268437"/>
            <a:chExt cx="3316402" cy="560888"/>
          </a:xfrm>
        </p:grpSpPr>
        <p:sp>
          <p:nvSpPr>
            <p:cNvPr id="1048595" name="流程图: 可选过程 16"/>
            <p:cNvSpPr/>
            <p:nvPr/>
          </p:nvSpPr>
          <p:spPr>
            <a:xfrm flipH="1">
              <a:off x="1054834" y="2281152"/>
              <a:ext cx="3309155" cy="536046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2" name="矩形 17"/>
            <p:cNvSpPr/>
            <p:nvPr/>
          </p:nvSpPr>
          <p:spPr>
            <a:xfrm>
              <a:off x="1047587" y="2268437"/>
              <a:ext cx="3309155" cy="560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/>
              <a:r>
                <a:rPr lang="en-US" altLang="zh-CN" sz="3600" b="1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“</a:t>
              </a:r>
              <a:r>
                <a:rPr lang="zh-CN" altLang="en-US" sz="3600" b="1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我</a:t>
              </a:r>
              <a:r>
                <a:rPr lang="en-US" altLang="zh-CN" sz="3600" b="1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”</a:t>
              </a:r>
              <a:r>
                <a:rPr lang="zh-CN" altLang="en-US" sz="3600" b="1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的心理描写</a:t>
              </a:r>
              <a:endParaRPr lang="zh-CN" altLang="en-US" sz="3600" b="1" strike="noStrike" spc="300" noProof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40560" y="3095625"/>
            <a:ext cx="1656080" cy="1619250"/>
            <a:chOff x="3056" y="4635"/>
            <a:chExt cx="2608" cy="2550"/>
          </a:xfrm>
        </p:grpSpPr>
        <p:sp>
          <p:nvSpPr>
            <p:cNvPr id="12" name="椭圆 11"/>
            <p:cNvSpPr/>
            <p:nvPr/>
          </p:nvSpPr>
          <p:spPr>
            <a:xfrm>
              <a:off x="3056" y="4635"/>
              <a:ext cx="2608" cy="25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48588" name="文本框 3"/>
            <p:cNvSpPr txBox="1"/>
            <p:nvPr/>
          </p:nvSpPr>
          <p:spPr>
            <a:xfrm>
              <a:off x="3056" y="5255"/>
              <a:ext cx="2608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我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50585" y="3095625"/>
            <a:ext cx="1657985" cy="1619250"/>
            <a:chOff x="9371" y="4635"/>
            <a:chExt cx="2611" cy="2550"/>
          </a:xfrm>
        </p:grpSpPr>
        <p:sp>
          <p:nvSpPr>
            <p:cNvPr id="7" name="椭圆 6"/>
            <p:cNvSpPr/>
            <p:nvPr/>
          </p:nvSpPr>
          <p:spPr>
            <a:xfrm>
              <a:off x="9374" y="4635"/>
              <a:ext cx="2608" cy="25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9371" y="5255"/>
              <a:ext cx="261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爸爸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5830" y="1972310"/>
            <a:ext cx="784669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课文是分两部分写的，你能给文章划分段落层次，并概括段意吗？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梳理脉络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52215" y="1419860"/>
            <a:ext cx="7625080" cy="1918335"/>
          </a:xfrm>
          <a:prstGeom prst="rect">
            <a:avLst/>
          </a:prstGeom>
          <a:noFill/>
          <a:ln w="31750" cap="flat" cmpd="sng">
            <a:solidFill>
              <a:schemeClr val="accent4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小时候认为能发出声音的都是活的生物，所以猜想父亲的表里有个生物被关在里面。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4865" y="3999230"/>
            <a:ext cx="7739380" cy="2306955"/>
          </a:xfrm>
          <a:prstGeom prst="rect">
            <a:avLst/>
          </a:prstGeom>
          <a:noFill/>
          <a:ln w="31750" cap="flat" cmpd="sng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父亲打开表盖让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看到了里面，并告诉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里面有个小蝎子，只许看，不许动。他的话证实了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的猜测。</a:t>
            </a:r>
          </a:p>
        </p:txBody>
      </p:sp>
      <p:sp>
        <p:nvSpPr>
          <p:cNvPr id="1048588" name="文本框 3"/>
          <p:cNvSpPr txBox="1"/>
          <p:nvPr/>
        </p:nvSpPr>
        <p:spPr>
          <a:xfrm>
            <a:off x="938848" y="1834198"/>
            <a:ext cx="22637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第一部分</a:t>
            </a:r>
          </a:p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（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1—9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）</a:t>
            </a:r>
          </a:p>
        </p:txBody>
      </p:sp>
      <p:sp>
        <p:nvSpPr>
          <p:cNvPr id="1048664" name="椭圆 4"/>
          <p:cNvSpPr/>
          <p:nvPr/>
        </p:nvSpPr>
        <p:spPr>
          <a:xfrm>
            <a:off x="735013" y="992823"/>
            <a:ext cx="2700338" cy="2700338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D298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9039225" y="4536758"/>
            <a:ext cx="22637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第二部分</a:t>
            </a:r>
          </a:p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10—21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）</a:t>
            </a:r>
          </a:p>
        </p:txBody>
      </p:sp>
      <p:sp>
        <p:nvSpPr>
          <p:cNvPr id="7" name="椭圆 4"/>
          <p:cNvSpPr/>
          <p:nvPr/>
        </p:nvSpPr>
        <p:spPr>
          <a:xfrm>
            <a:off x="8821738" y="3726498"/>
            <a:ext cx="2700338" cy="2700338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D298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bldLvl="0" animBg="1"/>
      <p:bldP spid="2" grpId="0" bldLvl="0" animBg="1"/>
      <p:bldP spid="1048588" grpId="1"/>
      <p:bldP spid="1048588" grpId="2"/>
      <p:bldP spid="1048664" grpId="0" bldLvl="0" animBg="1"/>
      <p:bldP spid="3" grpId="1"/>
      <p:bldP spid="3" grpId="2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270344" y="1617901"/>
            <a:ext cx="9970611" cy="38754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一、给下面句中加点的字选择恰当的解释。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盖：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①器物上起遮蔽作用的东西。②伞。③由上向下遮、蒙。④建造。⑤动物的甲壳。⑥文言词。⑦姓。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父亲取出一把小刀，把表盖拨开。（    ）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父亲还是把表盖上了。（    ）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128732" y="5269437"/>
            <a:ext cx="1296313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77365" y="4518081"/>
            <a:ext cx="1296313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425405" y="4127624"/>
            <a:ext cx="1296313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                 　　　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390348" y="4860942"/>
            <a:ext cx="1101925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　　　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随堂演练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208" y="1076491"/>
            <a:ext cx="10657184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二、读句子，从句中各找出一对反义词。</a:t>
            </a:r>
          </a:p>
          <a:p>
            <a:pPr marL="363855" indent="-36385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此后我就常常请求父亲把他的表打开给我看，有时父亲答应我，有时也拒绝我，这要看他高兴不高兴。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     ）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     ）</a:t>
            </a:r>
          </a:p>
          <a:p>
            <a:pPr marL="363855" indent="-36385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我吓了一跳，蝎子是多么丑恶而恐怖的东西，为什么把它放在这样一个美丽的世界里呢？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     ）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     ）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329457" y="3389949"/>
            <a:ext cx="1296313" cy="664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答应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66877" y="3389948"/>
            <a:ext cx="1296313" cy="664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拒绝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348507" y="5588992"/>
            <a:ext cx="1296313" cy="664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丑恶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66877" y="5588991"/>
            <a:ext cx="1296313" cy="664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美丽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           　　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3086" y="1590038"/>
            <a:ext cx="1104122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三、表内的世界是怎样的？在文中找出相关的语句。</a:t>
            </a:r>
          </a:p>
        </p:txBody>
      </p:sp>
      <p:sp>
        <p:nvSpPr>
          <p:cNvPr id="3" name="矩形 2"/>
          <p:cNvSpPr/>
          <p:nvPr/>
        </p:nvSpPr>
        <p:spPr>
          <a:xfrm>
            <a:off x="1347470" y="2493010"/>
            <a:ext cx="9852660" cy="233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蓝色的、红色的小宝石，钉住几个金黄色的齿轮，里边还有一个小尾巴似的东西不停地摆来摆去。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29" y="6858000"/>
            <a:ext cx="345440" cy="106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" dirty="0"/>
              <a:t>更多教学资源微信</a:t>
            </a:r>
            <a:r>
              <a:rPr lang="en-US" altLang="zh-CN" sz="100" dirty="0"/>
              <a:t>dzzy888666</a:t>
            </a:r>
            <a:endParaRPr lang="zh-CN" altLang="en-US" sz="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文本框 3"/>
          <p:cNvSpPr txBox="1"/>
          <p:nvPr/>
        </p:nvSpPr>
        <p:spPr>
          <a:xfrm>
            <a:off x="1761490" y="2360613"/>
            <a:ext cx="86391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2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200" b="1">
                <a:latin typeface="微软雅黑" panose="020B0503020204020204" pitchFamily="34" charset="-122"/>
                <a:ea typeface="微软雅黑" panose="020B0503020204020204" pitchFamily="34" charset="-122"/>
              </a:rPr>
              <a:t>认清生字字形，描红、临写生字。</a:t>
            </a:r>
          </a:p>
          <a:p>
            <a:endParaRPr lang="zh-CN" altLang="en-US" sz="4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2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200" b="1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课后作业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05723" y="2279650"/>
            <a:ext cx="798195" cy="282098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000" b="1" baseline="0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表里的生物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787775" y="2269808"/>
            <a:ext cx="288925" cy="2879725"/>
          </a:xfrm>
          <a:prstGeom prst="leftBrace">
            <a:avLst>
              <a:gd name="adj1" fmla="val 31659"/>
              <a:gd name="adj2" fmla="val 50000"/>
            </a:avLst>
          </a:prstGeom>
          <a:ln w="317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1613" y="2275840"/>
            <a:ext cx="2644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表里的生物</a:t>
            </a:r>
          </a:p>
        </p:txBody>
      </p:sp>
      <p:sp>
        <p:nvSpPr>
          <p:cNvPr id="5" name="右箭头 4"/>
          <p:cNvSpPr/>
          <p:nvPr/>
        </p:nvSpPr>
        <p:spPr>
          <a:xfrm>
            <a:off x="5720715" y="2359025"/>
            <a:ext cx="730885" cy="370205"/>
          </a:xfrm>
          <a:prstGeom prst="rightArrow">
            <a:avLst/>
          </a:prstGeom>
          <a:solidFill>
            <a:srgbClr val="E1B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4235450" y="4630420"/>
            <a:ext cx="12366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证实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51613" y="4692015"/>
            <a:ext cx="2644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自己的猜测</a:t>
            </a:r>
          </a:p>
        </p:txBody>
      </p:sp>
      <p:sp>
        <p:nvSpPr>
          <p:cNvPr id="16" name="右箭头 15"/>
          <p:cNvSpPr/>
          <p:nvPr/>
        </p:nvSpPr>
        <p:spPr>
          <a:xfrm>
            <a:off x="5720715" y="4826635"/>
            <a:ext cx="730885" cy="370205"/>
          </a:xfrm>
          <a:prstGeom prst="rightArrow">
            <a:avLst/>
          </a:prstGeom>
          <a:solidFill>
            <a:srgbClr val="E1B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4235450" y="2214245"/>
            <a:ext cx="12366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猜测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板书设计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10" grpId="0"/>
      <p:bldP spid="5" grpId="0" bldLvl="0" animBg="1"/>
      <p:bldP spid="9" grpId="0"/>
      <p:bldP spid="15" grpId="0"/>
      <p:bldP spid="16" grpId="0" bldLvl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4265" y="1052195"/>
            <a:ext cx="8169275" cy="28613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表里到底有没有生物？“我”解开这个谜底了吗？这节课，我们一起去探索。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" name="图片 1" descr="是大法官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2950" y="2221865"/>
            <a:ext cx="6769100" cy="5080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12H}5VV1{87%]J8{$OOQN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50" y="1386840"/>
            <a:ext cx="2889250" cy="2446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75" t="867" r="32088" b="32101"/>
          <a:stretch>
            <a:fillRect/>
          </a:stretch>
        </p:blipFill>
        <p:spPr>
          <a:xfrm>
            <a:off x="2673350" y="1319530"/>
            <a:ext cx="2606040" cy="257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204913" y="4042728"/>
            <a:ext cx="9932987" cy="2251710"/>
          </a:xfrm>
          <a:prstGeom prst="rect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“表”, 计量和指示时间的机械或电子的精密仪器。表里面是不可能有生物的，可在小时候的“我”看来却是有生物的。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36750" y="3797300"/>
            <a:ext cx="8451850" cy="850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3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2440" y="1772920"/>
            <a:ext cx="84518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小时候的“我”认为“</a:t>
            </a:r>
            <a:r>
              <a:rPr lang="zh-CN" altLang="en-US" sz="36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凡能发出声音的，都是活的生物</a:t>
            </a:r>
            <a:r>
              <a:rPr lang="zh-CN" altLang="en-US" sz="3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”，默读第</a:t>
            </a:r>
            <a:r>
              <a:rPr lang="en-US" altLang="zh-CN" sz="3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自然段，“我”用了哪些具体的事例来说明“我”的观点是正确的？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品读感悟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1362" b="1362"/>
          <a:stretch>
            <a:fillRect/>
          </a:stretch>
        </p:blipFill>
        <p:spPr>
          <a:xfrm>
            <a:off x="-45085" y="-12700"/>
            <a:ext cx="12348210" cy="6946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270" y="443528"/>
            <a:ext cx="633670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早晨有鸟叫得很好听</a:t>
            </a:r>
          </a:p>
        </p:txBody>
      </p:sp>
      <p:pic>
        <p:nvPicPr>
          <p:cNvPr id="2" name="纯音乐 - 大自然中的鸟叫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781284" y="756821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7" b="377"/>
          <a:stretch>
            <a:fillRect/>
          </a:stretch>
        </p:blipFill>
        <p:spPr bwMode="auto">
          <a:xfrm>
            <a:off x="0" y="13364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35360" y="260648"/>
            <a:ext cx="633670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夜里有狗吠得很怕人</a:t>
            </a:r>
          </a:p>
        </p:txBody>
      </p:sp>
      <p:pic>
        <p:nvPicPr>
          <p:cNvPr id="2" name="纯音乐 - 狗叫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76645" y="612511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481" b="18407"/>
          <a:stretch>
            <a:fillRect/>
          </a:stretch>
        </p:blipFill>
        <p:spPr bwMode="auto">
          <a:xfrm>
            <a:off x="-144693" y="-86415"/>
            <a:ext cx="12336693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83765" y="214975"/>
            <a:ext cx="633670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夏天蝉在绿树上叫</a:t>
            </a:r>
          </a:p>
        </p:txBody>
      </p:sp>
      <p:pic>
        <p:nvPicPr>
          <p:cNvPr id="4" name="纯音乐 - 蝉鸣叫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271846" y="540802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35"/>
          <a:stretch>
            <a:fillRect/>
          </a:stretch>
        </p:blipFill>
        <p:spPr bwMode="auto">
          <a:xfrm>
            <a:off x="899160" y="1632585"/>
            <a:ext cx="5499735" cy="363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717030" y="1707515"/>
            <a:ext cx="4636770" cy="350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钟楼上的钟不是活的，有时却洪亮地响起来，那是有一个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老人在敲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96"/>
          <a:stretch>
            <a:fillRect/>
          </a:stretch>
        </p:blipFill>
        <p:spPr bwMode="auto">
          <a:xfrm>
            <a:off x="1081405" y="1987550"/>
            <a:ext cx="5109845" cy="3065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664960" y="2203450"/>
            <a:ext cx="4940300" cy="265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街心有时响着三弦的声音，那是一个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盲人在弹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24890" y="1291590"/>
            <a:ext cx="10050145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哪里有死的东西会自己走动，并且能自动地发出和谐的声音呢？</a:t>
            </a:r>
          </a:p>
        </p:txBody>
      </p:sp>
      <p:sp>
        <p:nvSpPr>
          <p:cNvPr id="17" name="线形标注 1 16"/>
          <p:cNvSpPr/>
          <p:nvPr/>
        </p:nvSpPr>
        <p:spPr>
          <a:xfrm>
            <a:off x="1261110" y="4714884"/>
            <a:ext cx="2000264" cy="762005"/>
          </a:xfrm>
          <a:prstGeom prst="borderCallout1">
            <a:avLst>
              <a:gd name="adj1" fmla="val -2917"/>
              <a:gd name="adj2" fmla="val 3096"/>
              <a:gd name="adj3" fmla="val 3500"/>
              <a:gd name="adj4" fmla="val 263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反问句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623310" y="4905375"/>
            <a:ext cx="868680" cy="476250"/>
          </a:xfrm>
          <a:prstGeom prst="rightArrow">
            <a:avLst/>
          </a:prstGeom>
          <a:solidFill>
            <a:srgbClr val="C38F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矩形 18"/>
          <p:cNvSpPr/>
          <p:nvPr/>
        </p:nvSpPr>
        <p:spPr>
          <a:xfrm>
            <a:off x="4847861" y="4714884"/>
            <a:ext cx="5856651" cy="7620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C38F6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确信自己的观点是正确的</a:t>
            </a:r>
          </a:p>
        </p:txBody>
      </p:sp>
      <p:sp>
        <p:nvSpPr>
          <p:cNvPr id="10" name="矩形 9"/>
          <p:cNvSpPr/>
          <p:nvPr/>
        </p:nvSpPr>
        <p:spPr>
          <a:xfrm>
            <a:off x="1059180" y="2865120"/>
            <a:ext cx="9911080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没有死的东西会自己走动，并且能自动地发出和谐的声音。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" descr="C:\Users\Administrator\Desktop\图片1u7u7kj.png图片1u7u7k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240" y="3855720"/>
            <a:ext cx="1740535" cy="2132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11188" y="822325"/>
            <a:ext cx="8555037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 algn="just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我小时候住在一座小城里，城里没有工厂，所以也没有机器的声音。我那时以为凡能发出声音的，都是活的生物。早晨有鸟叫得很好听，夜里有狗吠得很怕人，夏天蝉在绿树上叫，秋晚有各种的虫在草丛中唱不同的歌曲。钟楼上的钟不是活的，有时却洪亮地响起来，那是有一个老人在敲；街心有时响着三弦的声音，那是一个盲人在弹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哪里有死的东西会自己走动，并且能自动地发出和谐的声音呢？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9390380" y="1445260"/>
            <a:ext cx="2232025" cy="1568450"/>
          </a:xfrm>
          <a:prstGeom prst="wedgeRoundRectCallout">
            <a:avLst>
              <a:gd name="adj1" fmla="val -70995"/>
              <a:gd name="adj2" fmla="val 1417"/>
              <a:gd name="adj3" fmla="val 16667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9" name="文本框 18"/>
          <p:cNvSpPr txBox="1"/>
          <p:nvPr/>
        </p:nvSpPr>
        <p:spPr>
          <a:xfrm>
            <a:off x="9390380" y="1445260"/>
            <a:ext cx="22320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小时候有一个怎样的观点？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384800" y="2035175"/>
            <a:ext cx="36068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39775" y="2628900"/>
            <a:ext cx="41751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标注 9"/>
          <p:cNvSpPr/>
          <p:nvPr/>
        </p:nvSpPr>
        <p:spPr>
          <a:xfrm>
            <a:off x="7507288" y="5688330"/>
            <a:ext cx="1119188" cy="644525"/>
          </a:xfrm>
          <a:prstGeom prst="wedgeRoundRectCallout">
            <a:avLst>
              <a:gd name="adj1" fmla="val -24269"/>
              <a:gd name="adj2" fmla="val -70197"/>
              <a:gd name="adj3" fmla="val 16667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7507288" y="5688330"/>
            <a:ext cx="11191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反问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 bldLvl="0" animBg="1"/>
      <p:bldP spid="19" grpId="0"/>
      <p:bldP spid="10" grpId="0" bldLvl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 descr="C:\Users\Administrator\Desktop\图片1u7u7kj.png图片1u7u7k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833" y="3715068"/>
            <a:ext cx="2236787" cy="274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20833" y="1565275"/>
            <a:ext cx="6769100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你认为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是一个怎样的孩子？抓住人物对话和心理描写进行体会。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67840" y="1779905"/>
            <a:ext cx="1397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合作探究</a:t>
            </a:r>
          </a:p>
        </p:txBody>
      </p:sp>
      <p:sp>
        <p:nvSpPr>
          <p:cNvPr id="1048664" name="椭圆 4"/>
          <p:cNvSpPr/>
          <p:nvPr/>
        </p:nvSpPr>
        <p:spPr>
          <a:xfrm>
            <a:off x="1294765" y="1283018"/>
            <a:ext cx="2339975" cy="2411413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D298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104866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74800" y="1104583"/>
            <a:ext cx="946785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）我想：表里边一定也有一个蝉或虫一类的生物吧。</a:t>
            </a:r>
          </a:p>
        </p:txBody>
      </p:sp>
      <p:sp>
        <p:nvSpPr>
          <p:cNvPr id="1048625" name=" 220"/>
          <p:cNvSpPr/>
          <p:nvPr/>
        </p:nvSpPr>
        <p:spPr>
          <a:xfrm flipH="1">
            <a:off x="946150" y="2621280"/>
            <a:ext cx="10096500" cy="1261110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1574800" y="2557463"/>
            <a:ext cx="946785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父亲不准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动手表，这更引起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的好奇心，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根据蝉叫和虫鸣推断出表里有个生物。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6001385" y="4033520"/>
            <a:ext cx="424815" cy="590550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1149350" y="4819015"/>
            <a:ext cx="9893300" cy="1531620"/>
          </a:xfrm>
          <a:prstGeom prst="rect">
            <a:avLst/>
          </a:prstGeom>
          <a:noFill/>
          <a:ln w="38100" cap="flat" cmpd="sng">
            <a:solidFill>
              <a:srgbClr val="AF741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有着强烈的好奇心，善于观察事物，勤于思考，是一个富有童真童趣的小孩子。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文本框 13"/>
          <p:cNvSpPr txBox="1"/>
          <p:nvPr/>
        </p:nvSpPr>
        <p:spPr>
          <a:xfrm>
            <a:off x="-85725" y="2470150"/>
            <a:ext cx="5716905" cy="8915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en-US" altLang="zh-CN" sz="5200" b="1" noProof="1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16 </a:t>
            </a:r>
            <a:r>
              <a:rPr lang="zh-CN" altLang="en-US" sz="5200" b="1" noProof="1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表里的生物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65973" y="3550920"/>
            <a:ext cx="4371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AF7417"/>
                </a:solidFill>
                <a:latin typeface="楷体" panose="02010609060101010101" charset="-122"/>
                <a:ea typeface="楷体" panose="02010609060101010101" charset="-122"/>
              </a:rPr>
              <a:t>作者：冯至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92200" y="1234440"/>
            <a:ext cx="10143490" cy="1918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）越不许我动，我越想动，但是我又不敢，因此很痛苦。这样过了许多天。父亲一把表放在桌子上，我的眼睛就再也离不开它。</a:t>
            </a:r>
          </a:p>
        </p:txBody>
      </p:sp>
      <p:sp>
        <p:nvSpPr>
          <p:cNvPr id="1048625" name=" 220"/>
          <p:cNvSpPr/>
          <p:nvPr/>
        </p:nvSpPr>
        <p:spPr>
          <a:xfrm flipH="1">
            <a:off x="1243330" y="3220720"/>
            <a:ext cx="9994900" cy="1396365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2039303" y="3155792"/>
            <a:ext cx="900112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对表的好奇程度很深，一心想把表里的生物找出来看一看。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5926455" y="4790440"/>
            <a:ext cx="521970" cy="697230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1851025" y="5664200"/>
            <a:ext cx="8642350" cy="645160"/>
          </a:xfrm>
          <a:prstGeom prst="rect">
            <a:avLst/>
          </a:prstGeom>
          <a:noFill/>
          <a:ln w="38100" cap="flat" cmpd="sng">
            <a:solidFill>
              <a:srgbClr val="C38F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是个对事物充满探索精神的孩子。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46225" y="1284605"/>
            <a:ext cx="947229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）没有请求，父亲就自动给我看，我高兴极了，同时我的心也加速跳动。</a:t>
            </a:r>
          </a:p>
        </p:txBody>
      </p:sp>
      <p:sp>
        <p:nvSpPr>
          <p:cNvPr id="1048625" name=" 220"/>
          <p:cNvSpPr/>
          <p:nvPr/>
        </p:nvSpPr>
        <p:spPr>
          <a:xfrm flipH="1">
            <a:off x="1264920" y="2828925"/>
            <a:ext cx="9709150" cy="1453515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2164080" y="2799080"/>
            <a:ext cx="860234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对表十分好奇，好奇心即将得到满足，自然心情激动。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5949315" y="4476750"/>
            <a:ext cx="513715" cy="697230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2046605" y="5412105"/>
            <a:ext cx="8210550" cy="645160"/>
          </a:xfrm>
          <a:prstGeom prst="rect">
            <a:avLst/>
          </a:prstGeom>
          <a:noFill/>
          <a:ln w="38100" cap="flat" cmpd="sng">
            <a:solidFill>
              <a:srgbClr val="A775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是个容易感到快乐的孩子。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0000" y="1210945"/>
            <a:ext cx="9870440" cy="1918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）我吓了一跳，蝎子是多么丑恶而恐怖的东西，为什么把它放在这样一个美丽的世界里呢？但是我也感到愉快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</a:t>
            </a:r>
          </a:p>
        </p:txBody>
      </p:sp>
      <p:sp>
        <p:nvSpPr>
          <p:cNvPr id="1048625" name=" 220"/>
          <p:cNvSpPr/>
          <p:nvPr/>
        </p:nvSpPr>
        <p:spPr>
          <a:xfrm flipH="1">
            <a:off x="1270000" y="3195320"/>
            <a:ext cx="9511030" cy="1294765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2003425" y="3154363"/>
            <a:ext cx="8777288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证实了自己的猜测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表里边有一个活的生物，心里得到了满足，有一种自豪感。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5854700" y="4668520"/>
            <a:ext cx="438150" cy="640080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2099945" y="5467033"/>
            <a:ext cx="8056563" cy="645160"/>
          </a:xfrm>
          <a:prstGeom prst="rect">
            <a:avLst/>
          </a:prstGeom>
          <a:noFill/>
          <a:ln w="38100" cap="flat" cmpd="sng">
            <a:solidFill>
              <a:srgbClr val="A775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是个容易得到满足的孩子。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 220"/>
          <p:cNvSpPr/>
          <p:nvPr/>
        </p:nvSpPr>
        <p:spPr>
          <a:xfrm flipH="1">
            <a:off x="1527810" y="2679700"/>
            <a:ext cx="9158605" cy="1417955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2368868" y="2626202"/>
            <a:ext cx="836295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发现真理后高兴地四处炫耀，唯恐别人不知道。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5935980" y="4382770"/>
            <a:ext cx="509905" cy="697865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2370138" y="5291614"/>
            <a:ext cx="7680325" cy="706755"/>
          </a:xfrm>
          <a:prstGeom prst="rect">
            <a:avLst/>
          </a:prstGeom>
          <a:noFill/>
          <a:ln w="38100" cap="flat" cmpd="sng">
            <a:solidFill>
              <a:srgbClr val="A775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是个天真可爱的孩子。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6665" y="1315085"/>
            <a:ext cx="9652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）这样的话我不知说了多久，也不知道到什么时候才不说了。</a:t>
            </a:r>
            <a:endParaRPr lang="zh-CN" altLang="en-US" sz="360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 220"/>
          <p:cNvSpPr/>
          <p:nvPr/>
        </p:nvSpPr>
        <p:spPr>
          <a:xfrm flipH="1">
            <a:off x="1517015" y="3089910"/>
            <a:ext cx="9262110" cy="1417320"/>
          </a:xfrm>
          <a:prstGeom prst="homePlate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048626" name="文本框 7176"/>
          <p:cNvSpPr txBox="1"/>
          <p:nvPr/>
        </p:nvSpPr>
        <p:spPr>
          <a:xfrm>
            <a:off x="2197735" y="3036570"/>
            <a:ext cx="869759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为自己的猜测找到了一个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合情合理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的、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圆满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的理由。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5967730" y="4678680"/>
            <a:ext cx="490855" cy="548005"/>
          </a:xfrm>
          <a:prstGeom prst="downArrow">
            <a:avLst/>
          </a:prstGeom>
          <a:solidFill>
            <a:srgbClr val="A77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2486978" y="5371624"/>
            <a:ext cx="7680325" cy="1076325"/>
          </a:xfrm>
          <a:prstGeom prst="rect">
            <a:avLst/>
          </a:prstGeom>
          <a:noFill/>
          <a:ln w="38100" cap="flat" cmpd="sng">
            <a:solidFill>
              <a:srgbClr val="A775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是个充满好奇、充满童真、充满童趣的天真幼稚的孩子。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41450" y="1213485"/>
            <a:ext cx="9373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）我只想，大半因为它有好听的声音吧。但是一般的蝎子都没有这么好听的声音，也许这里边的蝎子与一般的不同。</a:t>
            </a:r>
            <a:endParaRPr lang="zh-CN" altLang="en-US" sz="360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 bldLvl="0" animBg="1"/>
      <p:bldP spid="1048626" grpId="0"/>
      <p:bldP spid="2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5675" y="1644650"/>
            <a:ext cx="826706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通过前面的学习，你感受到文中人物的个性了吗？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65388" y="3332480"/>
            <a:ext cx="3400425" cy="735013"/>
            <a:chOff x="3883" y="5500"/>
            <a:chExt cx="5355" cy="1158"/>
          </a:xfrm>
        </p:grpSpPr>
        <p:sp>
          <p:nvSpPr>
            <p:cNvPr id="9" name="流程图: 终止 8"/>
            <p:cNvSpPr/>
            <p:nvPr/>
          </p:nvSpPr>
          <p:spPr>
            <a:xfrm>
              <a:off x="3883" y="5500"/>
              <a:ext cx="5355" cy="1158"/>
            </a:xfrm>
            <a:prstGeom prst="flowChartTerminator">
              <a:avLst/>
            </a:prstGeom>
            <a:solidFill>
              <a:srgbClr val="FBF0E0"/>
            </a:solidFill>
            <a:ln>
              <a:solidFill>
                <a:srgbClr val="A775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3200" strike="noStrike" noProof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58" y="5620"/>
              <a:ext cx="52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我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好奇心强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59905" y="3332480"/>
            <a:ext cx="2971800" cy="735330"/>
            <a:chOff x="10803" y="5500"/>
            <a:chExt cx="4680" cy="1158"/>
          </a:xfrm>
        </p:grpSpPr>
        <p:sp>
          <p:nvSpPr>
            <p:cNvPr id="11" name="流程图: 终止 10"/>
            <p:cNvSpPr/>
            <p:nvPr/>
          </p:nvSpPr>
          <p:spPr>
            <a:xfrm>
              <a:off x="10803" y="5500"/>
              <a:ext cx="4680" cy="1158"/>
            </a:xfrm>
            <a:prstGeom prst="flowChartTerminator">
              <a:avLst/>
            </a:prstGeom>
            <a:solidFill>
              <a:srgbClr val="FBF0E0"/>
            </a:solidFill>
            <a:ln>
              <a:solidFill>
                <a:srgbClr val="A775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3200" strike="noStrike" noProof="1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013" y="5620"/>
              <a:ext cx="425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较强的求知欲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65705" y="4503420"/>
            <a:ext cx="3399790" cy="735330"/>
            <a:chOff x="3883" y="7648"/>
            <a:chExt cx="5354" cy="1158"/>
          </a:xfrm>
        </p:grpSpPr>
        <p:sp>
          <p:nvSpPr>
            <p:cNvPr id="2" name="流程图: 终止 1"/>
            <p:cNvSpPr/>
            <p:nvPr/>
          </p:nvSpPr>
          <p:spPr>
            <a:xfrm>
              <a:off x="3883" y="7648"/>
              <a:ext cx="5355" cy="1158"/>
            </a:xfrm>
            <a:prstGeom prst="flowChartTerminator">
              <a:avLst/>
            </a:prstGeom>
            <a:solidFill>
              <a:srgbClr val="FBF0E0"/>
            </a:solidFill>
            <a:ln>
              <a:solidFill>
                <a:srgbClr val="A775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3200" strike="noStrike" noProof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40" y="7765"/>
              <a:ext cx="52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善于观察和思考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58000" y="4503420"/>
            <a:ext cx="2974340" cy="735330"/>
            <a:chOff x="10800" y="7648"/>
            <a:chExt cx="4684" cy="1158"/>
          </a:xfrm>
        </p:grpSpPr>
        <p:sp>
          <p:nvSpPr>
            <p:cNvPr id="5" name="流程图: 终止 4"/>
            <p:cNvSpPr/>
            <p:nvPr/>
          </p:nvSpPr>
          <p:spPr>
            <a:xfrm>
              <a:off x="10800" y="7648"/>
              <a:ext cx="4685" cy="1158"/>
            </a:xfrm>
            <a:prstGeom prst="flowChartTerminator">
              <a:avLst/>
            </a:prstGeom>
            <a:solidFill>
              <a:srgbClr val="FBF0E0"/>
            </a:solidFill>
            <a:ln>
              <a:solidFill>
                <a:srgbClr val="A775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3200" strike="noStrike" noProof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013" y="7765"/>
              <a:ext cx="425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富有探究精神</a:t>
              </a:r>
            </a:p>
          </p:txBody>
        </p:sp>
      </p:grp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回顾全文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05238" y="2245043"/>
            <a:ext cx="647382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你有过类似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小时候的这种经历吗？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82725" y="2333943"/>
            <a:ext cx="1397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A775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小组交流</a:t>
            </a:r>
          </a:p>
        </p:txBody>
      </p:sp>
      <p:sp>
        <p:nvSpPr>
          <p:cNvPr id="1048664" name="椭圆 4"/>
          <p:cNvSpPr/>
          <p:nvPr/>
        </p:nvSpPr>
        <p:spPr>
          <a:xfrm>
            <a:off x="1041718" y="1820545"/>
            <a:ext cx="2339975" cy="2411413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D298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7893" name="图片 3" descr="C:\Users\Administrator\Desktop\图片1u7u7kj.png图片1u7u7kj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3460" y="3552825"/>
            <a:ext cx="2341563" cy="2867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104866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3035" y="1339215"/>
            <a:ext cx="9660255" cy="279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心理描写</a:t>
            </a: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charset="-122"/>
                <a:ea typeface="楷体" panose="02010609060101010101" charset="-122"/>
              </a:rPr>
              <a:t>    心理描写是对人物在一定环境中，围绕客观事物而产生的看法、感触、联想等内心活动的描写。</a:t>
            </a: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charset="-122"/>
                <a:ea typeface="楷体" panose="02010609060101010101" charset="-122"/>
              </a:rPr>
              <a:t>    作文需要以情感人，而感情又产生于内心，因此要想写活人物，必须着力描写人物的心理活动。</a:t>
            </a:r>
          </a:p>
        </p:txBody>
      </p:sp>
      <p:sp>
        <p:nvSpPr>
          <p:cNvPr id="9" name="流程图: 终止 8"/>
          <p:cNvSpPr/>
          <p:nvPr/>
        </p:nvSpPr>
        <p:spPr>
          <a:xfrm>
            <a:off x="2790825" y="4190048"/>
            <a:ext cx="7308850" cy="649288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0825" y="4223385"/>
            <a:ext cx="6883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）直接刻画，交代人物心理。</a:t>
            </a:r>
          </a:p>
        </p:txBody>
      </p:sp>
      <p:sp>
        <p:nvSpPr>
          <p:cNvPr id="2" name="流程图: 终止 1"/>
          <p:cNvSpPr/>
          <p:nvPr/>
        </p:nvSpPr>
        <p:spPr>
          <a:xfrm>
            <a:off x="2790825" y="5013643"/>
            <a:ext cx="7308850" cy="647700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0825" y="5045393"/>
            <a:ext cx="6883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）通过动作、表情反映人物心理。</a:t>
            </a:r>
          </a:p>
        </p:txBody>
      </p:sp>
      <p:sp>
        <p:nvSpPr>
          <p:cNvPr id="5" name="流程图: 终止 4"/>
          <p:cNvSpPr/>
          <p:nvPr/>
        </p:nvSpPr>
        <p:spPr>
          <a:xfrm>
            <a:off x="2790825" y="5825490"/>
            <a:ext cx="7308850" cy="647700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0825" y="5857240"/>
            <a:ext cx="6883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）通过想象，揭示人物心理。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总结写法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" grpId="0" bldLvl="0" animBg="1"/>
      <p:bldP spid="4" grpId="0"/>
      <p:bldP spid="5" grpId="0" bldLvl="0" animBg="1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终止 8"/>
          <p:cNvSpPr/>
          <p:nvPr/>
        </p:nvSpPr>
        <p:spPr>
          <a:xfrm>
            <a:off x="1076960" y="1340485"/>
            <a:ext cx="7439025" cy="706438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文本框 9"/>
          <p:cNvSpPr txBox="1"/>
          <p:nvPr/>
        </p:nvSpPr>
        <p:spPr>
          <a:xfrm>
            <a:off x="1076960" y="1370648"/>
            <a:ext cx="6835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）直接刻画，交代人物心理。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20800" y="2578100"/>
            <a:ext cx="6361113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我想：表里边一定也有一个蝉或虫一类的生物吧，这生物被父亲关在表里，不许小孩子动。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9460" y="2258060"/>
            <a:ext cx="2669540" cy="3105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952500" y="1290955"/>
            <a:ext cx="8680450" cy="644525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952500" y="1290955"/>
            <a:ext cx="8148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）通过动作、表情反映人物心理。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84580" y="2254250"/>
            <a:ext cx="67246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父亲一把表放在桌子上，我的眼睛就再也离不开它。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4580" y="3978275"/>
            <a:ext cx="67246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我看得入神，唯恐父亲再把这美丽的世界盖上。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15935" y="2416810"/>
            <a:ext cx="3228975" cy="3099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91590" y="1811655"/>
            <a:ext cx="597154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u="sng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冯志</a:t>
            </a:r>
            <a:r>
              <a:rPr lang="zh-CN" altLang="en-US" sz="3200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河北涿县人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原名冯承植。现代诗人，翻译家，教授。发表了许多诗与散文。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290" y="2002790"/>
            <a:ext cx="3124835" cy="3748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291590" y="3910330"/>
            <a:ext cx="608076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主要作品：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诗集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昨日之歌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十四行集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等，鲁迅评价他为“中国最杰出的抒情诗人”。</a:t>
            </a:r>
            <a:endParaRPr lang="zh-CN" altLang="en-US" sz="3200"/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了解作者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>
            <a:off x="1122998" y="916940"/>
            <a:ext cx="7666038" cy="644525"/>
          </a:xfrm>
          <a:prstGeom prst="flowChartTerminator">
            <a:avLst/>
          </a:prstGeom>
          <a:solidFill>
            <a:srgbClr val="FBF0E0"/>
          </a:solidFill>
          <a:ln>
            <a:solidFill>
              <a:srgbClr val="A77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1122998" y="916940"/>
            <a:ext cx="73517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）通过想象，揭示人物心理。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36358" y="1635760"/>
            <a:ext cx="976312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她终于抽出了一根。哧！火柴燃起来了，冒出火焰来了！她把小手拢在火焰上。多么温暖多么明亮的火焰啊，简直像一支小小的蜡烛。这是一道奇异的火光！小女孩觉得自己好像坐在一个大火炉前面，火炉装着闪亮的铜脚和铜把手，烧得旺旺的，暖烘烘的，多么舒服啊！怎么回事呢？她刚把脚伸出去，想让脚也暖和一下，火柴灭了，火炉不见了。她坐在那儿，手里只有一根烧过了的火柴梗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322395" y="1920423"/>
            <a:ext cx="9970611" cy="304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一、联系课文内容填空。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这样的话我不知说了多久，也不知道到什么时候才不说了。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“这样的话”指的是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63800" y="4214245"/>
            <a:ext cx="4608512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父亲表里有小蝎子的话                 　　　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130364" y="3212647"/>
            <a:ext cx="1979621" cy="582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····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随堂演练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3643" y="1539268"/>
            <a:ext cx="10654141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4205" indent="-624205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二、作者小时候认为“凡能发出声音的，都是活的生物”，  </a:t>
            </a:r>
          </a:p>
          <a:p>
            <a:pPr marL="624205" indent="-624205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你能举出一些事例反驳他吗？</a:t>
            </a:r>
            <a:endParaRPr lang="zh-CN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02397" y="3303629"/>
            <a:ext cx="4608512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小溪能发出流水声　　　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92237" y="4255741"/>
            <a:ext cx="1536171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风声　　　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808461" y="4273429"/>
            <a:ext cx="1536171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雨声　　　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875733" y="4273429"/>
            <a:ext cx="2445229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雷声　　　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353011" y="4357167"/>
            <a:ext cx="2445229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872925" y="3303629"/>
            <a:ext cx="3947616" cy="64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4" rIns="91430" bIns="45714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火山爆发声　　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2"/>
          <p:cNvSpPr txBox="1"/>
          <p:nvPr/>
        </p:nvSpPr>
        <p:spPr>
          <a:xfrm>
            <a:off x="2477453" y="1934845"/>
            <a:ext cx="731837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请同学们回忆自己的童年，看一看是否有过与小作者类似的经历，用笔记录下来。写完后，可以和同学交流。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课后作业</a:t>
            </a:r>
          </a:p>
        </p:txBody>
      </p:sp>
    </p:spTree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30058" y="2099945"/>
            <a:ext cx="736600" cy="32162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3600" b="1" baseline="0">
                <a:solidFill>
                  <a:srgbClr val="A775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表里的生物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820670" y="2016760"/>
            <a:ext cx="215900" cy="3527425"/>
          </a:xfrm>
          <a:prstGeom prst="leftBrace">
            <a:avLst>
              <a:gd name="adj1" fmla="val 31659"/>
              <a:gd name="adj2" fmla="val 50000"/>
            </a:avLst>
          </a:prstGeom>
          <a:ln w="31750">
            <a:solidFill>
              <a:srgbClr val="A7752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8515" y="1988185"/>
            <a:ext cx="1349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88965" y="1992948"/>
            <a:ext cx="2393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表里的生物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669155" y="2155190"/>
            <a:ext cx="711835" cy="393065"/>
          </a:xfrm>
          <a:prstGeom prst="rightArrow">
            <a:avLst/>
          </a:prstGeom>
          <a:solidFill>
            <a:srgbClr val="D4B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3358515" y="4107498"/>
            <a:ext cx="13509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证实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04878" y="3061335"/>
            <a:ext cx="2390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想动不敢动</a:t>
            </a:r>
          </a:p>
        </p:txBody>
      </p:sp>
      <p:sp>
        <p:nvSpPr>
          <p:cNvPr id="16" name="右箭头 15"/>
          <p:cNvSpPr/>
          <p:nvPr/>
        </p:nvSpPr>
        <p:spPr>
          <a:xfrm>
            <a:off x="4669155" y="4324985"/>
            <a:ext cx="711835" cy="393065"/>
          </a:xfrm>
          <a:prstGeom prst="rightArrow">
            <a:avLst/>
          </a:prstGeom>
          <a:solidFill>
            <a:srgbClr val="D4B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trike="noStrike" noProof="1"/>
          </a:p>
        </p:txBody>
      </p:sp>
      <p:sp>
        <p:nvSpPr>
          <p:cNvPr id="20" name="文本框 19"/>
          <p:cNvSpPr txBox="1"/>
          <p:nvPr/>
        </p:nvSpPr>
        <p:spPr>
          <a:xfrm>
            <a:off x="6004878" y="3775710"/>
            <a:ext cx="23923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父亲拆开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004878" y="4491673"/>
            <a:ext cx="23923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自己的猜测</a:t>
            </a:r>
          </a:p>
        </p:txBody>
      </p:sp>
      <p:sp>
        <p:nvSpPr>
          <p:cNvPr id="24" name="右大括号 23"/>
          <p:cNvSpPr/>
          <p:nvPr/>
        </p:nvSpPr>
        <p:spPr>
          <a:xfrm>
            <a:off x="8502015" y="2016760"/>
            <a:ext cx="287338" cy="3527425"/>
          </a:xfrm>
          <a:prstGeom prst="rightBrace">
            <a:avLst/>
          </a:prstGeom>
          <a:ln w="34925">
            <a:solidFill>
              <a:srgbClr val="A775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trike="noStrike" noProof="1"/>
          </a:p>
        </p:txBody>
      </p:sp>
      <p:sp>
        <p:nvSpPr>
          <p:cNvPr id="25" name="文本框 24"/>
          <p:cNvSpPr txBox="1"/>
          <p:nvPr/>
        </p:nvSpPr>
        <p:spPr>
          <a:xfrm>
            <a:off x="9125903" y="2413635"/>
            <a:ext cx="859790" cy="27336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400" b="1" baseline="0">
                <a:solidFill>
                  <a:srgbClr val="A77526"/>
                </a:solidFill>
                <a:latin typeface="楷体" panose="02010609060101010101" charset="-122"/>
                <a:ea typeface="楷体" panose="02010609060101010101" charset="-122"/>
              </a:rPr>
              <a:t>天真可爱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989503" y="2413635"/>
            <a:ext cx="859790" cy="27336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400" b="1" baseline="0">
                <a:solidFill>
                  <a:srgbClr val="A77526"/>
                </a:solidFill>
                <a:latin typeface="楷体" panose="02010609060101010101" charset="-122"/>
                <a:ea typeface="楷体" panose="02010609060101010101" charset="-122"/>
              </a:rPr>
              <a:t>求知欲强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04878" y="5207635"/>
            <a:ext cx="2390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逢人便讲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5703253" y="3242310"/>
            <a:ext cx="215900" cy="2438400"/>
          </a:xfrm>
          <a:prstGeom prst="leftBrace">
            <a:avLst>
              <a:gd name="adj1" fmla="val 31659"/>
              <a:gd name="adj2" fmla="val 50000"/>
            </a:avLst>
          </a:prstGeom>
          <a:ln w="31750">
            <a:solidFill>
              <a:srgbClr val="A7752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板书设计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ldLvl="0" animBg="1"/>
      <p:bldP spid="7" grpId="0"/>
      <p:bldP spid="10" grpId="0"/>
      <p:bldP spid="5" grpId="0" bldLvl="0" animBg="1"/>
      <p:bldP spid="9" grpId="0"/>
      <p:bldP spid="15" grpId="0"/>
      <p:bldP spid="16" grpId="0" bldLvl="0" animBg="1"/>
      <p:bldP spid="20" grpId="0"/>
      <p:bldP spid="22" grpId="0"/>
      <p:bldP spid="24" grpId="0" bldLvl="0" animBg="1"/>
      <p:bldP spid="25" grpId="0"/>
      <p:bldP spid="26" grpId="0"/>
      <p:bldP spid="8" grpId="0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2"/>
          <p:cNvSpPr txBox="1"/>
          <p:nvPr/>
        </p:nvSpPr>
        <p:spPr>
          <a:xfrm>
            <a:off x="1249680" y="2541905"/>
            <a:ext cx="100584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自读提示：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）读准字音，读不通顺的语句多读几次。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）标出自然段序号，画出生字新词。</a:t>
            </a:r>
          </a:p>
        </p:txBody>
      </p:sp>
      <p:sp>
        <p:nvSpPr>
          <p:cNvPr id="1048601" name="圆角矩形 3"/>
          <p:cNvSpPr/>
          <p:nvPr/>
        </p:nvSpPr>
        <p:spPr>
          <a:xfrm>
            <a:off x="1066800" y="1549718"/>
            <a:ext cx="4152900" cy="762000"/>
          </a:xfrm>
          <a:prstGeom prst="roundRect">
            <a:avLst>
              <a:gd name="adj" fmla="val 50000"/>
            </a:avLst>
          </a:prstGeom>
          <a:solidFill>
            <a:srgbClr val="C281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02" name="TextBox 5"/>
          <p:cNvSpPr txBox="1"/>
          <p:nvPr/>
        </p:nvSpPr>
        <p:spPr>
          <a:xfrm>
            <a:off x="1112838" y="1608455"/>
            <a:ext cx="41227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有感情地朗读课文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1"/>
          <p:cNvSpPr txBox="1"/>
          <p:nvPr/>
        </p:nvSpPr>
        <p:spPr>
          <a:xfrm>
            <a:off x="2131378" y="2104390"/>
            <a:ext cx="83788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清脆    拦住    恐怖    蟋蟀       </a:t>
            </a:r>
          </a:p>
        </p:txBody>
      </p:sp>
      <p:sp>
        <p:nvSpPr>
          <p:cNvPr id="19461" name="文本框 6"/>
          <p:cNvSpPr txBox="1"/>
          <p:nvPr/>
        </p:nvSpPr>
        <p:spPr>
          <a:xfrm>
            <a:off x="2177098" y="3445193"/>
            <a:ext cx="83788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蝎子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蜇人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钵子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蝈蝈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56075" y="2978468"/>
            <a:ext cx="13319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200" b="1" noProof="1" smtClean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+mn-cs"/>
                <a:sym typeface="+mn-ea"/>
              </a:rPr>
              <a:t>zh</a:t>
            </a:r>
            <a:r>
              <a:rPr lang="en-US" altLang="zh-CN" sz="3200" b="1" noProof="1" smtClean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  <a:sym typeface="+mn-ea"/>
              </a:rPr>
              <a:t>ē</a:t>
            </a:r>
            <a:r>
              <a:rPr lang="en-US" altLang="zh-CN" sz="3200" b="1" noProof="1">
                <a:solidFill>
                  <a:schemeClr val="accent6"/>
                </a:solidFill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55800" y="2978468"/>
            <a:ext cx="1244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xiē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43675" y="2978468"/>
            <a:ext cx="989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宋体" panose="02010600030101010101" pitchFamily="2" charset="-122"/>
              </a:rPr>
              <a:t>bō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89988" y="2978468"/>
            <a:ext cx="989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宋体" panose="02010600030101010101" pitchFamily="2" charset="-122"/>
              </a:rPr>
              <a:t>guō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2909253" y="4630103"/>
            <a:ext cx="6492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蜇</a:t>
            </a:r>
          </a:p>
        </p:txBody>
      </p:sp>
      <p:sp>
        <p:nvSpPr>
          <p:cNvPr id="13316" name="Line 4"/>
          <p:cNvSpPr/>
          <p:nvPr/>
        </p:nvSpPr>
        <p:spPr>
          <a:xfrm>
            <a:off x="3631565" y="4952365"/>
            <a:ext cx="7191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4479290" y="5504815"/>
            <a:ext cx="3467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Aharoni" panose="02010803020104030203" charset="0"/>
              </a:rPr>
              <a:t>zhé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蜇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4479290" y="4630103"/>
            <a:ext cx="4114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zh</a:t>
            </a:r>
            <a:r>
              <a:rPr lang="en-US" altLang="zh-CN" sz="36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ē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)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蜇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    蜇伤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字词学习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9" grpId="0"/>
      <p:bldP spid="15" grpId="0"/>
      <p:bldP spid="13315" grpId="0" bldLvl="0" animBg="1"/>
      <p:bldP spid="13316" grpId="0" bldLvl="0" animBg="1"/>
      <p:bldP spid="13318" grpId="0" bldLvl="0" animBg="1"/>
      <p:bldP spid="133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05637" y="2218640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cuì</a:t>
            </a:r>
            <a:endParaRPr lang="zh-CN" altLang="en-US" sz="4000" b="1" dirty="0"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6997" y="2244054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lán</a:t>
            </a:r>
            <a:endParaRPr lang="zh-CN" altLang="en-US" sz="4000" b="1" dirty="0"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66212" y="2247228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bō </a:t>
            </a:r>
          </a:p>
        </p:txBody>
      </p:sp>
      <p:grpSp>
        <p:nvGrpSpPr>
          <p:cNvPr id="11" name="组合 7"/>
          <p:cNvGrpSpPr/>
          <p:nvPr/>
        </p:nvGrpSpPr>
        <p:grpSpPr>
          <a:xfrm>
            <a:off x="2093755" y="2950782"/>
            <a:ext cx="1372217" cy="1447541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3686315" y="2963878"/>
            <a:ext cx="1372217" cy="1447541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5193349" y="2973403"/>
            <a:ext cx="1372217" cy="1447541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1" name="文本框 64"/>
          <p:cNvSpPr txBox="1"/>
          <p:nvPr/>
        </p:nvSpPr>
        <p:spPr>
          <a:xfrm>
            <a:off x="2093337" y="2930900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脆</a:t>
            </a:r>
            <a:endParaRPr lang="en-US" altLang="zh-CN" sz="8800" b="1" dirty="0" err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3706433" y="2953886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拦</a:t>
            </a:r>
          </a:p>
        </p:txBody>
      </p:sp>
      <p:sp>
        <p:nvSpPr>
          <p:cNvPr id="33" name="文本框 64"/>
          <p:cNvSpPr txBox="1"/>
          <p:nvPr/>
        </p:nvSpPr>
        <p:spPr>
          <a:xfrm>
            <a:off x="5193785" y="2931295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zh-CN" sz="8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玻</a:t>
            </a:r>
          </a:p>
        </p:txBody>
      </p:sp>
      <p:sp>
        <p:nvSpPr>
          <p:cNvPr id="34" name="文本框 64"/>
          <p:cNvSpPr txBox="1"/>
          <p:nvPr/>
        </p:nvSpPr>
        <p:spPr>
          <a:xfrm>
            <a:off x="6677761" y="2996700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璃</a:t>
            </a:r>
          </a:p>
        </p:txBody>
      </p:sp>
      <p:sp>
        <p:nvSpPr>
          <p:cNvPr id="37" name="左大括号 36"/>
          <p:cNvSpPr/>
          <p:nvPr/>
        </p:nvSpPr>
        <p:spPr>
          <a:xfrm rot="16200000">
            <a:off x="5566410" y="1268730"/>
            <a:ext cx="713105" cy="7463790"/>
          </a:xfrm>
          <a:prstGeom prst="leftBrace">
            <a:avLst>
              <a:gd name="adj1" fmla="val 8333"/>
              <a:gd name="adj2" fmla="val 50193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24797" y="5586009"/>
            <a:ext cx="2352040" cy="748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左右结构</a:t>
            </a:r>
          </a:p>
        </p:txBody>
      </p:sp>
      <p:sp>
        <p:nvSpPr>
          <p:cNvPr id="2" name="文本框 64"/>
          <p:cNvSpPr txBox="1"/>
          <p:nvPr/>
        </p:nvSpPr>
        <p:spPr>
          <a:xfrm>
            <a:off x="8333225" y="2977015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怖</a:t>
            </a:r>
          </a:p>
        </p:txBody>
      </p:sp>
      <p:grpSp>
        <p:nvGrpSpPr>
          <p:cNvPr id="39" name="组合 7"/>
          <p:cNvGrpSpPr/>
          <p:nvPr/>
        </p:nvGrpSpPr>
        <p:grpSpPr>
          <a:xfrm>
            <a:off x="8275004" y="2973403"/>
            <a:ext cx="1372217" cy="1447541"/>
            <a:chOff x="2437" y="2032"/>
            <a:chExt cx="1244" cy="1264"/>
          </a:xfrm>
        </p:grpSpPr>
        <p:sp>
          <p:nvSpPr>
            <p:cNvPr id="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6" name="组合 7"/>
          <p:cNvGrpSpPr/>
          <p:nvPr/>
        </p:nvGrpSpPr>
        <p:grpSpPr>
          <a:xfrm>
            <a:off x="6740824" y="2973800"/>
            <a:ext cx="1372217" cy="1447541"/>
            <a:chOff x="2437" y="2032"/>
            <a:chExt cx="1244" cy="1264"/>
          </a:xfrm>
        </p:grpSpPr>
        <p:sp>
          <p:nvSpPr>
            <p:cNvPr id="4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4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0" name="矩形 49"/>
          <p:cNvSpPr/>
          <p:nvPr/>
        </p:nvSpPr>
        <p:spPr>
          <a:xfrm>
            <a:off x="7201032" y="2247228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li</a:t>
            </a:r>
          </a:p>
        </p:txBody>
      </p:sp>
      <p:sp>
        <p:nvSpPr>
          <p:cNvPr id="51" name="矩形 50"/>
          <p:cNvSpPr/>
          <p:nvPr/>
        </p:nvSpPr>
        <p:spPr>
          <a:xfrm>
            <a:off x="8583427" y="2313268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bù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10074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1600" dirty="0">
                <a:solidFill>
                  <a:srgbClr val="AF7417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我会写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14525" y="3099601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2864972" y="2967988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脆</a:t>
            </a:r>
          </a:p>
        </p:txBody>
      </p:sp>
      <p:sp>
        <p:nvSpPr>
          <p:cNvPr id="4" name="TextBox 24"/>
          <p:cNvSpPr txBox="1"/>
          <p:nvPr/>
        </p:nvSpPr>
        <p:spPr>
          <a:xfrm>
            <a:off x="3264049" y="2167667"/>
            <a:ext cx="2762269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800" b="1" dirty="0" err="1">
                <a:latin typeface="GB Pinyinok-B" pitchFamily="2" charset="-122"/>
                <a:ea typeface="GB Pinyinok-B" pitchFamily="2" charset="-122"/>
                <a:cs typeface="汉语拼音" panose="020B0604020202020204" pitchFamily="34" charset="0"/>
              </a:rPr>
              <a:t>cuì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4723" y="2104992"/>
            <a:ext cx="864096" cy="3046095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左窄右宽</a:t>
            </a:r>
          </a:p>
        </p:txBody>
      </p:sp>
      <p:sp>
        <p:nvSpPr>
          <p:cNvPr id="40" name="线形标注 2 39"/>
          <p:cNvSpPr/>
          <p:nvPr/>
        </p:nvSpPr>
        <p:spPr>
          <a:xfrm>
            <a:off x="6148705" y="2244090"/>
            <a:ext cx="3638550" cy="977900"/>
          </a:xfrm>
          <a:prstGeom prst="borderCallout2">
            <a:avLst>
              <a:gd name="adj1" fmla="val 48986"/>
              <a:gd name="adj2" fmla="val -660"/>
              <a:gd name="adj3" fmla="val 49947"/>
              <a:gd name="adj4" fmla="val -13014"/>
              <a:gd name="adj5" fmla="val 167122"/>
              <a:gd name="adj6" fmla="val -42153"/>
            </a:avLst>
          </a:prstGeom>
          <a:solidFill>
            <a:schemeClr val="bg1"/>
          </a:solidFill>
          <a:ln w="15875" cmpd="sng">
            <a:solidFill>
              <a:schemeClr val="accent4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这一横没有钩</a:t>
            </a:r>
          </a:p>
        </p:txBody>
      </p:sp>
      <p:sp>
        <p:nvSpPr>
          <p:cNvPr id="41" name="线形标注 2 40"/>
          <p:cNvSpPr/>
          <p:nvPr/>
        </p:nvSpPr>
        <p:spPr>
          <a:xfrm>
            <a:off x="6148705" y="3587115"/>
            <a:ext cx="5027930" cy="977900"/>
          </a:xfrm>
          <a:prstGeom prst="borderCallout2">
            <a:avLst>
              <a:gd name="adj1" fmla="val 55681"/>
              <a:gd name="adj2" fmla="val -463"/>
              <a:gd name="adj3" fmla="val 55970"/>
              <a:gd name="adj4" fmla="val -10082"/>
              <a:gd name="adj5" fmla="val 75919"/>
              <a:gd name="adj6" fmla="val -33633"/>
            </a:avLst>
          </a:prstGeom>
          <a:solidFill>
            <a:schemeClr val="bg1"/>
          </a:solidFill>
          <a:ln w="15875" cmpd="sng">
            <a:solidFill>
              <a:schemeClr val="accent4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右下不要写成“匕”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931228" y="877570"/>
            <a:ext cx="2674937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79999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书写指导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2111948" y="3006085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2162395" y="2874472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蟋</a:t>
            </a:r>
          </a:p>
        </p:txBody>
      </p:sp>
      <p:sp>
        <p:nvSpPr>
          <p:cNvPr id="4" name="TextBox 24"/>
          <p:cNvSpPr txBox="1"/>
          <p:nvPr/>
        </p:nvSpPr>
        <p:spPr>
          <a:xfrm>
            <a:off x="2822509" y="2160256"/>
            <a:ext cx="2762269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8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xī</a:t>
            </a:r>
            <a:endParaRPr lang="zh-CN" altLang="en-US" sz="4800" b="1" dirty="0"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graphicFrame>
        <p:nvGraphicFramePr>
          <p:cNvPr id="7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02713" y="3006085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4353160" y="2874472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蟀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4528193" y="2184467"/>
            <a:ext cx="2762269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800" b="1" dirty="0" err="1"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shuài</a:t>
            </a:r>
            <a:endParaRPr lang="zh-CN" altLang="en-US" sz="4800" b="1" dirty="0"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pic>
        <p:nvPicPr>
          <p:cNvPr id="78850" name="Picture 2" descr="https://timgsa.baidu.com/timg?image&amp;quality=80&amp;size=b9999_10000&amp;sec=1565613177509&amp;di=40880065e53ecb2009a9bf57b7659abe&amp;imgtype=0&amp;src=http%3A%2F%2Fimg.pconline.com.cn%2Fimages%2Fbbs4%2F20089%2F19%2F1221801999437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6968490" y="2809875"/>
            <a:ext cx="4104640" cy="249618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27073" y="2019651"/>
            <a:ext cx="864096" cy="2553335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AF74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左窄右宽</a:t>
            </a:r>
          </a:p>
        </p:txBody>
      </p:sp>
      <p:sp>
        <p:nvSpPr>
          <p:cNvPr id="6" name="线形标注 2 5"/>
          <p:cNvSpPr/>
          <p:nvPr/>
        </p:nvSpPr>
        <p:spPr>
          <a:xfrm>
            <a:off x="6969760" y="1595120"/>
            <a:ext cx="4098925" cy="872490"/>
          </a:xfrm>
          <a:prstGeom prst="borderCallout2">
            <a:avLst>
              <a:gd name="adj1" fmla="val 239244"/>
              <a:gd name="adj2" fmla="val -44491"/>
              <a:gd name="adj3" fmla="val 51764"/>
              <a:gd name="adj4" fmla="val -220"/>
              <a:gd name="adj5" fmla="val 255007"/>
              <a:gd name="adj6" fmla="val -87215"/>
            </a:avLst>
          </a:prstGeom>
          <a:solidFill>
            <a:schemeClr val="bg1"/>
          </a:solidFill>
          <a:ln w="15875" cmpd="sng">
            <a:solidFill>
              <a:schemeClr val="accent4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“虫”靠上一点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86f29ad-3a71-47e3-81ed-e40f5f13cff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285d2f-044f-4d96-875b-4db5d5a0a4f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1944</Words>
  <Application>WPS 演示</Application>
  <PresentationFormat>自定义</PresentationFormat>
  <Paragraphs>180</Paragraphs>
  <Slides>44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6" baseType="lpstr">
      <vt:lpstr>Arial</vt:lpstr>
      <vt:lpstr>宋体</vt:lpstr>
      <vt:lpstr>Calibri</vt:lpstr>
      <vt:lpstr>微软雅黑</vt:lpstr>
      <vt:lpstr>楷体</vt:lpstr>
      <vt:lpstr>GB Pinyinok-D</vt:lpstr>
      <vt:lpstr>Aharoni</vt:lpstr>
      <vt:lpstr>汉语拼音</vt:lpstr>
      <vt:lpstr>华文楷体</vt:lpstr>
      <vt:lpstr>GB Pinyinok-B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dell</cp:lastModifiedBy>
  <cp:revision>138</cp:revision>
  <dcterms:created xsi:type="dcterms:W3CDTF">2015-05-05T08:02:00Z</dcterms:created>
  <dcterms:modified xsi:type="dcterms:W3CDTF">2022-05-03T11:54:18Z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BCD02FB9CF39427BB33C08450CB76B9F</vt:lpwstr>
  </property>
</Properties>
</file>