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Default Extension="emf" ContentType="image/x-emf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Default Extension="vml" ContentType="application/vnd.openxmlformats-officedocument.vmlDrawing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6"/>
  </p:notesMasterIdLst>
  <p:sldIdLst>
    <p:sldId id="260" r:id="rId2"/>
    <p:sldId id="348" r:id="rId3"/>
    <p:sldId id="262" r:id="rId4"/>
    <p:sldId id="353" r:id="rId5"/>
    <p:sldId id="349" r:id="rId6"/>
    <p:sldId id="355" r:id="rId7"/>
    <p:sldId id="350" r:id="rId8"/>
    <p:sldId id="351" r:id="rId9"/>
    <p:sldId id="352" r:id="rId10"/>
    <p:sldId id="391" r:id="rId11"/>
    <p:sldId id="392" r:id="rId12"/>
    <p:sldId id="393" r:id="rId13"/>
    <p:sldId id="394" r:id="rId14"/>
    <p:sldId id="422" r:id="rId15"/>
    <p:sldId id="288" r:id="rId16"/>
    <p:sldId id="356" r:id="rId17"/>
    <p:sldId id="357" r:id="rId18"/>
    <p:sldId id="395" r:id="rId19"/>
    <p:sldId id="396" r:id="rId20"/>
    <p:sldId id="397" r:id="rId21"/>
    <p:sldId id="398" r:id="rId22"/>
    <p:sldId id="423" r:id="rId23"/>
    <p:sldId id="399" r:id="rId24"/>
    <p:sldId id="400" r:id="rId25"/>
    <p:sldId id="332" r:id="rId26"/>
    <p:sldId id="358" r:id="rId27"/>
    <p:sldId id="359" r:id="rId28"/>
    <p:sldId id="333" r:id="rId29"/>
    <p:sldId id="361" r:id="rId30"/>
    <p:sldId id="362" r:id="rId31"/>
    <p:sldId id="363" r:id="rId32"/>
    <p:sldId id="364" r:id="rId33"/>
    <p:sldId id="424" r:id="rId34"/>
    <p:sldId id="425" r:id="rId35"/>
    <p:sldId id="426" r:id="rId36"/>
    <p:sldId id="335" r:id="rId37"/>
    <p:sldId id="365" r:id="rId38"/>
    <p:sldId id="401" r:id="rId39"/>
    <p:sldId id="402" r:id="rId40"/>
    <p:sldId id="403" r:id="rId41"/>
    <p:sldId id="404" r:id="rId42"/>
    <p:sldId id="405" r:id="rId43"/>
    <p:sldId id="406" r:id="rId44"/>
    <p:sldId id="407" r:id="rId45"/>
    <p:sldId id="408" r:id="rId46"/>
    <p:sldId id="336" r:id="rId47"/>
    <p:sldId id="366" r:id="rId48"/>
    <p:sldId id="337" r:id="rId49"/>
    <p:sldId id="383" r:id="rId50"/>
    <p:sldId id="384" r:id="rId51"/>
    <p:sldId id="409" r:id="rId52"/>
    <p:sldId id="410" r:id="rId53"/>
    <p:sldId id="411" r:id="rId54"/>
    <p:sldId id="427" r:id="rId55"/>
    <p:sldId id="339" r:id="rId56"/>
    <p:sldId id="385" r:id="rId57"/>
    <p:sldId id="386" r:id="rId58"/>
    <p:sldId id="412" r:id="rId59"/>
    <p:sldId id="413" r:id="rId60"/>
    <p:sldId id="414" r:id="rId61"/>
    <p:sldId id="415" r:id="rId62"/>
    <p:sldId id="428" r:id="rId63"/>
    <p:sldId id="416" r:id="rId64"/>
    <p:sldId id="417" r:id="rId65"/>
    <p:sldId id="340" r:id="rId66"/>
    <p:sldId id="387" r:id="rId67"/>
    <p:sldId id="388" r:id="rId68"/>
    <p:sldId id="341" r:id="rId69"/>
    <p:sldId id="390" r:id="rId70"/>
    <p:sldId id="418" r:id="rId71"/>
    <p:sldId id="419" r:id="rId72"/>
    <p:sldId id="420" r:id="rId73"/>
    <p:sldId id="421" r:id="rId74"/>
    <p:sldId id="429" r:id="rId7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63">
          <p15:clr>
            <a:srgbClr val="A4A3A4"/>
          </p15:clr>
        </p15:guide>
        <p15:guide id="2" pos="4059">
          <p15:clr>
            <a:srgbClr val="A4A3A4"/>
          </p15:clr>
        </p15:guide>
        <p15:guide id="3" pos="2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0000"/>
    <a:srgbClr val="CD242B"/>
    <a:srgbClr val="FFEDAB"/>
    <a:srgbClr val="E75E22"/>
    <a:srgbClr val="FFE389"/>
    <a:srgbClr val="DEB203"/>
    <a:srgbClr val="5FBA0F"/>
    <a:srgbClr val="FC922C"/>
    <a:srgbClr val="4F81B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5550" autoAdjust="0"/>
  </p:normalViewPr>
  <p:slideViewPr>
    <p:cSldViewPr>
      <p:cViewPr varScale="1">
        <p:scale>
          <a:sx n="92" d="100"/>
          <a:sy n="92" d="100"/>
        </p:scale>
        <p:origin x="882" y="84"/>
      </p:cViewPr>
      <p:guideLst>
        <p:guide orient="horz" pos="663"/>
        <p:guide pos="4059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5510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051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0390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5669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4980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5095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8470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1569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3028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6849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1450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9981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7044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9678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4540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2216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3972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6718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1682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4371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3971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865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1094345" y="2852936"/>
            <a:ext cx="1656184" cy="1656184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361392" y="5160788"/>
            <a:ext cx="2082336" cy="89396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1"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398404" y="5750834"/>
            <a:ext cx="2008312" cy="50405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118" y="919230"/>
            <a:ext cx="2232248" cy="64905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2901635" y="2852936"/>
            <a:ext cx="1656184" cy="1656184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708925" y="2852936"/>
            <a:ext cx="1656184" cy="1656184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6516216" y="2852936"/>
            <a:ext cx="1656184" cy="1656184"/>
          </a:xfrm>
          <a:prstGeom prst="rect">
            <a:avLst/>
          </a:prstGeom>
          <a:solidFill>
            <a:srgbClr val="5FB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427" y="3138183"/>
            <a:ext cx="796021" cy="78938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433" y="3140967"/>
            <a:ext cx="799519" cy="79285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559" y="3128787"/>
            <a:ext cx="825857" cy="80503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342" y="3167897"/>
            <a:ext cx="751520" cy="738995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129149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课堂教学流程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完美展示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309878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全书优质试题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随意编辑 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490607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独家研发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错题组卷系统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6892903" y="394573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志鸿优化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永远更新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 userDrawn="1"/>
        </p:nvSpPr>
        <p:spPr>
          <a:xfrm>
            <a:off x="0" y="-27384"/>
            <a:ext cx="9143999" cy="7200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 userDrawn="1"/>
        </p:nvSpPr>
        <p:spPr>
          <a:xfrm>
            <a:off x="0" y="6731788"/>
            <a:ext cx="9144000" cy="126212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 userDrawn="1"/>
        </p:nvSpPr>
        <p:spPr>
          <a:xfrm>
            <a:off x="1658382" y="1823052"/>
            <a:ext cx="58272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黑体" panose="02010600030101010101" pitchFamily="2" charset="-122"/>
                <a:ea typeface="黑体" panose="02010600030101010101" pitchFamily="2" charset="-122"/>
              </a:rPr>
              <a:t>高中总复习用书课件光盘</a:t>
            </a:r>
            <a:endParaRPr lang="zh-CN" altLang="en-US" sz="40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881" y="5229200"/>
            <a:ext cx="2421511" cy="102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805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animBg="1"/>
      <p:bldP spid="10" grpId="0" animBg="1"/>
      <p:bldP spid="11" grpId="0" animBg="1"/>
      <p:bldP spid="17" grpId="0"/>
      <p:bldP spid="18" grpId="0"/>
      <p:bldP spid="19" grpId="0"/>
      <p:bldP spid="20" grpId="0"/>
      <p:bldP spid="27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37115" y="1351654"/>
            <a:ext cx="7020272" cy="2016224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137115" y="3440763"/>
            <a:ext cx="7020272" cy="2016224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 userDrawn="1"/>
        </p:nvSpPr>
        <p:spPr>
          <a:xfrm>
            <a:off x="226603" y="275072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256739" y="3471391"/>
            <a:ext cx="153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412" y="1996950"/>
            <a:ext cx="737932" cy="72563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412" y="4086059"/>
            <a:ext cx="737932" cy="725633"/>
          </a:xfrm>
          <a:prstGeom prst="rect">
            <a:avLst/>
          </a:prstGeom>
        </p:spPr>
      </p:pic>
      <p:cxnSp>
        <p:nvCxnSpPr>
          <p:cNvPr id="26" name="直接连接符 25"/>
          <p:cNvCxnSpPr/>
          <p:nvPr userDrawn="1"/>
        </p:nvCxnSpPr>
        <p:spPr>
          <a:xfrm>
            <a:off x="6156176" y="1495670"/>
            <a:ext cx="0" cy="1728192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6156176" y="3584779"/>
            <a:ext cx="0" cy="1728192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999182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目录版式二（目录内容多时用）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37115" y="1351653"/>
            <a:ext cx="7020272" cy="4105333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 userDrawn="1"/>
        </p:nvSpPr>
        <p:spPr>
          <a:xfrm>
            <a:off x="226603" y="275072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256739" y="3471391"/>
            <a:ext cx="153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412" y="3041503"/>
            <a:ext cx="737932" cy="725633"/>
          </a:xfrm>
          <a:prstGeom prst="rect">
            <a:avLst/>
          </a:prstGeom>
        </p:spPr>
      </p:pic>
      <p:cxnSp>
        <p:nvCxnSpPr>
          <p:cNvPr id="12" name="直接连接符 11"/>
          <p:cNvCxnSpPr/>
          <p:nvPr userDrawn="1"/>
        </p:nvCxnSpPr>
        <p:spPr>
          <a:xfrm>
            <a:off x="6012160" y="1604319"/>
            <a:ext cx="0" cy="360000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3158344" y="2844170"/>
            <a:ext cx="2709800" cy="1098122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6156176" y="1604319"/>
            <a:ext cx="2880320" cy="359999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2pPr>
            <a:lvl3pPr marL="9144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3pPr>
            <a:lvl4pPr marL="13716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4pPr>
            <a:lvl5pPr marL="18288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39443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1340768"/>
            <a:ext cx="6983760" cy="108012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8" name="直接连接符 17"/>
          <p:cNvCxnSpPr/>
          <p:nvPr userDrawn="1"/>
        </p:nvCxnSpPr>
        <p:spPr>
          <a:xfrm>
            <a:off x="6422770" y="1901003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 userDrawn="1"/>
        </p:nvSpPr>
        <p:spPr>
          <a:xfrm>
            <a:off x="2160240" y="2476840"/>
            <a:ext cx="6983760" cy="108012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2" name="直接连接符 51"/>
          <p:cNvCxnSpPr/>
          <p:nvPr userDrawn="1"/>
        </p:nvCxnSpPr>
        <p:spPr>
          <a:xfrm>
            <a:off x="6422770" y="3037075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 userDrawn="1"/>
        </p:nvSpPr>
        <p:spPr>
          <a:xfrm>
            <a:off x="2160240" y="3631386"/>
            <a:ext cx="6983760" cy="1080120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9" name="直接连接符 58"/>
          <p:cNvCxnSpPr/>
          <p:nvPr userDrawn="1"/>
        </p:nvCxnSpPr>
        <p:spPr>
          <a:xfrm>
            <a:off x="6422770" y="4191621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/>
          <p:cNvSpPr/>
          <p:nvPr userDrawn="1"/>
        </p:nvSpPr>
        <p:spPr>
          <a:xfrm>
            <a:off x="2160240" y="4785932"/>
            <a:ext cx="6983760" cy="1080120"/>
          </a:xfrm>
          <a:prstGeom prst="rect">
            <a:avLst/>
          </a:prstGeom>
          <a:solidFill>
            <a:srgbClr val="5FB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6" name="直接连接符 65"/>
          <p:cNvCxnSpPr/>
          <p:nvPr userDrawn="1"/>
        </p:nvCxnSpPr>
        <p:spPr>
          <a:xfrm>
            <a:off x="6422770" y="5346167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椭圆 73"/>
          <p:cNvSpPr/>
          <p:nvPr userDrawn="1"/>
        </p:nvSpPr>
        <p:spPr>
          <a:xfrm flipH="1">
            <a:off x="3004067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</a:t>
            </a:r>
          </a:p>
        </p:txBody>
      </p:sp>
      <p:sp>
        <p:nvSpPr>
          <p:cNvPr id="75" name="椭圆 74"/>
          <p:cNvSpPr/>
          <p:nvPr userDrawn="1"/>
        </p:nvSpPr>
        <p:spPr>
          <a:xfrm flipH="1">
            <a:off x="3491956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76" name="椭圆 75"/>
          <p:cNvSpPr/>
          <p:nvPr userDrawn="1"/>
        </p:nvSpPr>
        <p:spPr>
          <a:xfrm flipH="1">
            <a:off x="3979845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</a:t>
            </a:r>
          </a:p>
        </p:txBody>
      </p:sp>
      <p:sp>
        <p:nvSpPr>
          <p:cNvPr id="77" name="椭圆 76"/>
          <p:cNvSpPr/>
          <p:nvPr userDrawn="1"/>
        </p:nvSpPr>
        <p:spPr>
          <a:xfrm flipH="1">
            <a:off x="4467734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</a:t>
            </a:r>
            <a:endParaRPr lang="zh-CN" altLang="en-US" sz="2400" dirty="0">
              <a:solidFill>
                <a:srgbClr val="CD24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Box 77"/>
          <p:cNvSpPr txBox="1"/>
          <p:nvPr userDrawn="1"/>
        </p:nvSpPr>
        <p:spPr>
          <a:xfrm>
            <a:off x="4902559" y="160085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i="0" dirty="0" smtClean="0">
                <a:solidFill>
                  <a:schemeClr val="bg1"/>
                </a:solidFill>
                <a:latin typeface="+mj-ea"/>
                <a:ea typeface="+mj-ea"/>
              </a:rPr>
              <a:t>明析考向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9" name="椭圆 78"/>
          <p:cNvSpPr/>
          <p:nvPr userDrawn="1"/>
        </p:nvSpPr>
        <p:spPr>
          <a:xfrm flipH="1">
            <a:off x="3004067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</a:t>
            </a:r>
          </a:p>
        </p:txBody>
      </p:sp>
      <p:sp>
        <p:nvSpPr>
          <p:cNvPr id="80" name="椭圆 79"/>
          <p:cNvSpPr/>
          <p:nvPr userDrawn="1"/>
        </p:nvSpPr>
        <p:spPr>
          <a:xfrm flipH="1">
            <a:off x="3491956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</a:p>
        </p:txBody>
      </p:sp>
      <p:sp>
        <p:nvSpPr>
          <p:cNvPr id="81" name="椭圆 80"/>
          <p:cNvSpPr/>
          <p:nvPr userDrawn="1"/>
        </p:nvSpPr>
        <p:spPr>
          <a:xfrm flipH="1">
            <a:off x="3979845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</a:t>
            </a:r>
            <a:endParaRPr lang="zh-CN" altLang="en-US" sz="2400" dirty="0">
              <a:solidFill>
                <a:srgbClr val="E75E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椭圆 81"/>
          <p:cNvSpPr/>
          <p:nvPr userDrawn="1"/>
        </p:nvSpPr>
        <p:spPr>
          <a:xfrm flipH="1">
            <a:off x="4467734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焦</a:t>
            </a:r>
            <a:endParaRPr lang="zh-CN" altLang="en-US" sz="2400" dirty="0">
              <a:solidFill>
                <a:srgbClr val="E75E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TextBox 82"/>
          <p:cNvSpPr txBox="1"/>
          <p:nvPr userDrawn="1"/>
        </p:nvSpPr>
        <p:spPr>
          <a:xfrm>
            <a:off x="4902559" y="273828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归纳</a:t>
            </a: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拓展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4" name="椭圆 83"/>
          <p:cNvSpPr/>
          <p:nvPr userDrawn="1"/>
        </p:nvSpPr>
        <p:spPr>
          <a:xfrm flipH="1">
            <a:off x="3004067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典</a:t>
            </a:r>
          </a:p>
        </p:txBody>
      </p:sp>
      <p:sp>
        <p:nvSpPr>
          <p:cNvPr id="85" name="椭圆 84"/>
          <p:cNvSpPr/>
          <p:nvPr userDrawn="1"/>
        </p:nvSpPr>
        <p:spPr>
          <a:xfrm flipH="1">
            <a:off x="3491956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86" name="椭圆 85"/>
          <p:cNvSpPr/>
          <p:nvPr userDrawn="1"/>
        </p:nvSpPr>
        <p:spPr>
          <a:xfrm flipH="1">
            <a:off x="3979845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</a:p>
        </p:txBody>
      </p:sp>
      <p:sp>
        <p:nvSpPr>
          <p:cNvPr id="87" name="椭圆 86"/>
          <p:cNvSpPr/>
          <p:nvPr userDrawn="1"/>
        </p:nvSpPr>
        <p:spPr>
          <a:xfrm flipH="1">
            <a:off x="4467734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</a:t>
            </a:r>
          </a:p>
        </p:txBody>
      </p:sp>
      <p:sp>
        <p:nvSpPr>
          <p:cNvPr id="88" name="TextBox 87"/>
          <p:cNvSpPr txBox="1"/>
          <p:nvPr userDrawn="1"/>
        </p:nvSpPr>
        <p:spPr>
          <a:xfrm>
            <a:off x="4902559" y="389800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评</a:t>
            </a:r>
            <a:r>
              <a:rPr lang="zh-CN" altLang="en-US" sz="2800" i="0" dirty="0" smtClean="0">
                <a:solidFill>
                  <a:schemeClr val="bg1"/>
                </a:solidFill>
                <a:latin typeface="+mj-ea"/>
                <a:ea typeface="+mj-ea"/>
              </a:rPr>
              <a:t>析指正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9" name="椭圆 88"/>
          <p:cNvSpPr/>
          <p:nvPr userDrawn="1"/>
        </p:nvSpPr>
        <p:spPr>
          <a:xfrm flipH="1">
            <a:off x="3004067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</a:t>
            </a:r>
          </a:p>
        </p:txBody>
      </p:sp>
      <p:sp>
        <p:nvSpPr>
          <p:cNvPr id="90" name="椭圆 89"/>
          <p:cNvSpPr/>
          <p:nvPr userDrawn="1"/>
        </p:nvSpPr>
        <p:spPr>
          <a:xfrm flipH="1">
            <a:off x="3491956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</a:p>
        </p:txBody>
      </p:sp>
      <p:sp>
        <p:nvSpPr>
          <p:cNvPr id="91" name="椭圆 90"/>
          <p:cNvSpPr/>
          <p:nvPr userDrawn="1"/>
        </p:nvSpPr>
        <p:spPr>
          <a:xfrm flipH="1">
            <a:off x="3979845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</a:p>
        </p:txBody>
      </p:sp>
      <p:sp>
        <p:nvSpPr>
          <p:cNvPr id="92" name="椭圆 91"/>
          <p:cNvSpPr/>
          <p:nvPr userDrawn="1"/>
        </p:nvSpPr>
        <p:spPr>
          <a:xfrm flipH="1">
            <a:off x="4467734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拟</a:t>
            </a:r>
            <a:endParaRPr lang="zh-CN" altLang="en-US" sz="2400" dirty="0">
              <a:solidFill>
                <a:srgbClr val="5FBA0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TextBox 92"/>
          <p:cNvSpPr txBox="1"/>
          <p:nvPr userDrawn="1"/>
        </p:nvSpPr>
        <p:spPr>
          <a:xfrm>
            <a:off x="4902559" y="504662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预测</a:t>
            </a: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演练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38732668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2160240" y="2983026"/>
            <a:ext cx="7020272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4000542" y="538157"/>
            <a:ext cx="1540800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课前试做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自我诊断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183095" y="874706"/>
            <a:ext cx="1172202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661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同侧圆角矩形 10"/>
          <p:cNvSpPr/>
          <p:nvPr userDrawn="1"/>
        </p:nvSpPr>
        <p:spPr>
          <a:xfrm>
            <a:off x="5572098" y="538157"/>
            <a:ext cx="1540800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模拟阅卷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满分策略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708172" y="874706"/>
            <a:ext cx="122506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15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" Target="../slides/slide3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171825" y="467380"/>
            <a:ext cx="5000575" cy="44134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1" y="6738378"/>
            <a:ext cx="9157036" cy="128253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8172400" y="467380"/>
            <a:ext cx="971600" cy="441340"/>
          </a:xfrm>
          <a:prstGeom prst="rect">
            <a:avLst/>
          </a:prstGeom>
          <a:solidFill>
            <a:srgbClr val="FC92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433638" y="0"/>
            <a:ext cx="1711621" cy="90872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专题五</a:t>
            </a: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0" y="6727668"/>
            <a:ext cx="9144000" cy="0"/>
          </a:xfrm>
          <a:prstGeom prst="line">
            <a:avLst/>
          </a:prstGeom>
          <a:ln w="12700">
            <a:solidFill>
              <a:srgbClr val="E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-1" y="937527"/>
            <a:ext cx="9144000" cy="3600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27" y="161189"/>
            <a:ext cx="628650" cy="619125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235833" y="75617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 smtClean="0">
                <a:solidFill>
                  <a:srgbClr val="C00000"/>
                </a:solidFill>
              </a:rPr>
              <a:t>第</a:t>
            </a:r>
            <a:r>
              <a:rPr lang="en-US" altLang="zh-CN" b="1" dirty="0" smtClean="0">
                <a:solidFill>
                  <a:srgbClr val="C00000"/>
                </a:solidFill>
              </a:rPr>
              <a:t>4</a:t>
            </a:r>
            <a:r>
              <a:rPr lang="zh-CN" altLang="zh-CN" b="1" dirty="0" smtClean="0">
                <a:solidFill>
                  <a:srgbClr val="C00000"/>
                </a:solidFill>
              </a:rPr>
              <a:t>讲　文本探究题</a:t>
            </a:r>
            <a:endParaRPr lang="zh-CN" altLang="zh-CN" sz="1800" b="1" kern="1200" dirty="0">
              <a:solidFill>
                <a:srgbClr val="C00000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30" name="同侧圆角矩形 29">
            <a:hlinkClick r:id="rId17" action="ppaction://hlinksldjump" tooltip="点击进入"/>
          </p:cNvPr>
          <p:cNvSpPr/>
          <p:nvPr/>
        </p:nvSpPr>
        <p:spPr>
          <a:xfrm>
            <a:off x="3995936" y="607236"/>
            <a:ext cx="1539139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课前试做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自我诊断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374429" y="507713"/>
            <a:ext cx="66206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5" name="同侧圆角矩形 14">
            <a:hlinkClick r:id="rId18" action="ppaction://hlinksldjump" tooltip="点击进入"/>
          </p:cNvPr>
          <p:cNvSpPr/>
          <p:nvPr userDrawn="1"/>
        </p:nvSpPr>
        <p:spPr>
          <a:xfrm>
            <a:off x="5573273" y="607236"/>
            <a:ext cx="1539139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模拟阅卷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满分方略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61" r:id="rId5"/>
    <p:sldLayoutId id="2147483662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slide" Target="slide5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Relationship Id="rId6" Type="http://schemas.openxmlformats.org/officeDocument/2006/relationships/slide" Target="slide28.xml"/><Relationship Id="rId5" Type="http://schemas.openxmlformats.org/officeDocument/2006/relationships/slide" Target="slide25.xml"/><Relationship Id="rId4" Type="http://schemas.openxmlformats.org/officeDocument/2006/relationships/slide" Target="slide3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slide" Target="slide55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Relationship Id="rId6" Type="http://schemas.openxmlformats.org/officeDocument/2006/relationships/slide" Target="slide28.xml"/><Relationship Id="rId5" Type="http://schemas.openxmlformats.org/officeDocument/2006/relationships/slide" Target="slide25.xml"/><Relationship Id="rId4" Type="http://schemas.openxmlformats.org/officeDocument/2006/relationships/slide" Target="slide3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slide" Target="slide55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28.xml"/><Relationship Id="rId5" Type="http://schemas.openxmlformats.org/officeDocument/2006/relationships/slide" Target="slide25.xml"/><Relationship Id="rId4" Type="http://schemas.openxmlformats.org/officeDocument/2006/relationships/slide" Target="slide3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slide" Target="slide55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Relationship Id="rId6" Type="http://schemas.openxmlformats.org/officeDocument/2006/relationships/slide" Target="slide28.xml"/><Relationship Id="rId5" Type="http://schemas.openxmlformats.org/officeDocument/2006/relationships/slide" Target="slide25.xml"/><Relationship Id="rId4" Type="http://schemas.openxmlformats.org/officeDocument/2006/relationships/slide" Target="slide3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slide" Target="slide55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Relationship Id="rId6" Type="http://schemas.openxmlformats.org/officeDocument/2006/relationships/slide" Target="slide28.xml"/><Relationship Id="rId5" Type="http://schemas.openxmlformats.org/officeDocument/2006/relationships/slide" Target="slide25.xml"/><Relationship Id="rId4" Type="http://schemas.openxmlformats.org/officeDocument/2006/relationships/slide" Target="slide3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55.xml"/><Relationship Id="rId3" Type="http://schemas.openxmlformats.org/officeDocument/2006/relationships/notesSlide" Target="../notesSlides/notesSlide18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Relationship Id="rId6" Type="http://schemas.openxmlformats.org/officeDocument/2006/relationships/slide" Target="slide25.xml"/><Relationship Id="rId11" Type="http://schemas.openxmlformats.org/officeDocument/2006/relationships/image" Target="../media/image10.emf"/><Relationship Id="rId5" Type="http://schemas.openxmlformats.org/officeDocument/2006/relationships/slide" Target="slide36.xml"/><Relationship Id="rId10" Type="http://schemas.openxmlformats.org/officeDocument/2006/relationships/package" Target="../embeddings/Microsoft_Word___1.docx"/><Relationship Id="rId4" Type="http://schemas.openxmlformats.org/officeDocument/2006/relationships/slide" Target="slide15.xml"/><Relationship Id="rId9" Type="http://schemas.openxmlformats.org/officeDocument/2006/relationships/oleObject" Target="../embeddings/oleObject1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55.xml"/><Relationship Id="rId3" Type="http://schemas.openxmlformats.org/officeDocument/2006/relationships/notesSlide" Target="../notesSlides/notesSlide19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2.vml"/><Relationship Id="rId6" Type="http://schemas.openxmlformats.org/officeDocument/2006/relationships/slide" Target="slide25.xml"/><Relationship Id="rId11" Type="http://schemas.openxmlformats.org/officeDocument/2006/relationships/image" Target="../media/image11.emf"/><Relationship Id="rId5" Type="http://schemas.openxmlformats.org/officeDocument/2006/relationships/slide" Target="slide36.xml"/><Relationship Id="rId10" Type="http://schemas.openxmlformats.org/officeDocument/2006/relationships/package" Target="../embeddings/Microsoft_Word___2.docx"/><Relationship Id="rId4" Type="http://schemas.openxmlformats.org/officeDocument/2006/relationships/slide" Target="slide15.xml"/><Relationship Id="rId9" Type="http://schemas.openxmlformats.org/officeDocument/2006/relationships/oleObject" Target="../embeddings/oleObject2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slide" Target="slide55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Relationship Id="rId6" Type="http://schemas.openxmlformats.org/officeDocument/2006/relationships/slide" Target="slide28.xml"/><Relationship Id="rId5" Type="http://schemas.openxmlformats.org/officeDocument/2006/relationships/slide" Target="slide25.xml"/><Relationship Id="rId4" Type="http://schemas.openxmlformats.org/officeDocument/2006/relationships/slide" Target="slide3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55.xml"/><Relationship Id="rId3" Type="http://schemas.openxmlformats.org/officeDocument/2006/relationships/notesSlide" Target="../notesSlides/notesSlide21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3.vml"/><Relationship Id="rId6" Type="http://schemas.openxmlformats.org/officeDocument/2006/relationships/slide" Target="slide25.xml"/><Relationship Id="rId11" Type="http://schemas.openxmlformats.org/officeDocument/2006/relationships/image" Target="../media/image12.emf"/><Relationship Id="rId5" Type="http://schemas.openxmlformats.org/officeDocument/2006/relationships/slide" Target="slide36.xml"/><Relationship Id="rId10" Type="http://schemas.openxmlformats.org/officeDocument/2006/relationships/package" Target="../embeddings/Microsoft_Word___3.docx"/><Relationship Id="rId4" Type="http://schemas.openxmlformats.org/officeDocument/2006/relationships/slide" Target="slide15.xml"/><Relationship Id="rId9" Type="http://schemas.openxmlformats.org/officeDocument/2006/relationships/oleObject" Target="../embeddings/oleObject3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55.xml"/><Relationship Id="rId3" Type="http://schemas.openxmlformats.org/officeDocument/2006/relationships/notesSlide" Target="../notesSlides/notesSlide22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4.vml"/><Relationship Id="rId6" Type="http://schemas.openxmlformats.org/officeDocument/2006/relationships/slide" Target="slide25.xml"/><Relationship Id="rId11" Type="http://schemas.openxmlformats.org/officeDocument/2006/relationships/image" Target="../media/image13.emf"/><Relationship Id="rId5" Type="http://schemas.openxmlformats.org/officeDocument/2006/relationships/slide" Target="slide36.xml"/><Relationship Id="rId10" Type="http://schemas.openxmlformats.org/officeDocument/2006/relationships/package" Target="../embeddings/Microsoft_Word___4.docx"/><Relationship Id="rId4" Type="http://schemas.openxmlformats.org/officeDocument/2006/relationships/slide" Target="slide15.xml"/><Relationship Id="rId9" Type="http://schemas.openxmlformats.org/officeDocument/2006/relationships/oleObject" Target="../embeddings/oleObject4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55.xml"/><Relationship Id="rId5" Type="http://schemas.openxmlformats.org/officeDocument/2006/relationships/slide" Target="slide28.xml"/><Relationship Id="rId4" Type="http://schemas.openxmlformats.org/officeDocument/2006/relationships/slide" Target="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55.xml"/><Relationship Id="rId5" Type="http://schemas.openxmlformats.org/officeDocument/2006/relationships/slide" Target="slide28.xml"/><Relationship Id="rId4" Type="http://schemas.openxmlformats.org/officeDocument/2006/relationships/slide" Target="slide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55.xml"/><Relationship Id="rId5" Type="http://schemas.openxmlformats.org/officeDocument/2006/relationships/slide" Target="slide28.xml"/><Relationship Id="rId4" Type="http://schemas.openxmlformats.org/officeDocument/2006/relationships/slide" Target="slide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55.xml"/><Relationship Id="rId5" Type="http://schemas.openxmlformats.org/officeDocument/2006/relationships/slide" Target="slide28.xml"/><Relationship Id="rId4" Type="http://schemas.openxmlformats.org/officeDocument/2006/relationships/slide" Target="slide2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55.xml"/><Relationship Id="rId5" Type="http://schemas.openxmlformats.org/officeDocument/2006/relationships/slide" Target="slide28.xml"/><Relationship Id="rId4" Type="http://schemas.openxmlformats.org/officeDocument/2006/relationships/slide" Target="slide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55.xml"/><Relationship Id="rId5" Type="http://schemas.openxmlformats.org/officeDocument/2006/relationships/slide" Target="slide28.xml"/><Relationship Id="rId4" Type="http://schemas.openxmlformats.org/officeDocument/2006/relationships/slide" Target="slide2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55.xml"/><Relationship Id="rId5" Type="http://schemas.openxmlformats.org/officeDocument/2006/relationships/slide" Target="slide28.xml"/><Relationship Id="rId4" Type="http://schemas.openxmlformats.org/officeDocument/2006/relationships/slide" Target="slide2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55.xml"/><Relationship Id="rId5" Type="http://schemas.openxmlformats.org/officeDocument/2006/relationships/slide" Target="slide28.xml"/><Relationship Id="rId4" Type="http://schemas.openxmlformats.org/officeDocument/2006/relationships/slide" Target="slide2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55.xml"/><Relationship Id="rId5" Type="http://schemas.openxmlformats.org/officeDocument/2006/relationships/slide" Target="slide28.xml"/><Relationship Id="rId4" Type="http://schemas.openxmlformats.org/officeDocument/2006/relationships/slide" Target="slide2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55.xml"/><Relationship Id="rId5" Type="http://schemas.openxmlformats.org/officeDocument/2006/relationships/slide" Target="slide28.xml"/><Relationship Id="rId4" Type="http://schemas.openxmlformats.org/officeDocument/2006/relationships/slide" Target="slide2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55.xml"/><Relationship Id="rId5" Type="http://schemas.openxmlformats.org/officeDocument/2006/relationships/slide" Target="slide28.xml"/><Relationship Id="rId4" Type="http://schemas.openxmlformats.org/officeDocument/2006/relationships/slide" Target="slide2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48.xml"/><Relationship Id="rId5" Type="http://schemas.openxmlformats.org/officeDocument/2006/relationships/slide" Target="slide46.xml"/><Relationship Id="rId4" Type="http://schemas.openxmlformats.org/officeDocument/2006/relationships/slide" Target="slide5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48.xml"/><Relationship Id="rId5" Type="http://schemas.openxmlformats.org/officeDocument/2006/relationships/slide" Target="slide46.xml"/><Relationship Id="rId4" Type="http://schemas.openxmlformats.org/officeDocument/2006/relationships/slide" Target="slide5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48.xml"/><Relationship Id="rId5" Type="http://schemas.openxmlformats.org/officeDocument/2006/relationships/slide" Target="slide46.xml"/><Relationship Id="rId4" Type="http://schemas.openxmlformats.org/officeDocument/2006/relationships/slide" Target="slide5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48.xml"/><Relationship Id="rId5" Type="http://schemas.openxmlformats.org/officeDocument/2006/relationships/slide" Target="slide46.xml"/><Relationship Id="rId4" Type="http://schemas.openxmlformats.org/officeDocument/2006/relationships/slide" Target="slide5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48.xml"/><Relationship Id="rId5" Type="http://schemas.openxmlformats.org/officeDocument/2006/relationships/slide" Target="slide46.xml"/><Relationship Id="rId4" Type="http://schemas.openxmlformats.org/officeDocument/2006/relationships/slide" Target="slide5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48.xml"/><Relationship Id="rId5" Type="http://schemas.openxmlformats.org/officeDocument/2006/relationships/slide" Target="slide46.xml"/><Relationship Id="rId4" Type="http://schemas.openxmlformats.org/officeDocument/2006/relationships/slide" Target="slide55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slide" Target="slide15.xml"/><Relationship Id="rId7" Type="http://schemas.openxmlformats.org/officeDocument/2006/relationships/slide" Target="slide48.xml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5.vml"/><Relationship Id="rId6" Type="http://schemas.openxmlformats.org/officeDocument/2006/relationships/slide" Target="slide46.xml"/><Relationship Id="rId5" Type="http://schemas.openxmlformats.org/officeDocument/2006/relationships/slide" Target="slide55.xml"/><Relationship Id="rId10" Type="http://schemas.openxmlformats.org/officeDocument/2006/relationships/image" Target="../media/image14.emf"/><Relationship Id="rId4" Type="http://schemas.openxmlformats.org/officeDocument/2006/relationships/slide" Target="slide36.xml"/><Relationship Id="rId9" Type="http://schemas.openxmlformats.org/officeDocument/2006/relationships/package" Target="../embeddings/Microsoft_Word___5.docx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slide" Target="slide15.xml"/><Relationship Id="rId7" Type="http://schemas.openxmlformats.org/officeDocument/2006/relationships/slide" Target="slide48.xml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6.vml"/><Relationship Id="rId6" Type="http://schemas.openxmlformats.org/officeDocument/2006/relationships/slide" Target="slide46.xml"/><Relationship Id="rId5" Type="http://schemas.openxmlformats.org/officeDocument/2006/relationships/slide" Target="slide55.xml"/><Relationship Id="rId10" Type="http://schemas.openxmlformats.org/officeDocument/2006/relationships/image" Target="../media/image15.emf"/><Relationship Id="rId4" Type="http://schemas.openxmlformats.org/officeDocument/2006/relationships/slide" Target="slide36.xml"/><Relationship Id="rId9" Type="http://schemas.openxmlformats.org/officeDocument/2006/relationships/package" Target="../embeddings/Microsoft_Word___6.docx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slide" Target="slide15.xml"/><Relationship Id="rId7" Type="http://schemas.openxmlformats.org/officeDocument/2006/relationships/slide" Target="slide48.xml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7.vml"/><Relationship Id="rId6" Type="http://schemas.openxmlformats.org/officeDocument/2006/relationships/slide" Target="slide46.xml"/><Relationship Id="rId5" Type="http://schemas.openxmlformats.org/officeDocument/2006/relationships/slide" Target="slide55.xml"/><Relationship Id="rId10" Type="http://schemas.openxmlformats.org/officeDocument/2006/relationships/image" Target="../media/image16.emf"/><Relationship Id="rId4" Type="http://schemas.openxmlformats.org/officeDocument/2006/relationships/slide" Target="slide36.xml"/><Relationship Id="rId9" Type="http://schemas.openxmlformats.org/officeDocument/2006/relationships/package" Target="../embeddings/Microsoft_Word___7.docx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slide" Target="slide15.xml"/><Relationship Id="rId7" Type="http://schemas.openxmlformats.org/officeDocument/2006/relationships/slide" Target="slide48.xml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8.vml"/><Relationship Id="rId6" Type="http://schemas.openxmlformats.org/officeDocument/2006/relationships/slide" Target="slide46.xml"/><Relationship Id="rId5" Type="http://schemas.openxmlformats.org/officeDocument/2006/relationships/slide" Target="slide55.xml"/><Relationship Id="rId10" Type="http://schemas.openxmlformats.org/officeDocument/2006/relationships/image" Target="../media/image17.emf"/><Relationship Id="rId4" Type="http://schemas.openxmlformats.org/officeDocument/2006/relationships/slide" Target="slide36.xml"/><Relationship Id="rId9" Type="http://schemas.openxmlformats.org/officeDocument/2006/relationships/package" Target="../embeddings/Microsoft_Word___8.docx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48.xml"/><Relationship Id="rId5" Type="http://schemas.openxmlformats.org/officeDocument/2006/relationships/slide" Target="slide46.xml"/><Relationship Id="rId4" Type="http://schemas.openxmlformats.org/officeDocument/2006/relationships/slide" Target="slide5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48.xml"/><Relationship Id="rId5" Type="http://schemas.openxmlformats.org/officeDocument/2006/relationships/slide" Target="slide46.xml"/><Relationship Id="rId4" Type="http://schemas.openxmlformats.org/officeDocument/2006/relationships/slide" Target="slide5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48.xml"/><Relationship Id="rId5" Type="http://schemas.openxmlformats.org/officeDocument/2006/relationships/slide" Target="slide46.xml"/><Relationship Id="rId4" Type="http://schemas.openxmlformats.org/officeDocument/2006/relationships/slide" Target="slide5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48.xml"/><Relationship Id="rId5" Type="http://schemas.openxmlformats.org/officeDocument/2006/relationships/slide" Target="slide46.xml"/><Relationship Id="rId4" Type="http://schemas.openxmlformats.org/officeDocument/2006/relationships/slide" Target="slide5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48.xml"/><Relationship Id="rId5" Type="http://schemas.openxmlformats.org/officeDocument/2006/relationships/slide" Target="slide46.xml"/><Relationship Id="rId4" Type="http://schemas.openxmlformats.org/officeDocument/2006/relationships/slide" Target="slide5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48.xml"/><Relationship Id="rId5" Type="http://schemas.openxmlformats.org/officeDocument/2006/relationships/slide" Target="slide46.xml"/><Relationship Id="rId4" Type="http://schemas.openxmlformats.org/officeDocument/2006/relationships/slide" Target="slide5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48.xml"/><Relationship Id="rId5" Type="http://schemas.openxmlformats.org/officeDocument/2006/relationships/slide" Target="slide46.xml"/><Relationship Id="rId4" Type="http://schemas.openxmlformats.org/officeDocument/2006/relationships/slide" Target="slide5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48.xml"/><Relationship Id="rId5" Type="http://schemas.openxmlformats.org/officeDocument/2006/relationships/slide" Target="slide46.xml"/><Relationship Id="rId4" Type="http://schemas.openxmlformats.org/officeDocument/2006/relationships/slide" Target="slide5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48.xml"/><Relationship Id="rId5" Type="http://schemas.openxmlformats.org/officeDocument/2006/relationships/slide" Target="slide46.xml"/><Relationship Id="rId4" Type="http://schemas.openxmlformats.org/officeDocument/2006/relationships/slide" Target="slide5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68.xml"/><Relationship Id="rId5" Type="http://schemas.openxmlformats.org/officeDocument/2006/relationships/slide" Target="slide65.xml"/><Relationship Id="rId4" Type="http://schemas.openxmlformats.org/officeDocument/2006/relationships/slide" Target="slide5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68.xml"/><Relationship Id="rId5" Type="http://schemas.openxmlformats.org/officeDocument/2006/relationships/slide" Target="slide65.xml"/><Relationship Id="rId4" Type="http://schemas.openxmlformats.org/officeDocument/2006/relationships/slide" Target="slide55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68.xml"/><Relationship Id="rId5" Type="http://schemas.openxmlformats.org/officeDocument/2006/relationships/slide" Target="slide65.xml"/><Relationship Id="rId4" Type="http://schemas.openxmlformats.org/officeDocument/2006/relationships/slide" Target="slide55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68.xml"/><Relationship Id="rId5" Type="http://schemas.openxmlformats.org/officeDocument/2006/relationships/slide" Target="slide65.xml"/><Relationship Id="rId4" Type="http://schemas.openxmlformats.org/officeDocument/2006/relationships/slide" Target="slide5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68.xml"/><Relationship Id="rId5" Type="http://schemas.openxmlformats.org/officeDocument/2006/relationships/slide" Target="slide65.xml"/><Relationship Id="rId4" Type="http://schemas.openxmlformats.org/officeDocument/2006/relationships/slide" Target="slide5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68.xml"/><Relationship Id="rId5" Type="http://schemas.openxmlformats.org/officeDocument/2006/relationships/slide" Target="slide65.xml"/><Relationship Id="rId4" Type="http://schemas.openxmlformats.org/officeDocument/2006/relationships/slide" Target="slide55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slide" Target="slide15.xml"/><Relationship Id="rId7" Type="http://schemas.openxmlformats.org/officeDocument/2006/relationships/slide" Target="slide68.xml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9.vml"/><Relationship Id="rId6" Type="http://schemas.openxmlformats.org/officeDocument/2006/relationships/slide" Target="slide65.xml"/><Relationship Id="rId5" Type="http://schemas.openxmlformats.org/officeDocument/2006/relationships/slide" Target="slide55.xml"/><Relationship Id="rId10" Type="http://schemas.openxmlformats.org/officeDocument/2006/relationships/image" Target="../media/image18.emf"/><Relationship Id="rId4" Type="http://schemas.openxmlformats.org/officeDocument/2006/relationships/slide" Target="slide36.xml"/><Relationship Id="rId9" Type="http://schemas.openxmlformats.org/officeDocument/2006/relationships/package" Target="../embeddings/Microsoft_Word___9.docx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68.xml"/><Relationship Id="rId5" Type="http://schemas.openxmlformats.org/officeDocument/2006/relationships/slide" Target="slide65.xml"/><Relationship Id="rId4" Type="http://schemas.openxmlformats.org/officeDocument/2006/relationships/slide" Target="slide55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slide" Target="slide15.xml"/><Relationship Id="rId7" Type="http://schemas.openxmlformats.org/officeDocument/2006/relationships/slide" Target="slide68.xml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0.vml"/><Relationship Id="rId6" Type="http://schemas.openxmlformats.org/officeDocument/2006/relationships/slide" Target="slide65.xml"/><Relationship Id="rId5" Type="http://schemas.openxmlformats.org/officeDocument/2006/relationships/slide" Target="slide55.xml"/><Relationship Id="rId10" Type="http://schemas.openxmlformats.org/officeDocument/2006/relationships/image" Target="../media/image19.emf"/><Relationship Id="rId4" Type="http://schemas.openxmlformats.org/officeDocument/2006/relationships/slide" Target="slide36.xml"/><Relationship Id="rId9" Type="http://schemas.openxmlformats.org/officeDocument/2006/relationships/package" Target="../embeddings/Microsoft_Word___10.docx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slide" Target="slide15.xml"/><Relationship Id="rId7" Type="http://schemas.openxmlformats.org/officeDocument/2006/relationships/slide" Target="slide68.xml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1.vml"/><Relationship Id="rId6" Type="http://schemas.openxmlformats.org/officeDocument/2006/relationships/slide" Target="slide65.xml"/><Relationship Id="rId5" Type="http://schemas.openxmlformats.org/officeDocument/2006/relationships/slide" Target="slide55.xml"/><Relationship Id="rId10" Type="http://schemas.openxmlformats.org/officeDocument/2006/relationships/image" Target="../media/image20.emf"/><Relationship Id="rId4" Type="http://schemas.openxmlformats.org/officeDocument/2006/relationships/slide" Target="slide36.xml"/><Relationship Id="rId9" Type="http://schemas.openxmlformats.org/officeDocument/2006/relationships/package" Target="../embeddings/Microsoft_Word___11.docx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68.xml"/><Relationship Id="rId5" Type="http://schemas.openxmlformats.org/officeDocument/2006/relationships/slide" Target="slide65.xml"/><Relationship Id="rId4" Type="http://schemas.openxmlformats.org/officeDocument/2006/relationships/slide" Target="slide55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68.xml"/><Relationship Id="rId5" Type="http://schemas.openxmlformats.org/officeDocument/2006/relationships/slide" Target="slide65.xml"/><Relationship Id="rId4" Type="http://schemas.openxmlformats.org/officeDocument/2006/relationships/slide" Target="slide55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68.xml"/><Relationship Id="rId5" Type="http://schemas.openxmlformats.org/officeDocument/2006/relationships/slide" Target="slide65.xml"/><Relationship Id="rId4" Type="http://schemas.openxmlformats.org/officeDocument/2006/relationships/slide" Target="slide55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68.xml"/><Relationship Id="rId5" Type="http://schemas.openxmlformats.org/officeDocument/2006/relationships/slide" Target="slide65.xml"/><Relationship Id="rId4" Type="http://schemas.openxmlformats.org/officeDocument/2006/relationships/slide" Target="slide5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68.xml"/><Relationship Id="rId5" Type="http://schemas.openxmlformats.org/officeDocument/2006/relationships/slide" Target="slide65.xml"/><Relationship Id="rId4" Type="http://schemas.openxmlformats.org/officeDocument/2006/relationships/slide" Target="slide5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68.xml"/><Relationship Id="rId5" Type="http://schemas.openxmlformats.org/officeDocument/2006/relationships/slide" Target="slide65.xml"/><Relationship Id="rId4" Type="http://schemas.openxmlformats.org/officeDocument/2006/relationships/slide" Target="slide55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68.xml"/><Relationship Id="rId5" Type="http://schemas.openxmlformats.org/officeDocument/2006/relationships/slide" Target="slide65.xml"/><Relationship Id="rId4" Type="http://schemas.openxmlformats.org/officeDocument/2006/relationships/slide" Target="slide55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68.xml"/><Relationship Id="rId5" Type="http://schemas.openxmlformats.org/officeDocument/2006/relationships/slide" Target="slide65.xml"/><Relationship Id="rId4" Type="http://schemas.openxmlformats.org/officeDocument/2006/relationships/slide" Target="slide55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68.xml"/><Relationship Id="rId5" Type="http://schemas.openxmlformats.org/officeDocument/2006/relationships/slide" Target="slide65.xml"/><Relationship Id="rId4" Type="http://schemas.openxmlformats.org/officeDocument/2006/relationships/slide" Target="slide55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68.xml"/><Relationship Id="rId5" Type="http://schemas.openxmlformats.org/officeDocument/2006/relationships/slide" Target="slide65.xml"/><Relationship Id="rId4" Type="http://schemas.openxmlformats.org/officeDocument/2006/relationships/slide" Target="slide5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4</a:t>
            </a:r>
            <a:r>
              <a:rPr lang="zh-CN" altLang="zh-CN" dirty="0"/>
              <a:t>讲　文本探究题</a:t>
            </a:r>
          </a:p>
        </p:txBody>
      </p:sp>
    </p:spTree>
    <p:extLst>
      <p:ext uri="{BB962C8B-B14F-4D97-AF65-F5344CB8AC3E}">
        <p14:creationId xmlns:p14="http://schemas.microsoft.com/office/powerpoint/2010/main" val="187845149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8147"/>
            <a:ext cx="8128000" cy="54784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下列对作品有关内容的分析和概括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最恰当的两项是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猎人用草药医治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崴伤的脚踝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并保证说第二天就可以上山打猎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对他的医术表示怀疑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但第二天早上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的脚踝果然不疼了。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毫不留情地指出禁猎的事实后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猎人终于能够直面自己已经失去了狩猎权利这一现实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不再自欺欺人地沉浸在天真和得意之中。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想为猎人在山下找个打猎的营生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不仅是因为不忍看他独自在简陋的木屋中艰苦生活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也是被他对打猎生活的热爱和留恋感动。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小说写第二天清晨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耳畔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碎银般明亮的鸟鸣声璀璨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化听觉为视觉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生动地表现了鸟雀鸣声的清亮细碎和自己一夜安眠后的愉悦舒畅。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小说以平静的语调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白描式的语言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表达了对猎人无法狩猎的深切同情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也流露出对狩猎这一传统职业在当今日渐衰微的忧思。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五边形 4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6" name="五边形 5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51520" y="4005064"/>
            <a:ext cx="8640960" cy="2664296"/>
            <a:chOff x="251520" y="1801791"/>
            <a:chExt cx="8640960" cy="266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51520" y="1801791"/>
              <a:ext cx="8640960" cy="2664296"/>
              <a:chOff x="251520" y="-243408"/>
              <a:chExt cx="8640960" cy="2664296"/>
            </a:xfrm>
          </p:grpSpPr>
          <p:sp>
            <p:nvSpPr>
              <p:cNvPr id="11" name="五边形 10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2" name="燕尾形 11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251520" y="-243408"/>
                <a:ext cx="8640960" cy="2347289"/>
                <a:chOff x="251520" y="-243408"/>
                <a:chExt cx="8640960" cy="2347289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251520" y="-243408"/>
                  <a:ext cx="8640960" cy="234728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TextBox 28"/>
                <p:cNvSpPr txBox="1"/>
                <p:nvPr/>
              </p:nvSpPr>
              <p:spPr>
                <a:xfrm>
                  <a:off x="8382111" y="-215468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10" name="矩形 9"/>
            <p:cNvSpPr>
              <a:spLocks noChangeAspect="1"/>
            </p:cNvSpPr>
            <p:nvPr/>
          </p:nvSpPr>
          <p:spPr>
            <a:xfrm>
              <a:off x="508000" y="2161831"/>
              <a:ext cx="8128000" cy="193899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A</a:t>
              </a:r>
              <a:r>
                <a:rPr lang="zh-CN" altLang="zh-CN" sz="2000" dirty="0"/>
                <a:t>项</a:t>
              </a:r>
              <a:r>
                <a:rPr lang="en-US" altLang="zh-CN" sz="2000" dirty="0"/>
                <a:t>,“‘</a:t>
              </a:r>
              <a:r>
                <a:rPr lang="zh-CN" altLang="zh-CN" sz="2000" dirty="0"/>
                <a:t>我</a:t>
              </a:r>
              <a:r>
                <a:rPr lang="en-US" altLang="zh-CN" sz="2000" dirty="0"/>
                <a:t>’</a:t>
              </a:r>
              <a:r>
                <a:rPr lang="zh-CN" altLang="zh-CN" sz="2000" dirty="0"/>
                <a:t>对他的医术表示怀疑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在文中没有体现。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项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对小说内容的理解不正确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猎人本来就知道自己已经失去了狩猎的权利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并没有自欺欺人。</a:t>
              </a:r>
              <a:r>
                <a:rPr lang="en-US" altLang="zh-CN" sz="2000" dirty="0"/>
                <a:t>E</a:t>
              </a:r>
              <a:r>
                <a:rPr lang="zh-CN" altLang="zh-CN" sz="2000" dirty="0"/>
                <a:t>项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对小说主题的理解错误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除了对猎人的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同情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外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更多的是对他的敬佩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而且对当今狩猎这一职业的衰微没有忧思。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51520" y="5445224"/>
            <a:ext cx="8640960" cy="1224136"/>
            <a:chOff x="251520" y="4680540"/>
            <a:chExt cx="8640960" cy="1224136"/>
          </a:xfrm>
        </p:grpSpPr>
        <p:grpSp>
          <p:nvGrpSpPr>
            <p:cNvPr id="17" name="组合 16"/>
            <p:cNvGrpSpPr/>
            <p:nvPr/>
          </p:nvGrpSpPr>
          <p:grpSpPr>
            <a:xfrm>
              <a:off x="251520" y="4680540"/>
              <a:ext cx="8640960" cy="1224136"/>
              <a:chOff x="251520" y="3683461"/>
              <a:chExt cx="8640960" cy="1224136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1" name="五边形 2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51520" y="3683461"/>
                <a:ext cx="8640960" cy="90870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TextBox 48"/>
              <p:cNvSpPr txBox="1"/>
              <p:nvPr/>
            </p:nvSpPr>
            <p:spPr>
              <a:xfrm>
                <a:off x="8388424" y="3705495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539552" y="5053511"/>
              <a:ext cx="806489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2000" dirty="0"/>
                <a:t>答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给</a:t>
              </a:r>
              <a:r>
                <a:rPr lang="en-US" altLang="zh-CN" sz="2000" dirty="0"/>
                <a:t>3</a:t>
              </a:r>
              <a:r>
                <a:rPr lang="zh-CN" altLang="zh-CN" sz="2000" dirty="0"/>
                <a:t>分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答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给</a:t>
              </a:r>
              <a:r>
                <a:rPr lang="en-US" altLang="zh-CN" sz="2000" dirty="0"/>
                <a:t>2</a:t>
              </a:r>
              <a:r>
                <a:rPr lang="zh-CN" altLang="zh-CN" sz="2000" dirty="0"/>
                <a:t>分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答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给</a:t>
              </a:r>
              <a:r>
                <a:rPr lang="en-US" altLang="zh-CN" sz="2000" dirty="0"/>
                <a:t>1</a:t>
              </a:r>
              <a:r>
                <a:rPr lang="zh-CN" altLang="zh-CN" sz="2000" dirty="0"/>
                <a:t>分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答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E</a:t>
              </a:r>
              <a:r>
                <a:rPr lang="zh-CN" altLang="zh-CN" sz="2000" dirty="0"/>
                <a:t>不给分。</a:t>
              </a:r>
              <a:r>
                <a:rPr lang="en-US" altLang="zh-CN" sz="2000" dirty="0"/>
                <a:t>(</a:t>
              </a:r>
              <a:r>
                <a:rPr lang="zh-CN" altLang="zh-CN" sz="2000" dirty="0"/>
                <a:t>本题</a:t>
              </a:r>
              <a:r>
                <a:rPr lang="en-US" altLang="zh-CN" sz="2000" dirty="0"/>
                <a:t>5</a:t>
              </a:r>
              <a:r>
                <a:rPr lang="zh-CN" altLang="zh-CN" sz="2000" dirty="0"/>
                <a:t>分</a:t>
              </a:r>
              <a:r>
                <a:rPr lang="en-US" altLang="zh-CN" sz="2000" dirty="0"/>
                <a:t>)</a:t>
              </a:r>
              <a:endParaRPr lang="zh-CN" altLang="zh-CN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3678136116"/>
      </p:ext>
    </p:extLst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88053"/>
            <a:ext cx="595227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小说中的猎人有哪些性格特点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请简要分析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853611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友善随和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宽慰受伤的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采来草药为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医治脚伤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耐心等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醒来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一起分享美味的菌子。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淳朴率真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不愿下山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宁可独自住在简陋的木屋中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请猎人吃饭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他并不刻意谦让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拿出酒与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共饮。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沉静寡言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不爱说话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努力在两人间寻找话题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从不过问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的职业、家庭和来历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说能为他在山下找到工作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他也不出言询问。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要以情节与环境为依托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分析、综合出人物的性格特征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特征概括简洁明了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题干要求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请简要分析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还需要结合文本内容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找出与性格相关的论据。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9845277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4744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小说是怎样通过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来表现猎人这一形象的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请简要分析。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575905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与猎人的言谈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直接表现猎人沉静寡言的性格。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对幽美宁静、生机盎然的山林的感受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勾画出猎人的生活环境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侧面烘托了猎人热爱山林生活、不喜喧闹的特点。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从嫌猎人话少到认识到他的沉静的可贵可敬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从揭短质疑到主动帮助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小说通过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对猎人的态度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的前后对比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欲扬先抑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突出了猎人这一形象。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和猎人一起吃掉了全部菌子的尽兴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与头天早上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面对简陋早餐时的勉强形成了对比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的好奇与惊喜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丰富了猎人的形象。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本题考查次要人物形象的作用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但本题只指向一个角度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对塑造猎人形象所起的作用。首先要了解两人的性格特点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再结合语境具体分析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重点分析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的什么样的特点对猎人起到怎样的作用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思路要清晰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答题要分清要点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尽量对号入座。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783302"/>
      </p:ext>
    </p:ext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5273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小说最后两段为什么要详细描写猎人与我烹食菌子的过程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请结合全文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谈谈你的看法。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5177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表现山中生活虽孤单清苦却有滋有味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暗示了猎人热爱山林生活以及坚持独自生活在山里的原因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使故事更加合理。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新鲜清香的菌子与前文浓茶、咸盐和打蔫儿的青椒的简陋早餐遥相呼应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更全面地了解了猎人的生活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丰富了小说的情节。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对猎人从生火制炭到采菌烤食的娴熟过程的描写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突出了猎人熟悉山林、善用物产的特点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丰满了人物形象。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猎人虽然不能狩猎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但仍能与自然和谐相处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保留着山林生活的经验和技能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凸显了淳朴自然的生活方式的可贵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深化了小说主题。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详细描写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与猎人烹制菌子的过程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使一起吃掉了全部菌子的尽兴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与头天早上面对简陋早餐时的勉强形成了对比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的好奇与惊喜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使情节有了跌宕之美。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870882"/>
      </p:ext>
    </p:extLst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情节作用分析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一般是从情节本身、人物形象、主题、艺术效果等几个方面分析。每个角度都要结合文本内容做具体分析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不能只用套话。如对人物形象塑造方面的作用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要结合猎人采菌、烧烤等细节描写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突出了猎人对山林生活的喜爱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丰富了人物形象。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547540"/>
      </p:ext>
    </p:extLst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4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1" name="TextBox 40">
            <a:hlinkClick r:id="rId5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TextBox 42">
            <a:hlinkClick r:id="rId6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5" name="圆角矩形 44">
            <a:hlinkClick r:id="rId7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67739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汉仪长宋简"/>
                <a:cs typeface="Times New Roman" panose="02020603050405020304" pitchFamily="18" charset="0"/>
              </a:rPr>
              <a:t>主题意蕴探究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完成后面的题目。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灯火通明的小巷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刘怀远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大头把清风巷搅浑了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三爹愤愤地说。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是啊是啊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老邻居们都附和着说。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该管教管教这小子了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不然对不起他死去的爹妈。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是该管教了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自从大头出了校门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就像脱缰的野马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这清风巷就没消停过。大头常常带了乌七八糟的朋友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夜晚聚到清风巷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又唱又跳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闹个通宵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搅扰四邻。清风巷自古静谧祥和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相传蘅塘退士孙洙做县令时择居在此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白天衙门理政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晚间编纂《唐诗三百首》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图的就是安静。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7561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over dir="lu"/>
      </p:transition>
    </mc:Choice>
    <mc:Fallback xmlns=""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4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1" name="TextBox 40">
            <a:hlinkClick r:id="rId5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TextBox 42">
            <a:hlinkClick r:id="rId6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5" name="圆角矩形 44">
            <a:hlinkClick r:id="rId7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381603"/>
            <a:ext cx="8168456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怎么管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三爹虽是这样说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可心里没个谱。大家都是看着大头长大的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父亲矿难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母亲绝症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留下这么个苦瓜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这些年不就是这家一把米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那家一件衣地拉扯大的吗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大头大了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泛着青光的大脑袋新添了刀疤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看了不由让人打个哆嗦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已不是小时候谁见了都想抚摸一把的可爱的大圆脑袋了。三爹找去理论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大头垂着头没说啥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可那帮狐朋狗友们却白眼直翻。第二天早起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三爹门上被涂满了狗屎。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三爹火冒三丈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却被老伴拉住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忍一口气吧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可别再招惹小兔羔子们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这些愣头青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躲还来不及呢。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吵扰不说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每家院子里又开始丢东西。三爹又骂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兔子还不吃窝边草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兔羔子变成狼羔子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偷到自家巷子里了。三爹又要找了去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老伴忙拦下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你老了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忍一步吧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不招惹他们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多防范就是了。于是小巷内每家每户都养起了狗。街头巷口见到大头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都侧个身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像避瘟神一样。年轻的嫂子们还会对着大头们的背影骂上一句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早晚公安逮了去。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9255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4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1" name="TextBox 40">
            <a:hlinkClick r:id="rId5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TextBox 42">
            <a:hlinkClick r:id="rId6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5" name="圆角矩形 44">
            <a:hlinkClick r:id="rId7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4205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小巷里突然安静了下来。邻居们奔走相告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呵呵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大头真被逮了去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晚饭的时候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小巷里飘荡出各种诱人的菜香。陌生人走来了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会在心里纳闷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这是什么节日啊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没过三年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大头出来了。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大头回到了清风巷。人们心里都是一紧。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清风巷却依然安静。慢慢地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邻居们都知道了大头的情况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大头在改造的林场里立了功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回来后在附近的一家按摩医院上班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是政府给帮助安排的。大头每天一早从家里出发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直到每晚九点以后才回来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街坊们会悄悄地站在远处望着大头的身影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呆呆愣上一会儿神。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796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4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1" name="TextBox 40">
            <a:hlinkClick r:id="rId5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TextBox 42">
            <a:hlinkClick r:id="rId6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5" name="圆角矩形 44">
            <a:hlinkClick r:id="rId7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709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每天三爹会起很早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拿把大扫帚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从巷子这头唰唰地扫到那头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扫得很仔细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没有一丁点儿的砖头瓦块。三爹放了扫帚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洗完手脸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才会听到大头轻轻地推开他家的铁门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在新扫的地上踏踏踏地走过。三爹脸上就露了笑容。晚上的小巷历来是一片漆黑。巷子太窄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装不下路灯。巷子里的老住户们也都熟悉了这漆黑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也对巷子里的每一块地砖了如指掌。不过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自从大头回来后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每晚九点之前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家家户户的门灯会依次亮起来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把小巷照得灯火通明。在大头踏踏踏地走过之后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每户的门灯再依次熄灭。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大头知道了这个秘密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他敲开巷子里每一家的门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说着差不多相同的话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晚上不要再开门灯了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开了对我也不起作用。谢谢你们了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谢谢爷爷奶奶伯伯婶婶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461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pull dir="ld"/>
      </p:transition>
    </mc:Choice>
    <mc:Fallback xmlns=""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4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1" name="TextBox 40">
            <a:hlinkClick r:id="rId5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TextBox 42">
            <a:hlinkClick r:id="rId6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5" name="圆角矩形 44">
            <a:hlinkClick r:id="rId7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听了大头的话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三爹的泪在眼窝里转了半天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还是流下来。是的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大头在劳改的林场扑救山火时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失去了双眼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现在他走在小巷里是分不清白天黑夜的。大伙儿都答应着大头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但小巷每晚依然亮如白昼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三爹和邻居固执地认为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有了灯光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大头的脚步就能更稳健一些。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灯火通明的清风巷啊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请结合文本探究小说作者的创作意图。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0522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探究题往往要求考生从不同的角度和层面发掘作品的意蕴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民族心理、人文精神等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或者探讨作者的创作背景和创作意图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甚至对作品进行个性化阅读和有创意的解读。具体题目可以是文本主旨的探究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也可以是情节结构、人物形象等诸方面的探究。探究题不论怎么设问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回答时都不能脱离文本内容任意发挥。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-2-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4920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 dir="ld"/>
      </p:transition>
    </mc:Choice>
    <mc:Fallback xmlns=""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5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Box 3">
            <a:hlinkClick r:id="rId4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1" name="TextBox 40">
            <a:hlinkClick r:id="rId6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TextBox 42">
            <a:hlinkClick r:id="rId7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5" name="圆角矩形 44">
            <a:hlinkClick r:id="rId8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3606726"/>
              </p:ext>
            </p:extLst>
          </p:nvPr>
        </p:nvGraphicFramePr>
        <p:xfrm>
          <a:off x="508000" y="1527380"/>
          <a:ext cx="8128000" cy="52859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6" name="文档" r:id="rId10" imgW="3922675" imgH="2551230" progId="Word.Document.12">
                  <p:embed/>
                </p:oleObj>
              </mc:Choice>
              <mc:Fallback>
                <p:oleObj name="文档" r:id="rId10" imgW="3922675" imgH="25512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08000" y="1527380"/>
                        <a:ext cx="8128000" cy="52859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8742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5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Box 3">
            <a:hlinkClick r:id="rId4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1" name="TextBox 40">
            <a:hlinkClick r:id="rId6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TextBox 42">
            <a:hlinkClick r:id="rId7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5" name="圆角矩形 44">
            <a:hlinkClick r:id="rId8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6531251"/>
              </p:ext>
            </p:extLst>
          </p:nvPr>
        </p:nvGraphicFramePr>
        <p:xfrm>
          <a:off x="508000" y="1556792"/>
          <a:ext cx="8128000" cy="52859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0" name="文档" r:id="rId10" imgW="3922675" imgH="2551230" progId="Word.Document.12">
                  <p:embed/>
                </p:oleObj>
              </mc:Choice>
              <mc:Fallback>
                <p:oleObj name="文档" r:id="rId10" imgW="3922675" imgH="25512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08000" y="1556792"/>
                        <a:ext cx="8128000" cy="52859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54318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4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1" name="TextBox 40">
            <a:hlinkClick r:id="rId5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TextBox 42">
            <a:hlinkClick r:id="rId6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5" name="圆角矩形 44">
            <a:hlinkClick r:id="rId7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答卷一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能从作品具体内容出发分点概括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主旨分析不够准确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要点不全面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三个要点都是外界的原因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原因分析不够到位。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答卷二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能从作品具体内容出发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注意到了主客观两个方面的分析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但要点概括还不是很好。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0202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randomBar/>
      </p:transition>
    </mc:Choice>
    <mc:Fallback xmlns=""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5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Box 3">
            <a:hlinkClick r:id="rId4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1" name="TextBox 40">
            <a:hlinkClick r:id="rId6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TextBox 42">
            <a:hlinkClick r:id="rId7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5" name="圆角矩形 44">
            <a:hlinkClick r:id="rId8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6428314"/>
              </p:ext>
            </p:extLst>
          </p:nvPr>
        </p:nvGraphicFramePr>
        <p:xfrm>
          <a:off x="508000" y="1445641"/>
          <a:ext cx="8128000" cy="56149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4" name="文档" r:id="rId10" imgW="3922675" imgH="2710344" progId="Word.Document.12">
                  <p:embed/>
                </p:oleObj>
              </mc:Choice>
              <mc:Fallback>
                <p:oleObj name="文档" r:id="rId10" imgW="3922675" imgH="27103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08000" y="1445641"/>
                        <a:ext cx="8128000" cy="56149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13936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pull dir="u"/>
      </p:transition>
    </mc:Choice>
    <mc:Fallback xmlns=""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5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Box 3">
            <a:hlinkClick r:id="rId4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1" name="TextBox 40">
            <a:hlinkClick r:id="rId6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TextBox 42">
            <a:hlinkClick r:id="rId7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5" name="圆角矩形 44">
            <a:hlinkClick r:id="rId8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9220806"/>
              </p:ext>
            </p:extLst>
          </p:nvPr>
        </p:nvGraphicFramePr>
        <p:xfrm>
          <a:off x="508000" y="2090501"/>
          <a:ext cx="8128000" cy="34267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8" name="文档" r:id="rId10" imgW="3998962" imgH="1685460" progId="Word.Document.12">
                  <p:embed/>
                </p:oleObj>
              </mc:Choice>
              <mc:Fallback>
                <p:oleObj name="文档" r:id="rId10" imgW="3998962" imgH="16854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08000" y="2090501"/>
                        <a:ext cx="8128000" cy="34267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95449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wipe dir="u"/>
      </p:transition>
    </mc:Choice>
    <mc:Fallback xmlns=""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4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怎样得满分</a:t>
            </a:r>
          </a:p>
        </p:txBody>
      </p:sp>
      <p:sp>
        <p:nvSpPr>
          <p:cNvPr id="15" name="TextBox 42">
            <a:hlinkClick r:id="rId5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圆角矩形 15">
            <a:hlinkClick r:id="rId6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高考怎么考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常见的设问方式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小说意蕴丰富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你认为它表达了怎样的主题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请结合文本谈谈你的看法和理由。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有人说这篇小说反映了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又有人说这篇小说反映了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请结合小说的内容谈谈你的看法。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读了这篇小说后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你明白了什么人生哲理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请简要地概括。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你认为本文表达了怎样的主题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用自己的话概括。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这篇作品对你有怎样的启示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这篇小说告诉了我们什么道理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请联系现实谈谈你的看法。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0451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pull dir="u"/>
      </p:transition>
    </mc:Choice>
    <mc:Fallback xmlns=""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4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怎样得满分</a:t>
            </a:r>
          </a:p>
        </p:txBody>
      </p:sp>
      <p:sp>
        <p:nvSpPr>
          <p:cNvPr id="15" name="TextBox 42">
            <a:hlinkClick r:id="rId5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圆角矩形 15">
            <a:hlinkClick r:id="rId6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如何解题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文本探究类试题在题干上往往有标志词语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一般会出现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你的看法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请联系实例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等字样。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要读懂探究的具体内容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文本主旨、创作意图、主要人物形象的作用、小说告诉了我们怎样的道理等用语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一般都是指向主题的探究。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注意题目中联系自己、社会等要求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一般不能过多联系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更要注重与文本内容的联系。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7347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wipe dir="u"/>
      </p:transition>
    </mc:Choice>
    <mc:Fallback xmlns=""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4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怎样得满分</a:t>
            </a:r>
          </a:p>
        </p:txBody>
      </p:sp>
      <p:sp>
        <p:nvSpPr>
          <p:cNvPr id="15" name="TextBox 42">
            <a:hlinkClick r:id="rId5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圆角矩形 15">
            <a:hlinkClick r:id="rId6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5267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我要这样答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解题思路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从小说的故事情节和人物形象入手概括小说的主题。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联系小说的时代背景及典型的环境描写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认识人物形象思想性格上所打上的时代烙印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把握住人物形象所折射出的时代特征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从而把握小说的主题。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从揭示主题的句子来把握作品的主题。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从小说的精巧构思中把握作品的主题。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答案拟制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如果是直接概括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小说通过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塑造了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或揭示了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如果是需要探究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亮出自己的见解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从文本中引述论据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围绕观点进行分解式的分析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阐明自己的见解。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465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4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42">
            <a:hlinkClick r:id="rId5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16" name="圆角矩形 15">
            <a:hlinkClick r:id="rId6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67739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完成后面的题目。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你哪能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非美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阿特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布奇沃德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有一件事我要坦白承认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公开披露出去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越快越好。这件事就是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我不开汽车。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美国人是宽宏大量的人民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哪怕是一个酒精中毒的家伙、吸毒成瘾的鸦片鬼、妻子情人的牵线人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以至品质恶劣的新闻记者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他们都可以忍受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假如一个人不开汽车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那他倒是会有麻烦的。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通过这些年来的感受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我已经发觉对任何人承认这件事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都是令人十分难堪的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连我那些最要好的朋友也投来怀疑与轻蔑的眼光。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不过我真正陷入窘境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是当我走进一家商店想用支票购买物品的时候。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5186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strips/>
      </p:transition>
    </mc:Choice>
    <mc:Fallback xmlns=""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4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42">
            <a:hlinkClick r:id="rId5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16" name="圆角矩形 15">
            <a:hlinkClick r:id="rId6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71941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上星期这种事发生了。当时我在马里兰一座庞大的商业中心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想要买一架手提式打字机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推销员给我看了各种货样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态度很是亲热。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我选了一种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当时我就说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我开私人支票可以吗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他好意地说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你有什么身份证明吗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我出示了美国运通公司信托卡、电话记账信用卡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还有我的一张白宫通行证。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推销员检查了这些卡片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您的驾驶执照呢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我没有。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我回答说。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你丢了吗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我没丢。我不开汽车。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他揿了一下现金登记账下面的按钮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这一层楼的经理很快就奔来了。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827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4880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四川高三考前题型滚动限时练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1~4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陈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我终于启动穿越鳌山登太白山的决心。但两天前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我却在途中崴了脚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像一辆瘪了胎的车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不得已滞留在猎人的木屋。我的脚踝肿得厉害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可猎人宽慰我说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等同伴回转来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你跑得会像山上的麋鹿一样快。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他采来草药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捣碎了敷在我肿痛的脚腕上。猎人说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睡一晚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明早醒来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如果你愿意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你就能跟着我去打猎了。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能猎到什么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252420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4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42">
            <a:hlinkClick r:id="rId5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16" name="圆角矩形 15">
            <a:hlinkClick r:id="rId6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5267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推销员现在变得粗暴起来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他对经理说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这家伙想用支票兑现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可他连驾驶执照也没有。我该叫商场侦探吗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等一等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我和他谈谈。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经理转过头对我说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你是不是出了交通事故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驾驶执照给丢了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我从来不开车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我不喜欢开车。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有人不喜欢开车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经理叫嚷起来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那是不能原谅的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你既然没有驾驶执照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你为什么又用支票兑现呢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我认为别的证件也就足够了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我这张白宫通行证是经过联邦情报局查明后才发给我的。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我怀有希望地说。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经理轻蔑地看了看通行证和我所有的卡片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任何人都可以由联邦情报局查明。嘿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等一等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要是你没有开车的话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你怎么外出而且又能到达这商业中心呢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0498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4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42">
            <a:hlinkClick r:id="rId5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16" name="圆角矩形 15">
            <a:hlinkClick r:id="rId6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5709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我叫了一部出租车。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那真是再妙不过了。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就在这时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一群人已经聚拢过来了。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发生什么事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这家伙没有驾驶执照。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甚至说他不开车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从来不开车。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拷问他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给他涂焦油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叫他丢脸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你怎么搞非美活动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人们指着我的鼻子问。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这群人更加令人厌恶了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我决定不买打字机了。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没关系。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我到别处买去。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504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4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42">
            <a:hlinkClick r:id="rId5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16" name="圆角矩形 15">
            <a:hlinkClick r:id="rId6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就在这时商场的总经理来到现场。非常幸运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他知道我的名字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对我的支票也无异议。他对我所受的非礼深表歉意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我请你喝咖啡。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我忘记告诉你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我不喝咖啡。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这就太过分了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特别是对他来说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总经理把我推出门外。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不准再到这儿来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你认为小说揭示了什么主题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请结合内容做简要分析。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7205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pull dir="ld"/>
      </p:transition>
    </mc:Choice>
    <mc:Fallback xmlns=""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4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42">
            <a:hlinkClick r:id="rId5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16" name="圆角矩形 15">
            <a:hlinkClick r:id="rId6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5267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小说揭示了与众不同的个性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哪怕是正常的个性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也会受到他人的强烈反感。不开车、不喝咖啡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是正常的行为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只不过与大家的习惯不一样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却受到了大家的歧视甚至攻击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这正是与他人格格不入的个性受到众人反感的表现。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小说揭示了习惯势力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保守势力、教条主义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的强大。开车、喝咖啡是美国人的生活习惯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没有这两种习惯的人被视为异类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受到歧视和指责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这说明习惯势力强大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支配着人们的生活和思想行为。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小说揭示了工业文明对人的异化。开车、喝咖啡是工业社会里汽车文化和饮食文化的代表。不开车、不喝咖啡的人已经无法正常生活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甚至受到排挤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说明它们已经深入人心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统治着人的思想和行为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人已成为了它们的奴隶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丧失了人格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人的本质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3316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pull dir="d"/>
      </p:transition>
    </mc:Choice>
    <mc:Fallback xmlns=""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4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42">
            <a:hlinkClick r:id="rId5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16" name="圆角矩形 15">
            <a:hlinkClick r:id="rId6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小说揭示了美国式的霸权主义。开车、喝咖啡代表了美国式的生活方式和价值观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不开车、不喝咖啡的人脱离了美国式的生活方式和价值观就受到排挤和打击。一句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你怎么搞非美活动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点明了美国式的强权意识。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小说主题可多元理解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答出一点即可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9615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randomBar/>
      </p:transition>
    </mc:Choice>
    <mc:Fallback xmlns=""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4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42">
            <a:hlinkClick r:id="rId5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16" name="圆角矩形 15">
            <a:hlinkClick r:id="rId6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61145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本题考查对小说主题的把握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可从人物、情节入手来分析。本文中的主人公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是一个正常人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只因为不开车、不喝咖啡就被别人歧视甚至攻击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的这些行为在那个社会是一种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个案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这反映出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的个性与独立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的这种个性并不被社会所接受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而是受到整个社会的批判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反映出社会势力的巨大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而这种势力是一种习惯形成的、保守的、教条的势力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面对这种保守教条的势力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之外的所有人无一反抗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反而拥护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反映出人们都已经处于一种被异化的状态了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的个性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大家采取的是反对、攻击、压制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反映出美国社会的强权。本文小说的主题可做多元化理解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考生可选择自己把握最好的一点来答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提高得分率。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03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over dir="u"/>
      </p:transition>
    </mc:Choice>
    <mc:Fallback xmlns=""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1" name="TextBox 6">
            <a:hlinkClick r:id="rId5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TextBox 7">
            <a:hlinkClick r:id="rId6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71941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汉仪长宋简"/>
                <a:cs typeface="Times New Roman" panose="02020603050405020304" pitchFamily="18" charset="0"/>
              </a:rPr>
              <a:t>文本结构探究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完成后面的题目。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年迈父母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炽热的阳光肆虐着城市的路面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天气闷得让人喘不过气来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别墅区的树木也低着头苟延残喘。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我要回家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爸爸以不容商量的口吻对他的儿子大声道。老人大概七十来岁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看上去神态威严。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你把我们扔到这里都一个月了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我简直受够了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我再也不想在这里待下去了。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请不要这样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爸爸。不要这样大喊大叫。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看上去四十来岁的儿子温和地说。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我大喊大叫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你说这话是什么意思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老人挥舞着拐棍以威胁的口吻大声叫道。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467934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1" name="TextBox 6">
            <a:hlinkClick r:id="rId5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TextBox 7">
            <a:hlinkClick r:id="rId6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75273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小声点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人家都在看我们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一位六十岁左右的老太太恳求丈夫道。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让他们都看看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让每个人都瞧瞧他忘恩负义的儿子是如何对待他的父母的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老人看着四周大声道。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忘恩负义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儿子不知所措地说。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忘恩负义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你就是忘恩负义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我们从小把你养大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当牛做马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可现在你却把我们扔进这样一个人生地不熟的旅馆。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旅馆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你说这是旅馆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这是专为您买的安度晚年的豪华别墅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儿子说。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老妇人安慰丈夫说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我们就在这养老院生活吧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妈妈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儿子恼怒地说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我和你说了多少遍了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这不是养老院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条件这么好的豪华别墅区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是专门供老年人颐养天年的。我给你们买的这座小别墅是这里最好的一栋。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7937977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1" name="TextBox 6">
            <a:hlinkClick r:id="rId5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TextBox 7">
            <a:hlinkClick r:id="rId6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65611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妈妈看了看儿子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又看了看丈夫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夹在他们中间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不知道该说什么好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因为他们两个说得都有道理。于是她温柔地对丈夫说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理解儿子的一片好心吧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我们会慢慢适应这里的生活的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瞧这里的环境多美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到处都是花草绿树。再瞧那里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还有那么美丽的花园。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我还是喜欢天津老家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我认识的所有人都在那。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你在这里也可以交朋友呀。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朋友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和这些见面招呼都不愿打的老头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老人嘲弄地说。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儿子插话说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你们二老在这里可以多遛遛弯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这里空气多新鲜呀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你这个小子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老人对儿子大叫道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不要跟我说这些。我在天津老家遛弯五十年了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那里才是我遛弯的地方。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老人说完转向妻子专横地说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快把我们的东西收拾收拾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我们回老家去。我们不能在这凄凉的地方待了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300687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1" name="TextBox 6">
            <a:hlinkClick r:id="rId5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TextBox 7">
            <a:hlinkClick r:id="rId6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45267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我们慢慢就适应了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妻子恳求道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咱会喜欢这的。瞧这里的设施多全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有现代化的健身俱乐部和图书馆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又有麻将、象棋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什么都不缺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健身俱乐部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我七十多了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你还想让我健身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图书馆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我有青光眼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什么都看不了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这你都不知道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要娱乐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我可以和我的老朋友一起散步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没必要到这里来娱乐。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不要这么固执了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儿子恳求道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这里对你的健康有好处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这里不仅环境好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而且提供的都是可口的营养食品。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有营养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这就是医院里的病号饭。我再也忍不下去了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我还是喜欢吃天津的煎饼果子和肉包子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你说的那些小吃都是街摊上的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又油腻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你这个年龄根本就不应吃。你的胆固醇和血糖高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再吃会要了你的命的。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9926497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18414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猎人咧嘴笑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你想要打到野鸡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羊鹿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他的语气像是说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整个群山都是他的花园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你想要剪一枝玫瑰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还是菊花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全凭你的心思啦。但我偏说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我早知道禁猎了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你能住在这山里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也是披着个猎人的名头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没准儿你是偷偷摸摸住在山里的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恐怕猎枪早被收了。我意外地看见猎人一改刚才的天真和得意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脸上现出那么羞涩的表情来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低头嘟哝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你说对了。野物少了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枪没了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我这个猎人也没了。我一时有揭了别人短处的不安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就安慰猎人说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若是你还能套住一只野兔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我就很知足了。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但猎人在这天早上唯一做的事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就是用埋在火塘里的火种点燃一些劈碎的木柴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使火焰升起来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再在火上烧开水罐里的水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泡一壶浓浓的茶。猎人倒一碗茶给我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又递过一大块锅盔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把一碟咸盐和两根打蔫儿的青椒放在我俩之间。我确信这就是我能得到的早餐了。我喝掉茶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再倒一碗茶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然后学猎人的样子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吃我的早餐。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1086820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1" name="TextBox 6">
            <a:hlinkClick r:id="rId5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TextBox 7">
            <a:hlinkClick r:id="rId6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5267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我宁可在老家病死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也不愿在这里吃这些东西气死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老人朝儿子喊道。然后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他看了看妻子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命令道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快收拾东西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一个月已经把我憋疯了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直接回我们天津老家去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过咱们的日子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请不要给我出难题了。我今晚乘飞机回美国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儿子极力恳求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我已经为你们尽了我最大的努力。知道吗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为了订购这豪华别墅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我已经预付了很大一笔定金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你回你的美国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我回我的家。就这么定了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老人对他儿子断言道。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老人看着他的妻子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你愿意一起走吗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还是我一个人回去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妈妈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请把实话告诉他吧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儿子看着妈妈说。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老妇人爱怜地看着她的丈夫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温柔地说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请理解孩子的安排吧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我们已经别无选择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我们在老家的房子已经卖给了一个开发商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人家要在那里建商场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91433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1" name="TextBox 6">
            <a:hlinkClick r:id="rId5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TextBox 7">
            <a:hlinkClick r:id="rId6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老人目瞪口呆地看着妻子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你怎么也这样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老人麻木地抓着妻子的手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顺从地与妻子一起走向儿子为他们购买的小别墅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他们将在这里与其他高龄老人孤独地度过他们的有生之年。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小说结尾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当老人听到老家房子被卖掉的时候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突然间变得低沉和温顺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这个情节是否合理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请就此谈谈你的看法。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8736659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5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TextBox 5">
            <a:hlinkClick r:id="rId4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1" name="TextBox 6">
            <a:hlinkClick r:id="rId6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TextBox 7">
            <a:hlinkClick r:id="rId7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1510748"/>
              </p:ext>
            </p:extLst>
          </p:nvPr>
        </p:nvGraphicFramePr>
        <p:xfrm>
          <a:off x="508000" y="1628800"/>
          <a:ext cx="8128000" cy="39735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2" name="文档" r:id="rId9" imgW="3921955" imgH="1916932" progId="Word.Document.12">
                  <p:embed/>
                </p:oleObj>
              </mc:Choice>
              <mc:Fallback>
                <p:oleObj name="文档" r:id="rId9" imgW="3921955" imgH="19169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8000" y="1628800"/>
                        <a:ext cx="8128000" cy="39735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5170349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理由的阐释较为合理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但要点不全面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没有从情节发展本身等方面分析。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1011439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5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TextBox 5">
            <a:hlinkClick r:id="rId4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1" name="TextBox 6">
            <a:hlinkClick r:id="rId6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TextBox 7">
            <a:hlinkClick r:id="rId7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0412227"/>
              </p:ext>
            </p:extLst>
          </p:nvPr>
        </p:nvGraphicFramePr>
        <p:xfrm>
          <a:off x="508000" y="1912456"/>
          <a:ext cx="8128000" cy="35327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6" name="文档" r:id="rId9" imgW="3922675" imgH="1705260" progId="Word.Document.12">
                  <p:embed/>
                </p:oleObj>
              </mc:Choice>
              <mc:Fallback>
                <p:oleObj name="文档" r:id="rId9" imgW="3922675" imgH="17052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8000" y="1912456"/>
                        <a:ext cx="8128000" cy="35327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5013176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FF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理由的阐释较勉强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要点不全面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不符合答题的套路。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3565378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5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TextBox 5">
            <a:hlinkClick r:id="rId4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1" name="TextBox 6">
            <a:hlinkClick r:id="rId6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TextBox 7">
            <a:hlinkClick r:id="rId7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6719312"/>
              </p:ext>
            </p:extLst>
          </p:nvPr>
        </p:nvGraphicFramePr>
        <p:xfrm>
          <a:off x="508000" y="1412776"/>
          <a:ext cx="8128000" cy="56149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0" name="文档" r:id="rId9" imgW="3922675" imgH="2710344" progId="Word.Document.12">
                  <p:embed/>
                </p:oleObj>
              </mc:Choice>
              <mc:Fallback>
                <p:oleObj name="文档" r:id="rId9" imgW="3922675" imgH="27103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8000" y="1412776"/>
                        <a:ext cx="8128000" cy="56149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9436153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5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TextBox 5">
            <a:hlinkClick r:id="rId4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1" name="TextBox 6">
            <a:hlinkClick r:id="rId6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TextBox 7">
            <a:hlinkClick r:id="rId7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5161944"/>
              </p:ext>
            </p:extLst>
          </p:nvPr>
        </p:nvGraphicFramePr>
        <p:xfrm>
          <a:off x="508000" y="3068960"/>
          <a:ext cx="8128000" cy="12906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4" name="文档" r:id="rId9" imgW="3998962" imgH="635378" progId="Word.Document.12">
                  <p:embed/>
                </p:oleObj>
              </mc:Choice>
              <mc:Fallback>
                <p:oleObj name="文档" r:id="rId9" imgW="3998962" imgH="6353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8000" y="3068960"/>
                        <a:ext cx="8128000" cy="12906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4610007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5" name="TextBox 6">
            <a:hlinkClick r:id="rId5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怎样得满分</a:t>
            </a:r>
          </a:p>
        </p:txBody>
      </p:sp>
      <p:sp>
        <p:nvSpPr>
          <p:cNvPr id="16" name="TextBox 7">
            <a:hlinkClick r:id="rId6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高考怎么考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常见的设问方式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这篇文章的结尾这样处理是否合理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请结合文本试做探究。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作者在这里设置某某情节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有何意图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小说的结尾应该删去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你觉得呢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小说结尾出人意料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其实前面有多处铺垫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试做探究。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如何解题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小说情节结构探究题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有些问题的设置也比较隐晦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文中某段文字能否删除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为什么要这样处理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这些问题实质上还是指向情节结构的探究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所以要善于读准和研判问题设置的指向。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251136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5" name="TextBox 6">
            <a:hlinkClick r:id="rId5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怎样得满分</a:t>
            </a:r>
          </a:p>
        </p:txBody>
      </p:sp>
      <p:sp>
        <p:nvSpPr>
          <p:cNvPr id="16" name="TextBox 7">
            <a:hlinkClick r:id="rId6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我要这样答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解题思路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探究的是情节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往往涉及小说的其他要素。一般而言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先分析情节本身方面的原因或作用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再从人物形象塑造、主题表达、表达效果方面分析。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答案拟制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先肯定或否定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亮出观点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从情节上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从人物形象上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从主题上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从表达效果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或艺术技巧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上。再结合文本内容具体分析。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38532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6">
            <a:hlinkClick r:id="rId5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7">
            <a:hlinkClick r:id="rId6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57348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完成后面的题目。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小丑的眼泪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奥地利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齐默尔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圣诞夜的前一天上演的马戏开演了。这对孩子们来说是最引人入胜的。他们满心喜悦地坐在巨大的帐篷里。当黑色的矮马跳舞时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他们欣喜若狂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当雄狮怒吼时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他们毛骨悚然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当穿着白色紧身衣的漂亮女郎在半空中荡秋千时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他们惊恐得大叫。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小丑出场了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他刚在跑马道上跌跌绊绊地出现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孩子们就欢快地扯开他们的嗓门尖叫起来。孩子们大笑着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帐篷在他们的笑声中颤抖。他们笑得那么厉害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以至眼泪蒙住了视线。这个小丑可真了不起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他的滑稽表演是那样扣人心弦。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7227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6">
            <a:hlinkClick r:id="rId5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7">
            <a:hlinkClick r:id="rId6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704205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这个小丑根本不说话。他用不着说话就妙趣横生。他在孩子们面前表演他们想看的哑剧。他一会儿装小猪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一会儿装鳄鱼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一会儿装跳舞的熊。装兔子的时候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他简直滑稽透了。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突然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这个年迈的小丑紧张起来。他发现一个头上扎着红蝴蝶结的小姑娘。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小姑娘和她的父母坐在跑马道的第一排。她是一个长着聪明俊秀的面庞的漂亮姑娘。坐在她身旁的父亲在笑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母亲也在笑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只有这个扎着红蝴蝶结的小姑娘不笑。只有她一人不笑。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于是他又专为这个坐在第一排的小姑娘卖力地表演起来。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年迈的小丑从来没有表演得如此精彩。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0917563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如果是在早先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我不只能给你野兔汤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我该给你更好的吃食。他的语气不是歉意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是平淡。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好点的吃食是什么呢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我本想问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又忍住了。但山野寂静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我又从来没像现在这样清闲、无所事事过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就努力在我和这个寡言的猎人之间找话。我说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这锅盔我猜是你老婆烙的。猎人再次笑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老婆子在山下开饭馆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这个饼在店里卖得火。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猎人老婆开的小饭馆是政府用于资助搬迁户的创业扶持项目。要不我死活不下山的。猎人说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老婆子倒是喜欢山下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说人多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不用整天哑巴似的不说几句话。你呢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一个人跑来这山上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猎人再次露出难为情的样子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我待在山下会身子疼、脑壳疼、骨头疼。帮不了老太婆的忙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还让她替我操心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惹她烦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她就放我回山里住几天。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4086690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6">
            <a:hlinkClick r:id="rId5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7">
            <a:hlinkClick r:id="rId6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85664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无济于事。那姑娘仍然毫无笑意。她瞪着滚圆而呆滞的眼睛看着小丑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连嘴角都没有动一下。年迈的小丑突然感到一阵不知所措的悲戚和束手无策的恐惧。他真想中断表演。他觉得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如果坐在第一排的那个小姑娘还是那样瞪着他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他就无法再继续表演了。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于是他走到小姑娘面前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有礼貌地问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告诉我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你不喜欢我的表演吗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小姑娘友好地回答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我很喜欢。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小丑问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你为什么不笑呢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请您原谅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她回答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因为我看不见你。我是盲人。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整个帐篷里就像死一般的寂静。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母亲解释道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爱丽卡从来没有看过马戏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我们给她讲了不少关于马戏表演的情况。所以这一次她无论如何要来。她想知道马戏究竟是怎么回事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154196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6">
            <a:hlinkClick r:id="rId5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7">
            <a:hlinkClick r:id="rId6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小丑郑重地问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爱丽卡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你现在知道马戏是怎么回事了吗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爱丽卡高兴地回答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我当然已经都知道了。爸爸和妈妈给我解释了这里的一切。我听到了狮子的怒吼和小马的嘶鸣。只有一件事还不清楚。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为什么大家对你发笑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那么好吧。如果你的父母方便的话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明天下午我到你家里去。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到我家里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爱丽卡激动地问。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是的。我将表演给你看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同意吗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当夜大雪纷飞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第二天仍然下个不停。他准时到达。她握着他的手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激动地结结巴巴地说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真太好了。您真的来了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384413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6">
            <a:hlinkClick r:id="rId5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7">
            <a:hlinkClick r:id="rId6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85664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我答应过的。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小丑说。他牵着爱丽卡的手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把爱丽卡安顿在圣诞树前的沙发上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自己在她的面前跪下。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我们开始吧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小丑说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但是请不要让手离开我。你要不停地摸着我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这样你才能知道我在干什么。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于是年迈的小丑开始表演。他把在马戏团表演的全套节目从头做起。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现在小熊开始跳舞。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当他模仿熊跳舞时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爱丽卡细嫩的小手抚摩着他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但是她的面容仍然呆滞不变。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虽然这是他毕生最困难的表演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但是小丑一点也不畏缩。他又开始学鳄鱼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然后学小猪。渐渐地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爱丽卡的手指从他的脸上滑到了肩上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她的呼吸急促起来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嘴巴也张开了。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仿佛爱丽卡用她的小手看到了其他孩子用眼睛看到的东西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她在小丑装小猪的时候哧哧地笑起来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笑得短促而轻柔。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035216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6">
            <a:hlinkClick r:id="rId5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7">
            <a:hlinkClick r:id="rId6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73453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年迈的小丑更有信心地表演起来。爱丽卡开始欢笑了。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现在是兔子。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小丑说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同时开始表演他的拿手好戏。爱丽卡大笑起来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声音越来越响。她高兴得喘不过气来。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再来一遍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她兴奋地喊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请再来一遍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她的父母面面相觑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爱丽卡还从来没有这么快活过。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她笑得气喘吁吁。她高喊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妈妈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现在我知道小丑是怎么回事了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现在我什么都知道了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这真是世界上最美的圣诞节啊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她细小的手指仍在跪在她面前的老人脸上摸来摸去。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突然爱丽卡吃了一惊。她发现这个伟大的小丑哭了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有删减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小丑的哭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这一情节对小说的艺术表现有什么作用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请结合全文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谈谈你的看法。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5886203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6">
            <a:hlinkClick r:id="rId5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7">
            <a:hlinkClick r:id="rId6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主题上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小丑的哭与小姑娘的笑形成鲜明对比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丰富了文章内涵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深化了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的主旨。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情节上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一直在逗别人笑的小丑竟然哭了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造成了情节上的波澜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形成了出乎意料的情趣。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人物上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一向滑稽的小丑自己还会哭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丰富了小丑的个性。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结构上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与标题遥相呼应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结构严谨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结尾戛然而止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耐人寻味。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此题也属于情节作用类题目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这个情节在小说的结尾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起到深化主题的作用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同时这一情节也丰富了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小丑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的人物形象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与文章的标题相呼应。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9882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5952803" y="106312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TextBox 6">
            <a:hlinkClick r:id="rId5" action="ppaction://hlinksldjump"/>
          </p:cNvPr>
          <p:cNvSpPr txBox="1"/>
          <p:nvPr/>
        </p:nvSpPr>
        <p:spPr>
          <a:xfrm>
            <a:off x="6796636" y="1063769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TextBox 7">
            <a:hlinkClick r:id="rId6" action="ppaction://hlinksldjump"/>
          </p:cNvPr>
          <p:cNvSpPr txBox="1"/>
          <p:nvPr/>
        </p:nvSpPr>
        <p:spPr>
          <a:xfrm>
            <a:off x="7732221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45267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汉仪长宋简"/>
                <a:cs typeface="Times New Roman" panose="02020603050405020304" pitchFamily="18" charset="0"/>
              </a:rPr>
              <a:t>人物形象探究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江西丰城中学周考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完成后面的题目。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惹祸的大衣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我坐了八个多小时火车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天快黑时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终于到了青石镇。我给镇医院的院长打电话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院长十分抱歉地说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院里唯一的面包车坏了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不能及时接我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让我打车去医院。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在这兔子不拉屎的穷地方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根本看不到出租车的影子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只有零星几辆跑出租的人力三轮车。到了这种穷乡僻壤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我只能入乡随俗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将就了。我坐到车上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告诉车夫把我送到镇医院。车夫是一个四五十岁的汉子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一脸的络腮胡。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3250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wipe dir="d"/>
      </p:transition>
    </mc:Choice>
    <mc:Fallback xmlns="">
      <p:transition spd="slow">
        <p:wipe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5952803" y="106312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TextBox 6">
            <a:hlinkClick r:id="rId5" action="ppaction://hlinksldjump"/>
          </p:cNvPr>
          <p:cNvSpPr txBox="1"/>
          <p:nvPr/>
        </p:nvSpPr>
        <p:spPr>
          <a:xfrm>
            <a:off x="6796636" y="1063769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TextBox 7">
            <a:hlinkClick r:id="rId6" action="ppaction://hlinksldjump"/>
          </p:cNvPr>
          <p:cNvSpPr txBox="1"/>
          <p:nvPr/>
        </p:nvSpPr>
        <p:spPr>
          <a:xfrm>
            <a:off x="7732221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45267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大胡子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呼哧呼哧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蹬出几里路后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发现我缩成一团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妹子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你是不是很冷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我笑笑说不冷。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你穿得那么少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还说不冷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你的声音都发抖了。俺穿得多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脱一件给你。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大胡子便把身上穿的一件灰色呢子大衣脱下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递到我面前。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我边感谢边把大衣穿上了身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顿时便感觉暖和起来。一件大衣一下子拉近了我和大胡子之间的距离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我主动和他唠起了嗑。可聊着聊着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我就发觉情况有些不妙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大胡子有些心猿意马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眼睛总盯着我的胸口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看得我有些窘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有些紧张。我赶紧裹紧大衣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双手抱在胸前。大胡子好像看出我有所警觉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收敛了一些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不再直勾勾地瞅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而是用两眼的余光偷窥我的胸口。这下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我心里更害怕了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如果这大胡子不是好人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这荒山野岭的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我越想越害怕。不行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说什么也不能束手就擒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得想办法脱身。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0676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5952803" y="106312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TextBox 6">
            <a:hlinkClick r:id="rId5" action="ppaction://hlinksldjump"/>
          </p:cNvPr>
          <p:cNvSpPr txBox="1"/>
          <p:nvPr/>
        </p:nvSpPr>
        <p:spPr>
          <a:xfrm>
            <a:off x="6796636" y="1063769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TextBox 7">
            <a:hlinkClick r:id="rId6" action="ppaction://hlinksldjump"/>
          </p:cNvPr>
          <p:cNvSpPr txBox="1"/>
          <p:nvPr/>
        </p:nvSpPr>
        <p:spPr>
          <a:xfrm>
            <a:off x="7732221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467739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拿定主意后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我叫大胡子停车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说要下车方便一下。大胡子把车停下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我下车后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直奔路边的小树林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见大胡子没跟上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我心里暗喜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马上撒腿就跑。跑出没多远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突然听到身后有动静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我回头一看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妈呀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大胡子追上来了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大胡子真是色狼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我拼命地跑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边跑边喊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救命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。大胡子追得更紧了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边追边喊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站住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我跑出小树林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眼前出现一条几十米宽的河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由于刚下过雨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河水很急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看不清深浅。情况危急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我不管三七二十一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一下子跳进河里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河水比我想象的要深得多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岸边的水已经到我的胸口处。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跳到河里我才发觉身上穿着大胡子的大衣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很笨拙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不好游动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我慌忙脱下大衣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扔到河里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开始往河对岸游。这时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大胡子也跳进河里。让我意外的是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他并没有追我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而是朝漂向下游的大衣游去。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5614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trips/>
      </p:transition>
    </mc:Choice>
    <mc:Fallback xmlns=""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5952803" y="106312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TextBox 6">
            <a:hlinkClick r:id="rId5" action="ppaction://hlinksldjump"/>
          </p:cNvPr>
          <p:cNvSpPr txBox="1"/>
          <p:nvPr/>
        </p:nvSpPr>
        <p:spPr>
          <a:xfrm>
            <a:off x="6796636" y="1063769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TextBox 7">
            <a:hlinkClick r:id="rId6" action="ppaction://hlinksldjump"/>
          </p:cNvPr>
          <p:cNvSpPr txBox="1"/>
          <p:nvPr/>
        </p:nvSpPr>
        <p:spPr>
          <a:xfrm>
            <a:off x="7732221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95536" y="1485822"/>
            <a:ext cx="8240464" cy="496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我正高兴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突然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双腿开始抽筋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不听使唤了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身子开始往下沉。我拼命挣扎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大喊救命。大胡子听到我的呼救后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赶紧掉头向我游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几下便游到我身边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抓住我的衣服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把我拖上了岸。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上岸后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我像虚脱了一样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一点儿力气也没有了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而大胡子表情复杂地瞪着我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我心里害怕极了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刚要开口求大胡子不要伤害我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谁知他突然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的一声大哭起来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边哭边气呼呼地埋怨我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你这个妹子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好端端的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你骗俺干吗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跑什么呀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害得俺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俺的大衣被水冲跑了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第二天上午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我如约准时走进手术室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为两名患者做了手术。走出手术室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我到休息室休息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突然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隔壁房间传来院长跟一个男人的对话。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院长说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我跟你说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人家是我们从省城大医院请的专家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大老远地跑到咱们这里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真的很不容易。你放心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专家做手术绝对有把握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肯定能治好你妻子的病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你们家属应该对专家表示感谢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775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pull dir="lu"/>
      </p:transition>
    </mc:Choice>
    <mc:Fallback xmlns=""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5952803" y="106312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TextBox 6">
            <a:hlinkClick r:id="rId5" action="ppaction://hlinksldjump"/>
          </p:cNvPr>
          <p:cNvSpPr txBox="1"/>
          <p:nvPr/>
        </p:nvSpPr>
        <p:spPr>
          <a:xfrm>
            <a:off x="6796636" y="1063769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TextBox 7">
            <a:hlinkClick r:id="rId6" action="ppaction://hlinksldjump"/>
          </p:cNvPr>
          <p:cNvSpPr txBox="1"/>
          <p:nvPr/>
        </p:nvSpPr>
        <p:spPr>
          <a:xfrm>
            <a:off x="7732221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45267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那个男人回答道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院长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谁有粉不想往脸上抹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不是俺不想表示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只是俺现在手上真的没钱。本来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昨天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俺从砖厂老板那里预支了两千块钱。回家的路上遇到个妹子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看她挺冷的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俺就把大衣脱给她穿。衣服穿到她身上后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俺才想起两千块钱在大衣兜里。俺有点不放心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可又不好明说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就偷偷瞅着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谁知让那妹子误会了。她拼命地跑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俺也误会了她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使劲追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她把俺的大衣扔到河里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大衣被河水冲走了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两千块钱也没了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我实在听不下去了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走出休息室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到隔壁的房间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院长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请你去安排一下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我要马上给这位大哥的妻子免费做手术。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院长愣了一下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然后点点头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走出屋子。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由于我戴着手术帽和口罩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大胡子没有认出我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他万分感激地说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太谢谢您了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您是天底下最好的大夫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3560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over dir="ld"/>
      </p:transition>
    </mc:Choice>
    <mc:Fallback xmlns=""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环顾简陋至极的木屋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我沉吟说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如果能找一份适合你的工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你做不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猎人吃惊地看着我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张大嘴巴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你是说我能在山下打猎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山下除了人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鸡都见不到几只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还能打猎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看来这哥们儿一心只在打猎上。我想起山下围栏开狩猎场的朋友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招徕城里人玩狩猎游戏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如果让这个真正的猎人在那里教习游客狩猎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打打那些家养的兔子、山鸡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不是让那些城里人玩的把戏更有真实感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顺便还把猎人给安置了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于是我肯定地回答猎人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我能帮他找到打猎的营生。猎人笑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眼里完全是听笑话的表情。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7607168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5952803" y="106312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TextBox 6">
            <a:hlinkClick r:id="rId5" action="ppaction://hlinksldjump"/>
          </p:cNvPr>
          <p:cNvSpPr txBox="1"/>
          <p:nvPr/>
        </p:nvSpPr>
        <p:spPr>
          <a:xfrm>
            <a:off x="6796636" y="1063769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TextBox 7">
            <a:hlinkClick r:id="rId6" action="ppaction://hlinksldjump"/>
          </p:cNvPr>
          <p:cNvSpPr txBox="1"/>
          <p:nvPr/>
        </p:nvSpPr>
        <p:spPr>
          <a:xfrm>
            <a:off x="7732221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听了大胡子的话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我的脸火辣辣的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我知道我不配做大胡子说的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好大夫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我一定会做一个好大夫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选自《小小说月刊》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有删改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小说的主人公是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大胡子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请结合文本内容谈谈你的观点和具体理由。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21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ut thruBlk="1"/>
      </p:transition>
    </mc:Choice>
    <mc:Fallback xmlns="">
      <p:transition spd="slow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TextBox 5">
            <a:hlinkClick r:id="rId5" action="ppaction://hlinksldjump"/>
          </p:cNvPr>
          <p:cNvSpPr txBox="1"/>
          <p:nvPr/>
        </p:nvSpPr>
        <p:spPr>
          <a:xfrm>
            <a:off x="5952803" y="106312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TextBox 6">
            <a:hlinkClick r:id="rId6" action="ppaction://hlinksldjump"/>
          </p:cNvPr>
          <p:cNvSpPr txBox="1"/>
          <p:nvPr/>
        </p:nvSpPr>
        <p:spPr>
          <a:xfrm>
            <a:off x="6796636" y="1063769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TextBox 7">
            <a:hlinkClick r:id="rId7" action="ppaction://hlinksldjump"/>
          </p:cNvPr>
          <p:cNvSpPr txBox="1"/>
          <p:nvPr/>
        </p:nvSpPr>
        <p:spPr>
          <a:xfrm>
            <a:off x="7732221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7429079"/>
              </p:ext>
            </p:extLst>
          </p:nvPr>
        </p:nvGraphicFramePr>
        <p:xfrm>
          <a:off x="508000" y="1430558"/>
          <a:ext cx="8128000" cy="567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8" name="文档" r:id="rId9" imgW="3922675" imgH="2736983" progId="Word.Document.12">
                  <p:embed/>
                </p:oleObj>
              </mc:Choice>
              <mc:Fallback>
                <p:oleObj name="文档" r:id="rId9" imgW="3922675" imgH="273698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8000" y="1430558"/>
                        <a:ext cx="8128000" cy="567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60715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5952803" y="106312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TextBox 6">
            <a:hlinkClick r:id="rId5" action="ppaction://hlinksldjump"/>
          </p:cNvPr>
          <p:cNvSpPr txBox="1"/>
          <p:nvPr/>
        </p:nvSpPr>
        <p:spPr>
          <a:xfrm>
            <a:off x="6796636" y="1063769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TextBox 7">
            <a:hlinkClick r:id="rId6" action="ppaction://hlinksldjump"/>
          </p:cNvPr>
          <p:cNvSpPr txBox="1"/>
          <p:nvPr/>
        </p:nvSpPr>
        <p:spPr>
          <a:xfrm>
            <a:off x="7732221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答卷一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没有按照答题范式去回答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仅从主题表达方面分析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要点不全面。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答卷二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基本符合答题范式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能从主题和情节两个方面去分析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且分析较好。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5645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over dir="u"/>
      </p:transition>
    </mc:Choice>
    <mc:Fallback xmlns=""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TextBox 5">
            <a:hlinkClick r:id="rId5" action="ppaction://hlinksldjump"/>
          </p:cNvPr>
          <p:cNvSpPr txBox="1"/>
          <p:nvPr/>
        </p:nvSpPr>
        <p:spPr>
          <a:xfrm>
            <a:off x="5952803" y="106312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TextBox 6">
            <a:hlinkClick r:id="rId6" action="ppaction://hlinksldjump"/>
          </p:cNvPr>
          <p:cNvSpPr txBox="1"/>
          <p:nvPr/>
        </p:nvSpPr>
        <p:spPr>
          <a:xfrm>
            <a:off x="6796636" y="1063769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TextBox 7">
            <a:hlinkClick r:id="rId7" action="ppaction://hlinksldjump"/>
          </p:cNvPr>
          <p:cNvSpPr txBox="1"/>
          <p:nvPr/>
        </p:nvSpPr>
        <p:spPr>
          <a:xfrm>
            <a:off x="7732221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2825923"/>
              </p:ext>
            </p:extLst>
          </p:nvPr>
        </p:nvGraphicFramePr>
        <p:xfrm>
          <a:off x="580008" y="1349756"/>
          <a:ext cx="7952432" cy="58444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2" name="文档" r:id="rId9" imgW="3922675" imgH="2883498" progId="Word.Document.12">
                  <p:embed/>
                </p:oleObj>
              </mc:Choice>
              <mc:Fallback>
                <p:oleObj name="文档" r:id="rId9" imgW="3922675" imgH="288349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80008" y="1349756"/>
                        <a:ext cx="7952432" cy="58444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2975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trips dir="ru"/>
      </p:transition>
    </mc:Choice>
    <mc:Fallback xmlns=""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TextBox 5">
            <a:hlinkClick r:id="rId5" action="ppaction://hlinksldjump"/>
          </p:cNvPr>
          <p:cNvSpPr txBox="1"/>
          <p:nvPr/>
        </p:nvSpPr>
        <p:spPr>
          <a:xfrm>
            <a:off x="5952803" y="106312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TextBox 6">
            <a:hlinkClick r:id="rId6" action="ppaction://hlinksldjump"/>
          </p:cNvPr>
          <p:cNvSpPr txBox="1"/>
          <p:nvPr/>
        </p:nvSpPr>
        <p:spPr>
          <a:xfrm>
            <a:off x="6796636" y="1063769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TextBox 7">
            <a:hlinkClick r:id="rId7" action="ppaction://hlinksldjump"/>
          </p:cNvPr>
          <p:cNvSpPr txBox="1"/>
          <p:nvPr/>
        </p:nvSpPr>
        <p:spPr>
          <a:xfrm>
            <a:off x="7732221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7384919"/>
              </p:ext>
            </p:extLst>
          </p:nvPr>
        </p:nvGraphicFramePr>
        <p:xfrm>
          <a:off x="508000" y="2090501"/>
          <a:ext cx="8128000" cy="34267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6" name="文档" r:id="rId9" imgW="3998962" imgH="1685460" progId="Word.Document.12">
                  <p:embed/>
                </p:oleObj>
              </mc:Choice>
              <mc:Fallback>
                <p:oleObj name="文档" r:id="rId9" imgW="3998962" imgH="16854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8000" y="2090501"/>
                        <a:ext cx="8128000" cy="34267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37815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TextBox 5">
            <a:hlinkClick r:id="rId4" action="ppaction://hlinksldjump"/>
          </p:cNvPr>
          <p:cNvSpPr txBox="1"/>
          <p:nvPr/>
        </p:nvSpPr>
        <p:spPr>
          <a:xfrm>
            <a:off x="5952803" y="106312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6">
            <a:hlinkClick r:id="rId5" action="ppaction://hlinksldjump"/>
          </p:cNvPr>
          <p:cNvSpPr txBox="1"/>
          <p:nvPr/>
        </p:nvSpPr>
        <p:spPr>
          <a:xfrm>
            <a:off x="6796636" y="1063769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怎样得满分</a:t>
            </a:r>
          </a:p>
        </p:txBody>
      </p:sp>
      <p:sp>
        <p:nvSpPr>
          <p:cNvPr id="15" name="TextBox 7">
            <a:hlinkClick r:id="rId6" action="ppaction://hlinksldjump"/>
          </p:cNvPr>
          <p:cNvSpPr txBox="1"/>
          <p:nvPr/>
        </p:nvSpPr>
        <p:spPr>
          <a:xfrm>
            <a:off x="7732221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高考怎么考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常见的设问方式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小说中有多个人物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你认为哪个才是小说的主人公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结合作品内容略做阐释。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你觉得这篇文章的主人公应该是谁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请结合文本内容略做探究。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小说这样写某某人物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你的看法呢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主人公的某某品质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对你有何启发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5948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trips dir="ru"/>
      </p:transition>
    </mc:Choice>
    <mc:Fallback xmlns=""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TextBox 5">
            <a:hlinkClick r:id="rId4" action="ppaction://hlinksldjump"/>
          </p:cNvPr>
          <p:cNvSpPr txBox="1"/>
          <p:nvPr/>
        </p:nvSpPr>
        <p:spPr>
          <a:xfrm>
            <a:off x="5952803" y="106312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6">
            <a:hlinkClick r:id="rId5" action="ppaction://hlinksldjump"/>
          </p:cNvPr>
          <p:cNvSpPr txBox="1"/>
          <p:nvPr/>
        </p:nvSpPr>
        <p:spPr>
          <a:xfrm>
            <a:off x="6796636" y="1063769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怎样得满分</a:t>
            </a:r>
          </a:p>
        </p:txBody>
      </p:sp>
      <p:sp>
        <p:nvSpPr>
          <p:cNvPr id="15" name="TextBox 7">
            <a:hlinkClick r:id="rId6" action="ppaction://hlinksldjump"/>
          </p:cNvPr>
          <p:cNvSpPr txBox="1"/>
          <p:nvPr/>
        </p:nvSpPr>
        <p:spPr>
          <a:xfrm>
            <a:off x="7732221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如何解题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人物形象探究类题目主要有主要人物形象辨析、主要人物作用分析、多个人物之间的关系分析等不同的问题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首先要准确审读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明确问题指向的具体内容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这样才能有针对性地回答。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人物形象探究类试题有时会出现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你的看法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请联系实例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请联系社会现实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等词语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依然要注重与文本内容的联系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不可脱离文本内容发表看法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或过多联系文本以外的内容。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4446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trips/>
      </p:transition>
    </mc:Choice>
    <mc:Fallback xmlns=""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TextBox 5">
            <a:hlinkClick r:id="rId4" action="ppaction://hlinksldjump"/>
          </p:cNvPr>
          <p:cNvSpPr txBox="1"/>
          <p:nvPr/>
        </p:nvSpPr>
        <p:spPr>
          <a:xfrm>
            <a:off x="5952803" y="106312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6">
            <a:hlinkClick r:id="rId5" action="ppaction://hlinksldjump"/>
          </p:cNvPr>
          <p:cNvSpPr txBox="1"/>
          <p:nvPr/>
        </p:nvSpPr>
        <p:spPr>
          <a:xfrm>
            <a:off x="6796636" y="1063769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怎样得满分</a:t>
            </a:r>
          </a:p>
        </p:txBody>
      </p:sp>
      <p:sp>
        <p:nvSpPr>
          <p:cNvPr id="15" name="TextBox 7">
            <a:hlinkClick r:id="rId6" action="ppaction://hlinksldjump"/>
          </p:cNvPr>
          <p:cNvSpPr txBox="1"/>
          <p:nvPr/>
        </p:nvSpPr>
        <p:spPr>
          <a:xfrm>
            <a:off x="7732221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30069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我要这样答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解题思路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首先要读懂小说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特别是准确把握小说所要表达的主旨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尤其是主旨的多义性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因为人物形象与主旨的关系最为密切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人物分析离不开主题。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区分题目具体答题内容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人物形象类的探究题一般都要从主题、人物关系、情节等几个方面去回答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但不同内容的题目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答案的拟制上还是有差别的。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答案拟制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先亮出自己的见解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再从主题、人物关系、情节等几个方面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从文本中引述论据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围绕观点分点分析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阐明自己的见解。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0813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trips dir="rd"/>
      </p:transition>
    </mc:Choice>
    <mc:Fallback xmlns=""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TextBox 5">
            <a:hlinkClick r:id="rId4" action="ppaction://hlinksldjump"/>
          </p:cNvPr>
          <p:cNvSpPr txBox="1"/>
          <p:nvPr/>
        </p:nvSpPr>
        <p:spPr>
          <a:xfrm>
            <a:off x="5952803" y="106312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6">
            <a:hlinkClick r:id="rId5" action="ppaction://hlinksldjump"/>
          </p:cNvPr>
          <p:cNvSpPr txBox="1"/>
          <p:nvPr/>
        </p:nvSpPr>
        <p:spPr>
          <a:xfrm>
            <a:off x="6796636" y="1063769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7">
            <a:hlinkClick r:id="rId6" action="ppaction://hlinksldjump"/>
          </p:cNvPr>
          <p:cNvSpPr txBox="1"/>
          <p:nvPr/>
        </p:nvSpPr>
        <p:spPr>
          <a:xfrm>
            <a:off x="7732221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79950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完成后面的题目。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天气晴朗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蓝天白云的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一眼望去很惬意。你眼中的世界实际是你心理的投射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吴秋明如果在旁边肯定会这样说的。马骁驭不禁微微一笑。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到达小区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门口的保安照例拦住了马骁驭的车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他报了门牌号码和户主姓名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栏杆抬了起来。他忽然感觉自己心里的那根栏杆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也是这样抬起来的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只是从栏杆下通过的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应该是吴秋明。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马骁驭从后视镜里看了眼自己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感觉自己依然算得上英俊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就算减去百分之三十的夸大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也还不错。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吴秋明快速走来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难得地穿了件蓝色小碎花的薄棉衣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看上去是旧的。马骁驭心里打了一个闪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想起了母亲。也许是注意到了马骁驭的眼光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吴秋明上车后主动解释说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这件衣服会让孩子们感到亲切。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2545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over dir="rd"/>
      </p:transition>
    </mc:Choice>
    <mc:Fallback xmlns=""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TextBox 5">
            <a:hlinkClick r:id="rId4" action="ppaction://hlinksldjump"/>
          </p:cNvPr>
          <p:cNvSpPr txBox="1"/>
          <p:nvPr/>
        </p:nvSpPr>
        <p:spPr>
          <a:xfrm>
            <a:off x="5952803" y="106312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6">
            <a:hlinkClick r:id="rId5" action="ppaction://hlinksldjump"/>
          </p:cNvPr>
          <p:cNvSpPr txBox="1"/>
          <p:nvPr/>
        </p:nvSpPr>
        <p:spPr>
          <a:xfrm>
            <a:off x="6796636" y="1063769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7">
            <a:hlinkClick r:id="rId6" action="ppaction://hlinksldjump"/>
          </p:cNvPr>
          <p:cNvSpPr txBox="1"/>
          <p:nvPr/>
        </p:nvSpPr>
        <p:spPr>
          <a:xfrm>
            <a:off x="7732221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85664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马骁驭说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你真有心。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吴秋明说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你知道那个著名的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绒布妈妈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实验吧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马骁驭说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不知道。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吴秋明说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是上个世纪一个叫哈利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哈洛的心理学家做的实验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他把刚刚出生的小猴子和妈妈分开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关在笼子里用奶瓶喂养。他发现这样喂养的小猴子虽然更强壮一些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但总是吮手指头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神情漠然。他分析是缺少母爱的缘故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于是给小猴子做了两个假妈妈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一个是有奶的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铁皮妈妈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一个是没有奶的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绒布妈妈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。结果哈洛惊奇地发现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小猴子只会在饿了时才去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铁皮妈妈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那里吃奶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绝大多数时间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它们都依偎在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绒布妈妈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的怀里。这个实验说明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母亲并不仅仅意味着有食物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还要有温暖的怀抱。温暖的怀抱对小猴子来说非常重要。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马骁驭说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不愧是心理学博士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太有意思了。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8146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pull dir="u"/>
      </p:transition>
    </mc:Choice>
    <mc:Fallback xmlns=""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23664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我躺在一捆干草上晒太阳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在叮咚水声中蒙眬睡去。醒来。又睡去。这天晚饭时分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我打开我的背包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倒出里面的瓶瓶罐罐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一一开启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在地上摆了一大片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我说我请客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晚饭不用做了。猎人也不谦让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从床下摸出一瓶酒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找来两只碗倒上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我们就坐下吃喝。只是吃喝。我再次体会到面对一个语言金贵的人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安静的可贵。我发现直到现在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猎人也没问过我的职业、我的家庭、我从哪里来这样的话。即便我说要帮他找到狩猎的差事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他也想不到对我做言语上的考察。我忽然领悟了这个猎人身上珍稀的沉静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这使他走出我心存假想的卑微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使他的样子在我心里明亮起来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可敬起来。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我在鸟雀的吵闹声中醒来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耳畔碎银般明亮的鸟鸣声璀璨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阳光透过猎人没有窗帘的窗子射在我眼睛上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晃得我睁不开眼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真是一个奇异的陌生的早上。我转动脚腕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不疼了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像是好了。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325725"/>
      </p:ext>
    </p:extLst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TextBox 5">
            <a:hlinkClick r:id="rId4" action="ppaction://hlinksldjump"/>
          </p:cNvPr>
          <p:cNvSpPr txBox="1"/>
          <p:nvPr/>
        </p:nvSpPr>
        <p:spPr>
          <a:xfrm>
            <a:off x="5952803" y="106312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6">
            <a:hlinkClick r:id="rId5" action="ppaction://hlinksldjump"/>
          </p:cNvPr>
          <p:cNvSpPr txBox="1"/>
          <p:nvPr/>
        </p:nvSpPr>
        <p:spPr>
          <a:xfrm>
            <a:off x="6796636" y="1063769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7">
            <a:hlinkClick r:id="rId6" action="ppaction://hlinksldjump"/>
          </p:cNvPr>
          <p:cNvSpPr txBox="1"/>
          <p:nvPr/>
        </p:nvSpPr>
        <p:spPr>
          <a:xfrm>
            <a:off x="7732221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65611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吴秋明笑道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所以我每次去儿童村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都要一个个挨着去拥抱那些孩子。尤其是两三岁的孩子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我会多抱他们一会儿。我给不了他们一个完整的家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但至少给他们一个温暖的怀抱。我知道那对他们来说有多重要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也许他们自己都意识不到。何况我不仅仅是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绒布妈妈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我还有温暖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有心跳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有笑容。我真心爱他们。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马骁驭忽然有了一种拥抱吴秋明的冲动。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他暗想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也许吴秋明没有意识到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这拥抱其实是彼此需要的。她作为一个女人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肯定有做母亲的天性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每周和孩子们一起待一天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彼此都有益处。何况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一个长期单身的女人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也是需要拥抱的。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到了西郊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停好车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他们一起走入一条小巷。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吴秋明虽然个子矮小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步子却很大。马骁驭感觉和她走在一起速度蛮接近。进入一条小巷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眼前出现了一个旧木门。马骁驭一眼看到了门旁边挂的牌子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某某市第一儿童村。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6612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TextBox 5">
            <a:hlinkClick r:id="rId4" action="ppaction://hlinksldjump"/>
          </p:cNvPr>
          <p:cNvSpPr txBox="1"/>
          <p:nvPr/>
        </p:nvSpPr>
        <p:spPr>
          <a:xfrm>
            <a:off x="5952803" y="106312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6">
            <a:hlinkClick r:id="rId5" action="ppaction://hlinksldjump"/>
          </p:cNvPr>
          <p:cNvSpPr txBox="1"/>
          <p:nvPr/>
        </p:nvSpPr>
        <p:spPr>
          <a:xfrm>
            <a:off x="6796636" y="1063769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7">
            <a:hlinkClick r:id="rId6" action="ppaction://hlinksldjump"/>
          </p:cNvPr>
          <p:cNvSpPr txBox="1"/>
          <p:nvPr/>
        </p:nvSpPr>
        <p:spPr>
          <a:xfrm>
            <a:off x="7732221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吴秋明熟门熟路地进入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正在院子里玩耍的孩子们围上来叫吴妈妈。吴秋明左揽右抱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踉跄地往里走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和迎上来的老师们一一握手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并把身后的马骁驭介绍给他们。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后院停着一辆卡车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几个老师在搬运卸下来的纸箱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大一点儿的孩子也在帮忙搬。马骁驭也连忙过去帮忙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但被老师们阻止了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她们热情地把他拉进办公室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要他喝茶。马骁驭咨询了老师们很多关于孩子的问题。这些孩子大多是被遗弃的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和正常家庭长大的孩子相比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在心理上有许多不同。马骁驭边听边产生了做课题研究的冲动。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5239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over dir="u"/>
      </p:transition>
    </mc:Choice>
    <mc:Fallback xmlns=""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TextBox 5">
            <a:hlinkClick r:id="rId4" action="ppaction://hlinksldjump"/>
          </p:cNvPr>
          <p:cNvSpPr txBox="1"/>
          <p:nvPr/>
        </p:nvSpPr>
        <p:spPr>
          <a:xfrm>
            <a:off x="5952803" y="106312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6">
            <a:hlinkClick r:id="rId5" action="ppaction://hlinksldjump"/>
          </p:cNvPr>
          <p:cNvSpPr txBox="1"/>
          <p:nvPr/>
        </p:nvSpPr>
        <p:spPr>
          <a:xfrm>
            <a:off x="6796636" y="1063769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7">
            <a:hlinkClick r:id="rId6" action="ppaction://hlinksldjump"/>
          </p:cNvPr>
          <p:cNvSpPr txBox="1"/>
          <p:nvPr/>
        </p:nvSpPr>
        <p:spPr>
          <a:xfrm>
            <a:off x="7732221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85972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马骁驭从办公室出来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一眼看到院子里一个场景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吴秋明挽着袖子在给几个女孩子洗头。初秋的阳光洒在院子里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让这普通的场景呈现出非同一般的美丽。一个已经洗好头的女孩儿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披着湿漉漉的头发在一旁递毛巾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吴秋明舀起一瓢水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缓慢地淋到水池边另一个女孩子的头上。阳光穿透水柱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发出宝石的光芒。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马骁驭定定地站在那里。这样的场景他在哪里见过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他仿佛见到了自己的灵魂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随时都在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却无法捕捉。他一动不敢动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害怕惊动它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打碎它。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那一刻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他动心了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再次动心了。一个人对一个人的动心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肯定是一次又一次。尤其是在他们这个年龄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需要无数次的小动心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才能汇合成冲破樊篱的勇气。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77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trips dir="ru"/>
      </p:transition>
    </mc:Choice>
    <mc:Fallback xmlns=""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TextBox 5">
            <a:hlinkClick r:id="rId4" action="ppaction://hlinksldjump"/>
          </p:cNvPr>
          <p:cNvSpPr txBox="1"/>
          <p:nvPr/>
        </p:nvSpPr>
        <p:spPr>
          <a:xfrm>
            <a:off x="5952803" y="106312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6">
            <a:hlinkClick r:id="rId5" action="ppaction://hlinksldjump"/>
          </p:cNvPr>
          <p:cNvSpPr txBox="1"/>
          <p:nvPr/>
        </p:nvSpPr>
        <p:spPr>
          <a:xfrm>
            <a:off x="6796636" y="1063769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7">
            <a:hlinkClick r:id="rId6" action="ppaction://hlinksldjump"/>
          </p:cNvPr>
          <p:cNvSpPr txBox="1"/>
          <p:nvPr/>
        </p:nvSpPr>
        <p:spPr>
          <a:xfrm>
            <a:off x="7732221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5267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他看到吴秋明拧干毛巾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给孩子擦头发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很认真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很仔细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脸上洋溢着一种光芒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这光芒让马骁驭忽然有了一种把吴秋明拥入怀中的冲动。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他走过去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帮吴秋明把用过的毛巾搓干净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一一晾在铁丝上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转过身时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看见一个头发湿漉漉的女孩子正趴在吴秋明的怀里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左右摇晃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半个脸埋在她怀里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半个脸沐浴在阳光下。另一个小男孩儿跑过来说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吴妈妈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吴秋明伸出另一只胳膊搂住了他。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马骁驭拿出手机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拍下了这个画面。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而后他走到她身边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以从未有过的语调说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以后我每次都和你一起来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节选自裘山山《琴声何来》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有删改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文中的吴秋明是一个怎样的人物形象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请作简要概括。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430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TextBox 5">
            <a:hlinkClick r:id="rId4" action="ppaction://hlinksldjump"/>
          </p:cNvPr>
          <p:cNvSpPr txBox="1"/>
          <p:nvPr/>
        </p:nvSpPr>
        <p:spPr>
          <a:xfrm>
            <a:off x="5952803" y="106312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6">
            <a:hlinkClick r:id="rId5" action="ppaction://hlinksldjump"/>
          </p:cNvPr>
          <p:cNvSpPr txBox="1"/>
          <p:nvPr/>
        </p:nvSpPr>
        <p:spPr>
          <a:xfrm>
            <a:off x="6796636" y="1063769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7">
            <a:hlinkClick r:id="rId6" action="ppaction://hlinksldjump"/>
          </p:cNvPr>
          <p:cNvSpPr txBox="1"/>
          <p:nvPr/>
        </p:nvSpPr>
        <p:spPr>
          <a:xfrm>
            <a:off x="7732221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吴秋明是一个细心、耐心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有爱心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充满吸引力的单身心理学女博士的形象。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应首先确定人物的身份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一个长期单身的心理学女博士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其次要结合作品中对人物外貌、行为、心理、语言以及细节等方面的描写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概括人物的性格特点。本题要求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简要概括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所以不需要结合作品内容进行分析。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5050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over dir="ru"/>
      </p:transition>
    </mc:Choice>
    <mc:Fallback xmlns="">
      <p:transition spd="slow">
        <p:cover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508000" y="1268760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你终于醒了。猎人站在门边看着我说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我都等你一个时辰了。你再不醒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菌子可要候老了。我跟猎人走到一棵桦树后面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我先看见一棵巨大的菌子顶着露珠站在那里。围着那棵大菌子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一片大小相仿的小菌子侍从似的向四周铺开去。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猎人找来一堆干透的柴火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在离菌子三米的地方点燃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而后等待柴火燃尽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直到火焰消失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只剩下一堆红火炭。猎人走到那片菌子边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蹲下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从腰间抽出小刀片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先把那棵最大的菌子齐根割下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托在刀片上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捧到那堆红炭上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一棵又一棵的菌子就这样被捧到火炭上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猎人顺势用刀尖刨开菌子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随着吱吱叫声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一股清冽的香气升腾出来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向四周弥散。吱吱的叫声慢慢变小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菌子慢慢瘦小下去。猎人从怀里掏出一个纸包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倒出纸包里的盐和辣椒面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直到吱吱声最后消失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火炭从红变成黑灰。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1425357"/>
      </p:ext>
    </p:extLst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随后我们吃掉火炭上全部的菌子。我们踢起潮润的土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掩埋了灰烬。站起来。太阳从桦树后面升腾起来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五彩斑斓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美不能言。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选自《北京文学》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24179"/>
      </p:ext>
    </p:extLst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高优14新制作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84</TotalTime>
  <Words>10513</Words>
  <Application>Microsoft Office PowerPoint</Application>
  <PresentationFormat>全屏显示(4:3)</PresentationFormat>
  <Paragraphs>736</Paragraphs>
  <Slides>74</Slides>
  <Notes>22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74</vt:i4>
      </vt:variant>
    </vt:vector>
  </HeadingPairs>
  <TitlesOfParts>
    <vt:vector size="88" baseType="lpstr">
      <vt:lpstr>NEU-BZ-S92</vt:lpstr>
      <vt:lpstr>方正书宋_GBK</vt:lpstr>
      <vt:lpstr>方正宋黑_GBK</vt:lpstr>
      <vt:lpstr>仿宋</vt:lpstr>
      <vt:lpstr>汉仪长宋简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高优14新制作模板</vt:lpstr>
      <vt:lpstr>文档</vt:lpstr>
      <vt:lpstr>第4讲　文本探究题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dbc</cp:lastModifiedBy>
  <cp:revision>语文备课大师【全免费】</cp:revision>
  <dcterms:created xsi:type="dcterms:W3CDTF">2016-09-28T04:45:40Z</dcterms:created>
  <dcterms:modified xsi:type="dcterms:W3CDTF">2016-10-10T06:55:26Z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