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73" r:id="rId6"/>
    <p:sldId id="274" r:id="rId7"/>
    <p:sldId id="275" r:id="rId8"/>
    <p:sldId id="260" r:id="rId9"/>
    <p:sldId id="261" r:id="rId10"/>
    <p:sldId id="262" r:id="rId11"/>
    <p:sldId id="264" r:id="rId12"/>
    <p:sldId id="265" r:id="rId13"/>
    <p:sldId id="266" r:id="rId1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46268" y="1283728"/>
            <a:ext cx="7533939" cy="2387600"/>
          </a:xfrm>
        </p:spPr>
        <p:txBody>
          <a:bodyPr>
            <a:noAutofit/>
          </a:bodyPr>
          <a:lstStyle/>
          <a:p>
            <a:r>
              <a:rPr lang="zh-CN" altLang="zh-CN" sz="16600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新魏" panose="02010800040101010101" charset="-122"/>
                <a:ea typeface="华文新魏" panose="02010800040101010101" charset="-122"/>
              </a:rPr>
              <a:t>灯笼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67434" y="4081613"/>
            <a:ext cx="5314279" cy="1655762"/>
          </a:xfrm>
        </p:spPr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吴伯箫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86145" y="129540"/>
            <a:ext cx="3768532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ym typeface="+mn-ea"/>
              </a:rPr>
              <a:t>语文备课大师 </a:t>
            </a:r>
            <a:r>
              <a:rPr lang="en-US" altLang="zh-CN" dirty="0" smtClean="0">
                <a:sym typeface="+mn-ea"/>
              </a:rPr>
              <a:t>www.xiexingcun.com </a:t>
            </a:r>
            <a:r>
              <a:rPr lang="en-US" altLang="zh-CN" dirty="0" smtClean="0">
                <a:solidFill>
                  <a:srgbClr val="FF0000"/>
                </a:solidFill>
                <a:sym typeface="+mn-ea"/>
              </a:rPr>
              <a:t>  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0258" y="1441526"/>
            <a:ext cx="10515600" cy="1990912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文章结尾说：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唉，壮，于今灯笼又不够了。应该数火把，数探海灯，数燎原的一把烈火！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结合文章，分析并评价这段话所表现的作者的观点态度。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0258" y="4042410"/>
            <a:ext cx="102260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16000" fontAlgn="auto"/>
            <a:r>
              <a:rPr lang="zh-CN" altLang="en-US" sz="3200" b="1" dirty="0"/>
              <a:t>作者热烈赞颂古代将领塞外点兵，挑灯看剑，英勇杀敌的气概，他们激发了作者的爱国情怀，作者热切希望冲上前线，奋勇杀敌，抗击日寇。表达了作者对时局的担忧和对未来的期望。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0500" y="803275"/>
            <a:ext cx="3684905" cy="901700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6000" dirty="0">
                <a:solidFill>
                  <a:schemeClr val="accent4"/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写作特点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01420" y="2614930"/>
            <a:ext cx="1149858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/>
              <a:t>1. </a:t>
            </a:r>
            <a:r>
              <a:rPr lang="zh-CN" altLang="en-US" sz="4400" b="1" dirty="0"/>
              <a:t>运用散文的自由笔法。</a:t>
            </a:r>
          </a:p>
          <a:p>
            <a:endParaRPr lang="zh-CN" altLang="en-US" sz="4400" dirty="0"/>
          </a:p>
          <a:p>
            <a:r>
              <a:rPr lang="en-US" altLang="zh-CN" sz="4400" b="1" dirty="0"/>
              <a:t>2. </a:t>
            </a:r>
            <a:r>
              <a:rPr lang="zh-CN" altLang="en-US" sz="4400" b="1" dirty="0"/>
              <a:t>运用诗文典故。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1925" y="499745"/>
            <a:ext cx="6471285" cy="1325880"/>
          </a:xfrm>
        </p:spPr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  <a:sym typeface="+mn-ea"/>
              </a:rPr>
              <a:t>1. 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运用散文的自由笔法。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41145" y="1865630"/>
            <a:ext cx="89522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14400" fontAlgn="auto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/>
              <a:t>作者以</a:t>
            </a:r>
            <a:r>
              <a:rPr lang="en-US" altLang="zh-CN" sz="3600"/>
              <a:t>“</a:t>
            </a:r>
            <a:r>
              <a:rPr lang="zh-CN" altLang="en-US" sz="3600"/>
              <a:t>灯笼</a:t>
            </a:r>
            <a:r>
              <a:rPr lang="en-US" altLang="zh-CN" sz="3600"/>
              <a:t>”</a:t>
            </a:r>
            <a:r>
              <a:rPr lang="zh-CN" altLang="en-US" sz="3600"/>
              <a:t>为线索，顺着自己的思绪，写了夜晚挑灯接祖父、母亲嘱咐</a:t>
            </a:r>
            <a:r>
              <a:rPr lang="en-US" altLang="zh-CN" sz="3600"/>
              <a:t>“</a:t>
            </a:r>
            <a:r>
              <a:rPr lang="zh-CN" altLang="en-US" sz="3600"/>
              <a:t>我</a:t>
            </a:r>
            <a:r>
              <a:rPr lang="en-US" altLang="zh-CN" sz="3600"/>
              <a:t>”</a:t>
            </a:r>
            <a:r>
              <a:rPr lang="zh-CN" altLang="en-US" sz="3600"/>
              <a:t>上下灯学打灯笼、元宵节看灯猜谜、族姊远嫁看灯火、在纱灯上描宋体字灯回忆，以及由宫灯引发的联想和塞外战场上的灯笼，虽意绪纷繁，却主题突出，形散神不散，表现了乡情民俗和家国情怀，表达了灯笼对自己的重要意义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3690" y="725655"/>
            <a:ext cx="4688205" cy="1325880"/>
          </a:xfrm>
        </p:spPr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运用诗文典故。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3689" y="2197361"/>
            <a:ext cx="851471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16000" fontAlgn="auto">
              <a:extLst>
                <a:ext uri="{35155182-B16C-46BC-9424-99874614C6A1}">
                  <wpsdc:indentchars xmlns:wpsdc="http://www.wps.cn/officeDocument/2017/drawingmlCustomData" xmlns="" val="200" checksum="1463267244"/>
                </a:ext>
              </a:extLst>
            </a:pPr>
            <a:r>
              <a:rPr lang="zh-CN" altLang="en-US" sz="4000" dirty="0"/>
              <a:t>文中多处引用或化用诗文典故，如引用《宋史</a:t>
            </a:r>
            <a:r>
              <a:rPr lang="en-US" altLang="zh-CN" sz="4000" dirty="0"/>
              <a:t>·</a:t>
            </a:r>
            <a:r>
              <a:rPr lang="zh-CN" altLang="en-US" sz="4000" dirty="0"/>
              <a:t>仪卫志》、化用辛弃疾《破阵子</a:t>
            </a:r>
            <a:r>
              <a:rPr lang="en-US" altLang="zh-CN" sz="4000" dirty="0"/>
              <a:t>·</a:t>
            </a:r>
            <a:r>
              <a:rPr lang="zh-CN" altLang="en-US" sz="4000" dirty="0"/>
              <a:t>为陈同甫赋壮词以寄之》、化用贾谊《过秦论》中蒙恬等抗击敌寇的典故，增强了文章的文化内涵。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7470" y="648335"/>
            <a:ext cx="10515600" cy="1325563"/>
          </a:xfrm>
        </p:spPr>
        <p:txBody>
          <a:bodyPr/>
          <a:lstStyle/>
          <a:p>
            <a:r>
              <a:rPr lang="zh-CN" altLang="en-US">
                <a:solidFill>
                  <a:srgbClr val="00B0F0"/>
                </a:solidFill>
                <a:latin typeface="华文琥珀" panose="02010800040101010101" charset="-122"/>
                <a:ea typeface="华文琥珀" panose="02010800040101010101" charset="-122"/>
              </a:rPr>
              <a:t>作者简介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26540" y="2070100"/>
            <a:ext cx="94621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14400" fontAlgn="auto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吴伯箫（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1906-1982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），原名熙成，山东莱芜人，散文家、教育家。吴伯箫毕生致力于文学创作和教育事业。他的散文常常以小见大、构思精巧，富有真切的生活实感，语言质朴清新。著有散文集《羽书》《黑与红》《出发集》《烟尘集》《北极星》《忘年》，报告文学集《潞安风物》，译著《波罗的海》等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5865" y="499745"/>
            <a:ext cx="2863850" cy="1325880"/>
          </a:xfrm>
        </p:spPr>
        <p:txBody>
          <a:bodyPr/>
          <a:lstStyle/>
          <a:p>
            <a:r>
              <a:rPr lang="zh-CN" altLang="en-US">
                <a:solidFill>
                  <a:srgbClr val="00B0F0"/>
                </a:solidFill>
                <a:latin typeface="华文琥珀" panose="02010800040101010101" charset="-122"/>
                <a:ea typeface="华文琥珀" panose="02010800040101010101" charset="-122"/>
              </a:rPr>
              <a:t>重点字词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2540" y="2134235"/>
            <a:ext cx="776414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u="sng"/>
              <a:t>斡</a:t>
            </a:r>
            <a:r>
              <a:rPr lang="zh-CN" altLang="en-US" sz="4400"/>
              <a:t>旋（</a:t>
            </a:r>
            <a:r>
              <a:rPr lang="en-US" altLang="zh-CN" sz="4400"/>
              <a:t>wò</a:t>
            </a:r>
            <a:r>
              <a:rPr lang="zh-CN" altLang="en-US" sz="4400"/>
              <a:t>）     </a:t>
            </a:r>
            <a:r>
              <a:rPr lang="zh-CN" altLang="en-US" sz="4400" u="sng"/>
              <a:t>熙</a:t>
            </a:r>
            <a:r>
              <a:rPr lang="zh-CN" altLang="en-US" sz="4400"/>
              <a:t>熙然（</a:t>
            </a:r>
            <a:r>
              <a:rPr lang="en-US" altLang="zh-CN" sz="4400"/>
              <a:t>xī</a:t>
            </a:r>
            <a:r>
              <a:rPr lang="zh-CN" altLang="en-US" sz="4400"/>
              <a:t>） </a:t>
            </a:r>
          </a:p>
          <a:p>
            <a:r>
              <a:rPr lang="zh-CN" altLang="en-US" sz="4400"/>
              <a:t>怅</a:t>
            </a:r>
            <a:r>
              <a:rPr lang="zh-CN" altLang="en-US" sz="4400" u="sng"/>
              <a:t>惘</a:t>
            </a:r>
            <a:r>
              <a:rPr lang="zh-CN" altLang="en-US" sz="4400"/>
              <a:t>（</a:t>
            </a:r>
            <a:r>
              <a:rPr lang="en-US" altLang="zh-CN" sz="4400"/>
              <a:t>wǎng</a:t>
            </a:r>
            <a:r>
              <a:rPr lang="zh-CN" altLang="en-US" sz="4400"/>
              <a:t>） </a:t>
            </a:r>
            <a:r>
              <a:rPr lang="zh-CN" altLang="en-US" sz="4400" u="sng"/>
              <a:t>锵</a:t>
            </a:r>
            <a:r>
              <a:rPr lang="zh-CN" altLang="en-US" sz="4400"/>
              <a:t>然（</a:t>
            </a:r>
            <a:r>
              <a:rPr lang="en-US" altLang="zh-CN" sz="4400"/>
              <a:t>qiāng</a:t>
            </a:r>
            <a:r>
              <a:rPr lang="zh-CN" altLang="en-US" sz="4400"/>
              <a:t>）</a:t>
            </a:r>
          </a:p>
          <a:p>
            <a:r>
              <a:rPr lang="zh-CN" altLang="en-US" sz="4400" u="sng"/>
              <a:t>褪</a:t>
            </a:r>
            <a:r>
              <a:rPr lang="zh-CN" altLang="en-US" sz="4400"/>
              <a:t>色（</a:t>
            </a:r>
            <a:r>
              <a:rPr lang="en-US" altLang="zh-CN" sz="4400"/>
              <a:t>tuì</a:t>
            </a:r>
            <a:r>
              <a:rPr lang="zh-CN" altLang="en-US" sz="4400"/>
              <a:t>）     夜深星</a:t>
            </a:r>
            <a:r>
              <a:rPr lang="zh-CN" altLang="en-US" sz="4400" u="sng"/>
              <a:t>岚</a:t>
            </a:r>
            <a:r>
              <a:rPr lang="zh-CN" altLang="en-US" sz="4400"/>
              <a:t>（</a:t>
            </a:r>
            <a:r>
              <a:rPr lang="en-US" altLang="zh-CN" sz="4400"/>
              <a:t>lán</a:t>
            </a:r>
            <a:r>
              <a:rPr lang="zh-CN" altLang="en-US" sz="4400"/>
              <a:t>）</a:t>
            </a:r>
          </a:p>
          <a:p>
            <a:r>
              <a:rPr lang="zh-CN" altLang="en-US" sz="4400" u="sng"/>
              <a:t>焚</a:t>
            </a:r>
            <a:r>
              <a:rPr lang="zh-CN" altLang="en-US" sz="4400"/>
              <a:t>身（</a:t>
            </a:r>
            <a:r>
              <a:rPr lang="en-US" altLang="zh-CN" sz="4400"/>
              <a:t>fén</a:t>
            </a:r>
            <a:r>
              <a:rPr lang="zh-CN" altLang="en-US" sz="4400"/>
              <a:t>）    神</a:t>
            </a:r>
            <a:r>
              <a:rPr lang="zh-CN" altLang="en-US" sz="4400" u="sng"/>
              <a:t>龛</a:t>
            </a:r>
            <a:r>
              <a:rPr lang="zh-CN" altLang="en-US" sz="4400"/>
              <a:t>（</a:t>
            </a:r>
            <a:r>
              <a:rPr lang="en-US" altLang="zh-CN" sz="4400"/>
              <a:t>kān</a:t>
            </a:r>
            <a:r>
              <a:rPr lang="zh-CN" altLang="en-US" sz="4400"/>
              <a:t>）</a:t>
            </a:r>
          </a:p>
          <a:p>
            <a:r>
              <a:rPr lang="zh-CN" altLang="en-US" sz="4400"/>
              <a:t>犬</a:t>
            </a:r>
            <a:r>
              <a:rPr lang="zh-CN" altLang="en-US" sz="4400" u="sng"/>
              <a:t>吠</a:t>
            </a:r>
            <a:r>
              <a:rPr lang="zh-CN" altLang="en-US" sz="4400"/>
              <a:t>（</a:t>
            </a:r>
            <a:r>
              <a:rPr lang="en-US" altLang="zh-CN" sz="4400"/>
              <a:t>fèi</a:t>
            </a:r>
            <a:r>
              <a:rPr lang="zh-CN" altLang="en-US" sz="4400"/>
              <a:t>）      霍</a:t>
            </a:r>
            <a:r>
              <a:rPr lang="zh-CN" altLang="en-US" sz="4400" u="sng"/>
              <a:t>骠</a:t>
            </a:r>
            <a:r>
              <a:rPr lang="zh-CN" altLang="en-US" sz="4400"/>
              <a:t>姚（</a:t>
            </a:r>
            <a:r>
              <a:rPr lang="en-US" altLang="zh-CN" sz="4400"/>
              <a:t>piào</a:t>
            </a:r>
            <a:r>
              <a:rPr lang="zh-CN" altLang="en-US" sz="4400"/>
              <a:t>）</a:t>
            </a:r>
            <a:endParaRPr lang="en-US" altLang="zh-CN" sz="4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17015" y="499745"/>
            <a:ext cx="2850515" cy="1325880"/>
          </a:xfrm>
        </p:spPr>
        <p:txBody>
          <a:bodyPr/>
          <a:lstStyle/>
          <a:p>
            <a:r>
              <a:rPr lang="zh-CN" altLang="zh-CN">
                <a:solidFill>
                  <a:srgbClr val="00B0F0"/>
                </a:solidFill>
                <a:latin typeface="华文琥珀" panose="02010800040101010101" charset="-122"/>
                <a:ea typeface="华文琥珀" panose="02010800040101010101" charset="-122"/>
              </a:rPr>
              <a:t>文章结构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8940" y="2105660"/>
            <a:ext cx="1079182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第一部分（第</a:t>
            </a:r>
            <a:r>
              <a:rPr lang="en-US" altLang="zh-CN" sz="3200"/>
              <a:t>1</a:t>
            </a:r>
            <a:r>
              <a:rPr lang="zh-CN" altLang="en-US" sz="3200"/>
              <a:t>段），写小孩子喜欢亮光，引出下文。</a:t>
            </a:r>
          </a:p>
          <a:p>
            <a:r>
              <a:rPr lang="zh-CN" altLang="en-US" sz="3200"/>
              <a:t>第二部分（第</a:t>
            </a:r>
            <a:r>
              <a:rPr lang="en-US" altLang="zh-CN" sz="3200"/>
              <a:t>2~9</a:t>
            </a:r>
            <a:r>
              <a:rPr lang="zh-CN" altLang="en-US" sz="3200"/>
              <a:t>段），回忆自己与灯笼有关的往事，从不同方面表达灯笼对于自己的重要意义。</a:t>
            </a:r>
          </a:p>
          <a:p>
            <a:r>
              <a:rPr lang="zh-CN" altLang="en-US" sz="3200"/>
              <a:t>第三部分（第</a:t>
            </a:r>
            <a:r>
              <a:rPr lang="en-US" altLang="zh-CN" sz="3200"/>
              <a:t>10</a:t>
            </a:r>
            <a:r>
              <a:rPr lang="zh-CN" altLang="en-US" sz="3200"/>
              <a:t>、</a:t>
            </a:r>
            <a:r>
              <a:rPr lang="en-US" altLang="zh-CN" sz="3200"/>
              <a:t>11</a:t>
            </a:r>
            <a:r>
              <a:rPr lang="zh-CN" altLang="en-US" sz="3200"/>
              <a:t>段），写了宫灯及塞外战场中的灯笼，将个人情感升华为家国情怀。</a:t>
            </a:r>
          </a:p>
          <a:p>
            <a:r>
              <a:rPr lang="zh-CN" altLang="en-US" sz="3200"/>
              <a:t>第四部分（第</a:t>
            </a:r>
            <a:r>
              <a:rPr lang="en-US" altLang="zh-CN" sz="3200"/>
              <a:t>12</a:t>
            </a:r>
            <a:r>
              <a:rPr lang="zh-CN" altLang="en-US" sz="3200"/>
              <a:t>段），由追忆历史转而表现国难现实，并大声疾呼，表达了强烈的爱国之情。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4440" y="499745"/>
            <a:ext cx="2779395" cy="1325880"/>
          </a:xfrm>
        </p:spPr>
        <p:txBody>
          <a:bodyPr/>
          <a:lstStyle/>
          <a:p>
            <a:r>
              <a:rPr lang="zh-CN" altLang="en-US">
                <a:solidFill>
                  <a:schemeClr val="accent4"/>
                </a:solidFill>
                <a:latin typeface="华文琥珀" panose="02010800040101010101" charset="-122"/>
                <a:ea typeface="华文琥珀" panose="02010800040101010101" charset="-122"/>
              </a:rPr>
              <a:t>探究文意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44706" y="2063750"/>
            <a:ext cx="965920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1. </a:t>
            </a:r>
            <a:r>
              <a:rPr lang="zh-CN" altLang="en-US" sz="3200" b="1" dirty="0">
                <a:solidFill>
                  <a:srgbClr val="FF0000"/>
                </a:solidFill>
              </a:rPr>
              <a:t>第二段中</a:t>
            </a:r>
            <a:r>
              <a:rPr lang="en-US" altLang="zh-CN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提起灯笼，就会想起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</a:rPr>
              <a:t>《司马懿探山》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用了哪种修辞手法？有什么作用？</a:t>
            </a: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endParaRPr lang="en-US" altLang="zh-CN" sz="3200" dirty="0" smtClean="0"/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en-US" sz="3200" dirty="0" smtClean="0"/>
              <a:t>排比</a:t>
            </a:r>
            <a:r>
              <a:rPr lang="zh-CN" altLang="en-US" sz="3200" dirty="0"/>
              <a:t>。连用五个</a:t>
            </a:r>
            <a:r>
              <a:rPr lang="en-US" altLang="zh-CN" sz="3200" dirty="0"/>
              <a:t>“</a:t>
            </a:r>
            <a:r>
              <a:rPr lang="zh-CN" altLang="en-US" sz="3200" dirty="0"/>
              <a:t>想起</a:t>
            </a:r>
            <a:r>
              <a:rPr lang="en-US" altLang="zh-CN" sz="3200" dirty="0"/>
              <a:t>”</a:t>
            </a:r>
            <a:r>
              <a:rPr lang="zh-CN" altLang="en-US" sz="3200" dirty="0"/>
              <a:t>，将</a:t>
            </a:r>
            <a:r>
              <a:rPr lang="en-US" altLang="zh-CN" sz="3200" dirty="0"/>
              <a:t>“</a:t>
            </a:r>
            <a:r>
              <a:rPr lang="zh-CN" altLang="en-US" sz="3200" dirty="0"/>
              <a:t>我</a:t>
            </a:r>
            <a:r>
              <a:rPr lang="en-US" altLang="zh-CN" sz="3200" dirty="0"/>
              <a:t>”</a:t>
            </a:r>
            <a:r>
              <a:rPr lang="zh-CN" altLang="en-US" sz="3200" dirty="0"/>
              <a:t>由灯笼引起的一系列回忆娓娓道来，将</a:t>
            </a:r>
            <a:r>
              <a:rPr lang="en-US" altLang="zh-CN" sz="3200" dirty="0"/>
              <a:t>“</a:t>
            </a:r>
            <a:r>
              <a:rPr lang="zh-CN" altLang="en-US" sz="3200" dirty="0"/>
              <a:t>我</a:t>
            </a:r>
            <a:r>
              <a:rPr lang="en-US" altLang="zh-CN" sz="3200" dirty="0"/>
              <a:t>”</a:t>
            </a:r>
            <a:r>
              <a:rPr lang="zh-CN" altLang="en-US" sz="3200" dirty="0"/>
              <a:t>回忆中最美好的乡村风俗呈现在读者眼前，令读者感受到浓浓的生活气息和真情实感。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32242" y="939052"/>
            <a:ext cx="966025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</a:rPr>
              <a:t>文中为什么提到</a:t>
            </a:r>
            <a:r>
              <a:rPr lang="en-US" altLang="zh-CN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孤行客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？</a:t>
            </a: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endParaRPr lang="en-US" altLang="zh-CN" sz="3200" dirty="0" smtClean="0"/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en-US" sz="3200" dirty="0" smtClean="0"/>
              <a:t>用</a:t>
            </a:r>
            <a:r>
              <a:rPr lang="en-US" altLang="zh-CN" sz="3200" dirty="0"/>
              <a:t>“</a:t>
            </a:r>
            <a:r>
              <a:rPr lang="zh-CN" altLang="en-US" sz="3200" dirty="0"/>
              <a:t>孤行客</a:t>
            </a:r>
            <a:r>
              <a:rPr lang="en-US" altLang="zh-CN" sz="3200" dirty="0"/>
              <a:t>”</a:t>
            </a:r>
            <a:r>
              <a:rPr lang="zh-CN" altLang="en-US" sz="3200" dirty="0"/>
              <a:t>的具体事例，说明在村头挂红灯有着行好的意思，使读者更容易理解，也增加了文章的趣味性。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32242" y="3693611"/>
            <a:ext cx="95611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</a:rPr>
              <a:t>.“</a:t>
            </a:r>
            <a:r>
              <a:rPr lang="zh-CN" altLang="en-US" sz="3200" b="1" dirty="0">
                <a:solidFill>
                  <a:srgbClr val="FF0000"/>
                </a:solidFill>
              </a:rPr>
              <a:t>垂珠联珑的朱门却早已褪色了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有什么含义？</a:t>
            </a: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endParaRPr lang="en-US" altLang="zh-CN" sz="3200" dirty="0" smtClean="0"/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en-US" sz="3200" dirty="0" smtClean="0"/>
              <a:t>表面</a:t>
            </a:r>
            <a:r>
              <a:rPr lang="zh-CN" altLang="en-US" sz="3200" dirty="0"/>
              <a:t>写族姊家华贵朱门颜色变暗淡了，不再鲜艳了，实际上些族姊家庭早已衰败。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26303" y="1844451"/>
            <a:ext cx="100418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4.“</a:t>
            </a:r>
            <a:r>
              <a:rPr lang="zh-CN" altLang="en-US" sz="3200" b="1" dirty="0">
                <a:solidFill>
                  <a:srgbClr val="FF0000"/>
                </a:solidFill>
              </a:rPr>
              <a:t>雪夜入蔡，与胡人不敢南下牧马的故事是同日月一样亮起了人的耳目的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一句有什么含义？</a:t>
            </a: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endParaRPr lang="en-US" altLang="zh-CN" sz="3200" dirty="0" smtClean="0"/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en-US" sz="3200" dirty="0" smtClean="0"/>
              <a:t>古代</a:t>
            </a:r>
            <a:r>
              <a:rPr lang="zh-CN" altLang="en-US" sz="3200" dirty="0"/>
              <a:t>蒙恬等大将以智慧和勇气抗击敌寇，保家卫国，其英雄事迹与日月同辉，激励着后人，表达了作者对这些英雄的敬慕之情。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48410" y="549275"/>
            <a:ext cx="2496820" cy="132588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问题探究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9480" y="1844040"/>
            <a:ext cx="103530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结合全文，简析作者喜爱灯笼的原因。</a:t>
            </a:r>
          </a:p>
          <a:p>
            <a:endParaRPr lang="en-US" altLang="zh-CN" sz="4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文章结尾说：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唉，壮，于今灯笼又不够了。应该数火把，数探海灯，数燎原的一把烈火！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结合文章，分析并评价这段话所表现的作者的观点态度。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9974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1.结合全文，简析作者喜爱灯笼的原因。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0270" y="2021205"/>
            <a:ext cx="1101788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）灯笼承载着亲人的爱和牵挂，也寄托着作者对亲人的感激、怀念之情。</a:t>
            </a:r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）许多乡情民俗与灯笼结下太多的缘分，给作者留下很多美好的记忆。</a:t>
            </a:r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）灯笼能为夜行人指路，温暖他人。</a:t>
            </a:r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4</a:t>
            </a:r>
            <a:r>
              <a:rPr lang="zh-CN" altLang="en-US" sz="3200" b="1" dirty="0"/>
              <a:t>）灯笼记录、传承着民族历史。</a:t>
            </a:r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5</a:t>
            </a:r>
            <a:r>
              <a:rPr lang="zh-CN" altLang="en-US" sz="3200" b="1" dirty="0"/>
              <a:t>）灯笼引发作者联想起古代将领挑灯看剑，抗击敌人的情境，激发爱国热情。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1339</Words>
  <Paragraphs>50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主题</vt:lpstr>
      <vt:lpstr>灯笼</vt:lpstr>
      <vt:lpstr>作者简介</vt:lpstr>
      <vt:lpstr>重点字词</vt:lpstr>
      <vt:lpstr>文章结构</vt:lpstr>
      <vt:lpstr>探究文意</vt:lpstr>
      <vt:lpstr>Slide 6</vt:lpstr>
      <vt:lpstr>Slide 7</vt:lpstr>
      <vt:lpstr>问题探究</vt:lpstr>
      <vt:lpstr>1.结合全文，简析作者喜爱灯笼的原因。</vt:lpstr>
      <vt:lpstr>2.文章结尾说：“唉，壮，于今灯笼又不够了。应该数火把，数探海灯，数燎原的一把烈火！”结合文章，分析并评价这段话所表现的作者的观点态度。</vt:lpstr>
      <vt:lpstr>写作特点</vt:lpstr>
      <vt:lpstr>1. 运用散文的自由笔法。</vt:lpstr>
      <vt:lpstr>2. 运用诗文典故。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2018-01-19T03:30:00Z</dcterms:created>
  <dcterms:modified xsi:type="dcterms:W3CDTF">2019-02-22T04:46:28Z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