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26" r:id="rId3"/>
    <p:sldId id="320" r:id="rId4"/>
    <p:sldId id="363" r:id="rId5"/>
    <p:sldId id="376" r:id="rId6"/>
    <p:sldId id="330" r:id="rId7"/>
    <p:sldId id="366" r:id="rId8"/>
    <p:sldId id="367" r:id="rId9"/>
    <p:sldId id="365" r:id="rId10"/>
    <p:sldId id="364" r:id="rId11"/>
    <p:sldId id="369" r:id="rId12"/>
    <p:sldId id="368" r:id="rId13"/>
    <p:sldId id="340" r:id="rId14"/>
    <p:sldId id="377" r:id="rId15"/>
    <p:sldId id="371" r:id="rId16"/>
    <p:sldId id="374" r:id="rId17"/>
    <p:sldId id="373" r:id="rId18"/>
    <p:sldId id="375" r:id="rId19"/>
    <p:sldId id="372" r:id="rId20"/>
    <p:sldId id="362" r:id="rId22"/>
    <p:sldId id="306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46253-02FB-457B-A215-4A9967B19C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microsoft.com/office/2007/relationships/media" Target="file:///E:\&#19979;&#20876;&#35838;&#20214;\&#12298;&#23436;&#20840;&#35299;&#35835;&#25945;&#24072;&#29992;&#20070;&#12299;&#20154;&#25945;&#29256;&#19971;&#24180;&#32423;&#19979;&#35838;&#20214;\&#31532;5&#21333;&#20803;\&#31532;19&#35838;\&#12298;&#26410;&#36873;&#25321;&#30340;&#36335;&#12299;&#26391;&#35835;mp3.mp3" TargetMode="External"/><Relationship Id="rId3" Type="http://schemas.openxmlformats.org/officeDocument/2006/relationships/audio" Target="file:///E:\&#19979;&#20876;&#35838;&#20214;\&#12298;&#23436;&#20840;&#35299;&#35835;&#25945;&#24072;&#29992;&#20070;&#12299;&#20154;&#25945;&#29256;&#19971;&#24180;&#32423;&#19979;&#35838;&#20214;\&#31532;5&#21333;&#20803;\&#31532;19&#35838;\&#12298;&#26410;&#36873;&#25321;&#30340;&#36335;&#12299;&#26391;&#35835;mp3.mp3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microsoft.com/office/2007/relationships/media" Target="file:///E:\&#19979;&#20876;&#35838;&#20214;\&#12298;&#23436;&#20840;&#35299;&#35835;&#25945;&#24072;&#29992;&#20070;&#12299;&#20154;&#25945;&#29256;&#19971;&#24180;&#32423;&#19979;&#35838;&#20214;\&#31532;5&#21333;&#20803;\&#31532;19&#35838;\&#12298;&#20551;&#22914;&#29983;&#27963;&#27450;&#39575;&#20102;&#20320;&#12299;mp3.mp3" TargetMode="External"/><Relationship Id="rId2" Type="http://schemas.openxmlformats.org/officeDocument/2006/relationships/audio" Target="file:///E:\&#19979;&#20876;&#35838;&#20214;\&#12298;&#23436;&#20840;&#35299;&#35835;&#25945;&#24072;&#29992;&#20070;&#12299;&#20154;&#25945;&#29256;&#19971;&#24180;&#32423;&#19979;&#35838;&#20214;\&#31532;5&#21333;&#20803;\&#31532;19&#35838;\&#12298;&#20551;&#22914;&#29983;&#27963;&#27450;&#39575;&#20102;&#20320;&#12299;mp3.mp3" TargetMode="Externa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47864" y="1052736"/>
            <a:ext cx="2358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外国诗两首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 descr="C:\Users\Administrator\Desktop\u=1529797523,269888494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4" y="1484784"/>
            <a:ext cx="6480720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475252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4935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研学《假如生活欺骗了你》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644008" y="836712"/>
            <a:ext cx="192873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悟、背。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403648" y="1484784"/>
            <a:ext cx="676875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怎样理解“生活欺骗了你”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要联系诗人当时所处的环境来理解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表明正义被沙皇专制所扼杀。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面对逆境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我们就只有耐心等待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不予抗争吗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当时沙皇专制统治相当严酷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革命势力一时还不足以与之抗争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只能等待。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2564904"/>
            <a:ext cx="615950" cy="609600"/>
          </a:xfrm>
          <a:prstGeom prst="rect">
            <a:avLst/>
          </a:prstGeom>
          <a:noFill/>
        </p:spPr>
      </p:pic>
      <p:sp>
        <p:nvSpPr>
          <p:cNvPr id="10" name="任意多边形 9"/>
          <p:cNvSpPr/>
          <p:nvPr/>
        </p:nvSpPr>
        <p:spPr>
          <a:xfrm>
            <a:off x="1393794" y="3284738"/>
            <a:ext cx="6489577" cy="612559"/>
          </a:xfrm>
          <a:custGeom>
            <a:avLst/>
            <a:gdLst>
              <a:gd name="connsiteX0" fmla="*/ 0 w 6489577"/>
              <a:gd name="connsiteY0" fmla="*/ 0 h 612559"/>
              <a:gd name="connsiteX1" fmla="*/ 1118587 w 6489577"/>
              <a:gd name="connsiteY1" fmla="*/ 550415 h 612559"/>
              <a:gd name="connsiteX2" fmla="*/ 3639845 w 6489577"/>
              <a:gd name="connsiteY2" fmla="*/ 372862 h 612559"/>
              <a:gd name="connsiteX3" fmla="*/ 6489577 w 6489577"/>
              <a:gd name="connsiteY3" fmla="*/ 541538 h 612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89577" h="612559">
                <a:moveTo>
                  <a:pt x="0" y="0"/>
                </a:moveTo>
                <a:cubicBezTo>
                  <a:pt x="255973" y="244135"/>
                  <a:pt x="511946" y="488271"/>
                  <a:pt x="1118587" y="550415"/>
                </a:cubicBezTo>
                <a:cubicBezTo>
                  <a:pt x="1725228" y="612559"/>
                  <a:pt x="2744680" y="374341"/>
                  <a:pt x="3639845" y="372862"/>
                </a:cubicBezTo>
                <a:cubicBezTo>
                  <a:pt x="4535010" y="371383"/>
                  <a:pt x="5512293" y="456460"/>
                  <a:pt x="6489577" y="541538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1331640" y="2132856"/>
            <a:ext cx="6840760" cy="1152128"/>
          </a:xfrm>
          <a:prstGeom prst="wedgeRoundRectCallout">
            <a:avLst>
              <a:gd name="adj1" fmla="val -6558"/>
              <a:gd name="adj2" fmla="val -56935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1331640" y="4365104"/>
            <a:ext cx="6984776" cy="1224136"/>
          </a:xfrm>
          <a:prstGeom prst="wedgeRoundRectCallout">
            <a:avLst>
              <a:gd name="adj1" fmla="val -1895"/>
              <a:gd name="adj2" fmla="val -61512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475252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4935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研学《假如生活欺骗了你》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27584" y="1340768"/>
            <a:ext cx="788436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怎样理解“而那过去了的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就会成为亲切的怀恋”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一方面强调一种积极乐观的人生态度。另一方面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人生的体验应该是丰富多样的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都是一笔财富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都有助于把握人生。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与一般诗歌相比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这首诗有什么不同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没有具体形象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只是以劝告的口吻说明道理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而一般的诗歌艺术形象都比较生动鲜明。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3068960"/>
            <a:ext cx="615950" cy="609600"/>
          </a:xfrm>
          <a:prstGeom prst="rect">
            <a:avLst/>
          </a:prstGeom>
          <a:noFill/>
        </p:spPr>
      </p:pic>
      <p:sp>
        <p:nvSpPr>
          <p:cNvPr id="10" name="任意多边形 9"/>
          <p:cNvSpPr/>
          <p:nvPr/>
        </p:nvSpPr>
        <p:spPr>
          <a:xfrm>
            <a:off x="1100831" y="3746377"/>
            <a:ext cx="6063449" cy="648070"/>
          </a:xfrm>
          <a:custGeom>
            <a:avLst/>
            <a:gdLst>
              <a:gd name="connsiteX0" fmla="*/ 0 w 6063449"/>
              <a:gd name="connsiteY0" fmla="*/ 0 h 648070"/>
              <a:gd name="connsiteX1" fmla="*/ 710214 w 6063449"/>
              <a:gd name="connsiteY1" fmla="*/ 337351 h 648070"/>
              <a:gd name="connsiteX2" fmla="*/ 2787588 w 6063449"/>
              <a:gd name="connsiteY2" fmla="*/ 381740 h 648070"/>
              <a:gd name="connsiteX3" fmla="*/ 6063449 w 6063449"/>
              <a:gd name="connsiteY3" fmla="*/ 648070 h 64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3449" h="648070">
                <a:moveTo>
                  <a:pt x="0" y="0"/>
                </a:moveTo>
                <a:cubicBezTo>
                  <a:pt x="122808" y="136864"/>
                  <a:pt x="245616" y="273728"/>
                  <a:pt x="710214" y="337351"/>
                </a:cubicBezTo>
                <a:cubicBezTo>
                  <a:pt x="1174812" y="400974"/>
                  <a:pt x="1895382" y="329954"/>
                  <a:pt x="2787588" y="381740"/>
                </a:cubicBezTo>
                <a:cubicBezTo>
                  <a:pt x="3679794" y="433526"/>
                  <a:pt x="4871621" y="540798"/>
                  <a:pt x="6063449" y="648070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827584" y="1988840"/>
            <a:ext cx="7704856" cy="1656184"/>
          </a:xfrm>
          <a:prstGeom prst="wedgeRoundRectCallout">
            <a:avLst>
              <a:gd name="adj1" fmla="val 3364"/>
              <a:gd name="adj2" fmla="val -5509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899592" y="4725144"/>
            <a:ext cx="7560840" cy="1224136"/>
          </a:xfrm>
          <a:prstGeom prst="wedgeRoundRectCallout">
            <a:avLst>
              <a:gd name="adj1" fmla="val -7800"/>
              <a:gd name="adj2" fmla="val -5643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345638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523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自读《未选择的路》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D:\Documents\Scrshot\2015-12-11_16011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412776"/>
            <a:ext cx="9144000" cy="4609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43608" y="1916832"/>
            <a:ext cx="709228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介绍诗人。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弗罗斯特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(1874-1963),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美国诗人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被认为是“新英格兰的农民诗人”。其代表作有诗集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少年的意志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波士顿以北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345638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523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自读《未选择的路》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746" name="Picture 2" descr="C:\Users\Administrator\课件图12\u=3030746863,3646093540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224" y="2708920"/>
            <a:ext cx="2016224" cy="3060601"/>
          </a:xfrm>
          <a:prstGeom prst="rect">
            <a:avLst/>
          </a:prstGeom>
          <a:noFill/>
        </p:spPr>
      </p:pic>
      <p:pic>
        <p:nvPicPr>
          <p:cNvPr id="31747" name="Picture 3" descr="C:\Users\Administrator\课件图12\花边21\QQ截图20160313125720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475656" y="2420888"/>
            <a:ext cx="3888432" cy="3300214"/>
          </a:xfrm>
          <a:prstGeom prst="rect">
            <a:avLst/>
          </a:prstGeom>
          <a:noFill/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987824" y="1196752"/>
            <a:ext cx="269817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未选择的路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" name="《未选择的路》朗读mp3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300192" y="1268760"/>
            <a:ext cx="520824" cy="304800"/>
          </a:xfrm>
          <a:prstGeom prst="rect">
            <a:avLst/>
          </a:prstGeom>
        </p:spPr>
      </p:pic>
      <p:pic>
        <p:nvPicPr>
          <p:cNvPr id="31749" name="Picture 5" descr="C:\Users\Administrator\Desktop\u=221185421,2530761143&amp;fm=21&amp;gp=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60099">
            <a:off x="1966175" y="2836433"/>
            <a:ext cx="3150790" cy="2274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723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345638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523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自读《未选择的路》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865" name="Picture 1" descr="C:\Users\Administrator\课件图12\图片48963101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124744"/>
            <a:ext cx="8424936" cy="4248472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331640" y="1916832"/>
            <a:ext cx="626469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(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朗读诗篇。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听录音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划分节奏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把握语气。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师范读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生听读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把握读音。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自由诵读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组内齐读。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345638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523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自读《未选择的路》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115616" y="980728"/>
            <a:ext cx="223651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合作探究。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827584" y="1484784"/>
            <a:ext cx="684076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请同学们反复读几遍全诗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思考诗中的“路”有什么含义。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诗的表面是写自然界的道路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实则借写自然界的路来表达诗人对人生之路的思考。这里其实运用的是文学艺术上常用的象征手法。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全诗共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请同学们用简洁的语言概括每小节的意思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并找出诗中最令你感动的诗句或词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谈谈你的体会。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伫立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决定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选择之后的怅惘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多年后的回顾、叹息。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2852936"/>
            <a:ext cx="615950" cy="609600"/>
          </a:xfrm>
          <a:prstGeom prst="rect">
            <a:avLst/>
          </a:prstGeom>
          <a:noFill/>
        </p:spPr>
      </p:pic>
      <p:sp>
        <p:nvSpPr>
          <p:cNvPr id="10" name="任意多边形 9"/>
          <p:cNvSpPr/>
          <p:nvPr/>
        </p:nvSpPr>
        <p:spPr>
          <a:xfrm>
            <a:off x="1109709" y="3425301"/>
            <a:ext cx="6684885" cy="430567"/>
          </a:xfrm>
          <a:custGeom>
            <a:avLst/>
            <a:gdLst>
              <a:gd name="connsiteX0" fmla="*/ 0 w 6684885"/>
              <a:gd name="connsiteY0" fmla="*/ 72501 h 430567"/>
              <a:gd name="connsiteX1" fmla="*/ 2272683 w 6684885"/>
              <a:gd name="connsiteY1" fmla="*/ 418730 h 430567"/>
              <a:gd name="connsiteX2" fmla="*/ 3480046 w 6684885"/>
              <a:gd name="connsiteY2" fmla="*/ 1480 h 430567"/>
              <a:gd name="connsiteX3" fmla="*/ 6684885 w 6684885"/>
              <a:gd name="connsiteY3" fmla="*/ 409852 h 43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4885" h="430567">
                <a:moveTo>
                  <a:pt x="0" y="72501"/>
                </a:moveTo>
                <a:cubicBezTo>
                  <a:pt x="846337" y="251534"/>
                  <a:pt x="1692675" y="430567"/>
                  <a:pt x="2272683" y="418730"/>
                </a:cubicBezTo>
                <a:cubicBezTo>
                  <a:pt x="2852691" y="406893"/>
                  <a:pt x="2744679" y="2960"/>
                  <a:pt x="3480046" y="1480"/>
                </a:cubicBezTo>
                <a:cubicBezTo>
                  <a:pt x="4215413" y="0"/>
                  <a:pt x="5450149" y="204926"/>
                  <a:pt x="6684885" y="409852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827584" y="2060848"/>
            <a:ext cx="6840760" cy="1296144"/>
          </a:xfrm>
          <a:prstGeom prst="wedgeRoundRectCallout">
            <a:avLst>
              <a:gd name="adj1" fmla="val -1626"/>
              <a:gd name="adj2" fmla="val -5941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827584" y="4797152"/>
            <a:ext cx="6912768" cy="1080120"/>
          </a:xfrm>
          <a:prstGeom prst="wedgeRoundRectCallout">
            <a:avLst>
              <a:gd name="adj1" fmla="val -1826"/>
              <a:gd name="adj2" fmla="val -56678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345638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523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自读《未选择的路》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D:\Documents\Scrshot\2015-12-11_16162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908051"/>
            <a:ext cx="8640960" cy="51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259632" y="1268761"/>
            <a:ext cx="6552728" cy="43069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诗人虽然写了自己所选择的路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但重点都放在未选择的路上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诗题也表明了这一点。既然是选择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为什么重点又写未选择呢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这主要是为了深化主题。诗人感叹人生有许多道路可供选择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但一个人往往只能走一条路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其他许多条路因为人生短暂而只能放弃。人生道路的选择带有偶然性、随意性。那些未走的路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才更让人想念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更让人留恋。诗人不写已选择的道路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而重在对未选择的道路发出感叹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更能打动读者的心灵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让人更深入地思考人生的选择问题。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345638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523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自读《未选择的路》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124744"/>
            <a:ext cx="914400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115616" y="1988840"/>
            <a:ext cx="6984776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学了这首诗后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你从中悟出了什么道理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答案不求一致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言之有理即可。譬如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人只能选择一条人生之路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必须慎重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人生道路的选择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不要随波逐流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而要经过自己的思考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做出独立自主地选择。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345638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523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自读《未选择的路》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899592" y="1052736"/>
            <a:ext cx="727280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分清象征与比喻的概念。什么是象征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象征跟比喻有什么区别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用具体的事物表示某种特殊的意义。所谓象征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就是在文学作品中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明写甲事物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借写甲事物暗示乙事物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但甲事物本身作为一种表现手段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一种具体形象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也要求给予充分注意。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比喻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用有类似点的事物来比方想要说的事物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以便表达得更加生动鲜明。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象征是一种谋篇立意的手法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比喻则是一种修辞手法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象征一般要统摄全篇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而比喻只在个别词句、语段中起作用。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83568" y="980728"/>
            <a:ext cx="7632848" cy="468052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E:\PPT素材总集\PPT高精图库\PPT-bg 精制背景图1500张\4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196752"/>
            <a:ext cx="856895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43608" y="1700808"/>
            <a:ext cx="694826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未选择的路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古今中外许多诗人、作家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对“路”都有过精彩的描写。如屈原的“路漫漫其修远兮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吾将上下而求索”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晏殊的“昨夜西风凋碧树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独上高楼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望尽天涯路”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鲁迅的“其实地上本没有路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走的人多了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也便成了路”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请根据你的积累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另写出两条关于“路”的名言警句。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556792"/>
            <a:ext cx="8424936" cy="3960440"/>
          </a:xfrm>
          <a:prstGeom prst="roundRect">
            <a:avLst>
              <a:gd name="adj" fmla="val 10006"/>
            </a:avLst>
          </a:prstGeom>
          <a:solidFill>
            <a:srgbClr val="92D05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83568" y="1562309"/>
            <a:ext cx="612068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大家已经接触到许多诗歌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那么在上课之前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我想问大家一个问题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什么是诗歌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?”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词典上的解释是“文学体裁的一种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通过有节奏、有韵律的语言反映生活、抒发情感”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我认为诗歌的最大特点就是表现一种美的追</a:t>
            </a: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求。</a:t>
            </a: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荷马史诗</a:t>
            </a: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表现了一种悲壮雄阔的英雄之美</a:t>
            </a: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;《</a:t>
            </a: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繁星</a:t>
            </a: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春水</a:t>
            </a:r>
            <a:r>
              <a:rPr kumimoji="0" lang="en-US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现了一种自然纯真的美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即使是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恶之花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死水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这样的诗篇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写了丑恶的事物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也是为了表现对逝去的美的留恋和对现实毁灭美的愤慨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这是一种追求之美。同样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我们可以从抒发个人情感的爱情诗中看到美的存在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而描写人生哲理的诗歌也同样是美的乐园。我们学习这两首诗歌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首先要去体会这种诗歌的美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通过我们的朗读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通过我们的体会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通过我们的品味来感知这种美。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俄国文学博大精深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在世界范围内有着广泛的影响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且大师辈出。同学们能说说他们的名字吗？</a:t>
            </a: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0482" name="Picture 2" descr="C:\Users\Administrator\课件图12\思考人物\u=604100858,2091917721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288" y="3933056"/>
            <a:ext cx="1440160" cy="2057832"/>
          </a:xfrm>
          <a:prstGeom prst="rect">
            <a:avLst/>
          </a:prstGeom>
          <a:noFill/>
        </p:spPr>
      </p:pic>
      <p:sp>
        <p:nvSpPr>
          <p:cNvPr id="11" name="云形标注 10"/>
          <p:cNvSpPr/>
          <p:nvPr/>
        </p:nvSpPr>
        <p:spPr>
          <a:xfrm>
            <a:off x="6876256" y="1700808"/>
            <a:ext cx="1872208" cy="1800200"/>
          </a:xfrm>
          <a:prstGeom prst="cloudCallout">
            <a:avLst>
              <a:gd name="adj1" fmla="val -8978"/>
              <a:gd name="adj2" fmla="val 71377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92280" y="1844824"/>
            <a:ext cx="17281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托尔斯泰、陀</a:t>
            </a:r>
            <a:endParaRPr lang="en-US" altLang="zh-CN" sz="1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思妥耶夫斯基、</a:t>
            </a:r>
            <a:endParaRPr lang="en-US" altLang="zh-CN" sz="1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马雅可夫斯其、</a:t>
            </a:r>
            <a:endParaRPr lang="en-US" altLang="zh-CN" sz="1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莱蒙托夫、普</a:t>
            </a:r>
            <a:endParaRPr lang="en-US" altLang="zh-CN" sz="18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希金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3608" y="980728"/>
            <a:ext cx="6768752" cy="52565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4293096"/>
            <a:ext cx="1915413" cy="1584176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63688" y="2060848"/>
            <a:ext cx="223651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假如生活欺骗了你</a:t>
            </a:r>
            <a:endParaRPr kumimoji="0" lang="zh-CN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051" name="Picture 3" descr="C:\Users\Administrator\AppData\Roaming\Tencent\Users\1037696216\QQ\WinTemp\RichOle\4LM(VIZZTX@{ZHRO4M{6KJ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268760"/>
            <a:ext cx="3302958" cy="1944216"/>
          </a:xfrm>
          <a:prstGeom prst="rect">
            <a:avLst/>
          </a:prstGeom>
          <a:noFill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940152" y="4293096"/>
            <a:ext cx="146706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未选择的路</a:t>
            </a:r>
            <a:endParaRPr kumimoji="0" lang="zh-CN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052" name="Picture 4" descr="C:\Users\Administrator\AppData\Roaming\Tencent\Users\1037696216\QQ\WinTemp\RichOle\(DSSC5O8XSY_72CKSJK4~Q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501008"/>
            <a:ext cx="4608512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方法引领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556792"/>
            <a:ext cx="8136904" cy="3960440"/>
          </a:xfrm>
          <a:prstGeom prst="roundRect">
            <a:avLst>
              <a:gd name="adj" fmla="val 10006"/>
            </a:avLst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39552" y="1196752"/>
            <a:ext cx="7920880" cy="433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我们应该怎样阅读诗歌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指读题目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读作者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读创作背景。这一环节旨在弄清每句诗的大体意思。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品味、揣摩诗中作者表达的情感、蕴含的道理和表现的手法。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三诵、四背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这两个环节常常紧密相连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因此要注意诗的节奏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分出轻重缓急、抑扬顿挫。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7"/>
            <a:ext cx="468052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4935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研学《假如生活欺骗了你》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课件图12\u=3378217973,4223333055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1484784"/>
            <a:ext cx="5256584" cy="4464496"/>
          </a:xfrm>
          <a:prstGeom prst="rect">
            <a:avLst/>
          </a:prstGeom>
          <a:noFill/>
        </p:spPr>
      </p:pic>
      <p:pic>
        <p:nvPicPr>
          <p:cNvPr id="9" name="《假如生活欺骗了你》mp3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660232" y="1124744"/>
            <a:ext cx="376808" cy="3048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203848" y="908720"/>
            <a:ext cx="326243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假如生活欺骗了你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8" name="Picture 4" descr="C:\Users\Administrator\课件图12\花边21\图片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2276872"/>
            <a:ext cx="1621234" cy="3322637"/>
          </a:xfrm>
          <a:prstGeom prst="rect">
            <a:avLst/>
          </a:prstGeom>
          <a:noFill/>
        </p:spPr>
      </p:pic>
      <p:pic>
        <p:nvPicPr>
          <p:cNvPr id="1029" name="Picture 5" descr="C:\Users\Administrator\Desktop\u=3873486237,1167775736&amp;fm=21&amp;gp=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3068960"/>
            <a:ext cx="3384376" cy="21675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43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7"/>
            <a:ext cx="468052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4935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研学《假如生活欺骗了你》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412776"/>
            <a:ext cx="7488832" cy="368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979712" y="1916832"/>
            <a:ext cx="4588115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听录音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划分节奏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把握语气。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师范读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生听读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把握读音。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自由诵读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组内齐读。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475252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4935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研学《假如生活欺骗了你》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196752"/>
            <a:ext cx="835292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827584" y="1628800"/>
            <a:ext cx="756084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了解作者。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普希金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俄国伟大的诗人、小说家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史称“俄罗斯文学之父”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俄国文学语言的创建者和现代俄国文学的奠基人。生于莫斯科一个崇尚文学的贵族家庭。成年后不断发表诗歌抨击时政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歌颂自由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被视为自由主义的代言人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为此遭到沙皇政府的多次打击。他曾两次被流放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但始终不渝地信守着诗中表达的生活原则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即使付出生命也在所不惜。他虽然被沙皇政府阴谋杀害了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但他的精神却永远鼓舞着人们。他的诗具有很高的艺术成就和无限的艺术魅力。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475252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4935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研学《假如生活欺骗了你》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827584" y="1268760"/>
            <a:ext cx="7776864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了解背景。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诗人是在什么样的环境下写出这样不朽的诗篇的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这首诗写于普希金被沙皇流放的日子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是以赠诗的形式写在他的邻居的女儿的纪念册上的。那时俄国革命正开展得如火如荼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诗人却被迫与世隔绝。在这样的处境下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诗人没有丧失希望与斗志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他热爱生活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执着地追求理想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相信光明必来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正义必胜。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下箭头标注 8"/>
          <p:cNvSpPr/>
          <p:nvPr/>
        </p:nvSpPr>
        <p:spPr>
          <a:xfrm>
            <a:off x="971600" y="1772816"/>
            <a:ext cx="7488832" cy="936104"/>
          </a:xfrm>
          <a:prstGeom prst="downArrowCallou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899592" y="2780928"/>
            <a:ext cx="7632848" cy="259228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475252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4935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研学《假如生活欺骗了你》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8" descr="D:\Documents\Scrshot\2015-12-11_1627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268760"/>
            <a:ext cx="864096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771800" y="836712"/>
            <a:ext cx="131318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115616" y="1830015"/>
            <a:ext cx="6984776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假如生活欺骗了你”指的是什么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特指在生活中遭遇的艰难困苦甚至不幸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身处逆境。作者写这首诗时正被流放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是自己真实生活的写照。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诗歌的两部分各表现了怎样的内容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第一部分写如果身处逆境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不必悲伤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要耐心等待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快乐的日子一定到来。第二部分写要永远向往美好的未来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现在虽身处逆境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但当时过境迁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往事都将成为亲切的怀恋。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475252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4935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800" b="1" dirty="0" smtClean="0">
                <a:latin typeface="微软雅黑" pitchFamily="34" charset="-122"/>
                <a:ea typeface="微软雅黑" pitchFamily="34" charset="-122"/>
              </a:rPr>
              <a:t>研学《假如生活欺骗了你》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268760"/>
            <a:ext cx="8208912" cy="397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763688" y="2060848"/>
            <a:ext cx="8028384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这首诗表达了诗人怎样的人生态度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积极乐观的人生态度。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2634</Words>
  <Application>Kingsoft Office WPP</Application>
  <PresentationFormat>全屏显示(4:3)</PresentationFormat>
  <Paragraphs>142</Paragraphs>
  <Slides>20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167</cp:revision>
  <dcterms:created xsi:type="dcterms:W3CDTF">2015-11-21T07:20:00Z</dcterms:created>
  <dcterms:modified xsi:type="dcterms:W3CDTF">2017-02-07T02:45:32Z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