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950" r:id="rId2"/>
    <p:sldId id="949" r:id="rId3"/>
    <p:sldId id="979" r:id="rId4"/>
    <p:sldId id="825" r:id="rId5"/>
    <p:sldId id="920" r:id="rId6"/>
    <p:sldId id="921" r:id="rId7"/>
    <p:sldId id="922" r:id="rId8"/>
    <p:sldId id="1049" r:id="rId9"/>
    <p:sldId id="1050" r:id="rId10"/>
    <p:sldId id="978" r:id="rId11"/>
    <p:sldId id="993" r:id="rId12"/>
    <p:sldId id="994" r:id="rId13"/>
    <p:sldId id="995" r:id="rId14"/>
    <p:sldId id="1056" r:id="rId15"/>
    <p:sldId id="1057" r:id="rId16"/>
    <p:sldId id="1128" r:id="rId17"/>
    <p:sldId id="1129" r:id="rId18"/>
    <p:sldId id="1088" r:id="rId19"/>
    <p:sldId id="1130" r:id="rId20"/>
    <p:sldId id="1131" r:id="rId21"/>
    <p:sldId id="1132" r:id="rId22"/>
    <p:sldId id="1133" r:id="rId23"/>
    <p:sldId id="1134" r:id="rId24"/>
    <p:sldId id="1135" r:id="rId25"/>
    <p:sldId id="1136" r:id="rId26"/>
    <p:sldId id="1084" r:id="rId27"/>
    <p:sldId id="1085" r:id="rId28"/>
    <p:sldId id="1102" r:id="rId29"/>
    <p:sldId id="1103" r:id="rId30"/>
    <p:sldId id="1086" r:id="rId31"/>
    <p:sldId id="1087" r:id="rId32"/>
    <p:sldId id="1138" r:id="rId33"/>
    <p:sldId id="1139" r:id="rId34"/>
    <p:sldId id="1140" r:id="rId35"/>
    <p:sldId id="1141" r:id="rId36"/>
    <p:sldId id="1142" r:id="rId37"/>
    <p:sldId id="1143" r:id="rId38"/>
    <p:sldId id="1145" r:id="rId39"/>
    <p:sldId id="1119" r:id="rId40"/>
    <p:sldId id="1120" r:id="rId41"/>
    <p:sldId id="1121" r:id="rId42"/>
    <p:sldId id="1122" r:id="rId43"/>
    <p:sldId id="1126" r:id="rId44"/>
    <p:sldId id="1123" r:id="rId45"/>
    <p:sldId id="1125" r:id="rId46"/>
    <p:sldId id="977" r:id="rId47"/>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6" autoAdjust="0"/>
    <p:restoredTop sz="98709" autoAdjust="0"/>
  </p:normalViewPr>
  <p:slideViewPr>
    <p:cSldViewPr>
      <p:cViewPr>
        <p:scale>
          <a:sx n="100" d="100"/>
          <a:sy n="100" d="100"/>
        </p:scale>
        <p:origin x="-846" y="-37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0000000\21 (1).jpg"/>
          <p:cNvPicPr>
            <a:picLocks noChangeAspect="1" noChangeArrowheads="1"/>
          </p:cNvPicPr>
          <p:nvPr/>
        </p:nvPicPr>
        <p:blipFill rotWithShape="1">
          <a:blip r:embed="rId2">
            <a:extLst>
              <a:ext uri="{28A0092B-C50C-407E-A947-70E740481C1C}">
                <a14:useLocalDpi xmlns:a14="http://schemas.microsoft.com/office/drawing/2010/main" val="0"/>
              </a:ext>
            </a:extLst>
          </a:blip>
          <a:srcRect l="963" t="10834"/>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0" y="3717826"/>
            <a:ext cx="12192000" cy="1537200"/>
            <a:chOff x="0" y="3717826"/>
            <a:chExt cx="12192000" cy="1537200"/>
          </a:xfrm>
        </p:grpSpPr>
        <p:grpSp>
          <p:nvGrpSpPr>
            <p:cNvPr id="17" name="组合 16"/>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3" name="标题 2"/>
          <p:cNvSpPr txBox="1">
            <a:spLocks/>
          </p:cNvSpPr>
          <p:nvPr/>
        </p:nvSpPr>
        <p:spPr>
          <a:xfrm>
            <a:off x="2972730" y="442614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800" kern="100" dirty="0">
                <a:latin typeface="Times New Roman"/>
                <a:ea typeface="微软雅黑" pitchFamily="34" charset="-122"/>
              </a:rPr>
              <a:t>专题一　掌握关键的整体阅读能力</a:t>
            </a:r>
          </a:p>
        </p:txBody>
      </p:sp>
      <p:sp>
        <p:nvSpPr>
          <p:cNvPr id="18" name="矩形 17"/>
          <p:cNvSpPr/>
          <p:nvPr/>
        </p:nvSpPr>
        <p:spPr>
          <a:xfrm>
            <a:off x="2972730" y="3914800"/>
            <a:ext cx="9025228" cy="430887"/>
          </a:xfrm>
          <a:prstGeom prst="rect">
            <a:avLst/>
          </a:prstGeom>
        </p:spPr>
        <p:txBody>
          <a:bodyPr wrap="none">
            <a:spAutoFit/>
          </a:bodyPr>
          <a:lstStyle/>
          <a:p>
            <a:pPr defTabSz="914400">
              <a:spcBef>
                <a:spcPct val="20000"/>
              </a:spcBef>
            </a:pPr>
            <a:r>
              <a:rPr lang="zh-CN" altLang="zh-CN" sz="2200" dirty="0">
                <a:solidFill>
                  <a:schemeClr val="tx1">
                    <a:lumMod val="65000"/>
                    <a:lumOff val="35000"/>
                  </a:schemeClr>
                </a:solidFill>
                <a:latin typeface="Times New Roman" pitchFamily="18" charset="0"/>
                <a:ea typeface="微软雅黑"/>
                <a:cs typeface="Times New Roman" pitchFamily="18" charset="0"/>
              </a:rPr>
              <a:t>第三章　文学类文本阅读</a:t>
            </a:r>
            <a:r>
              <a:rPr lang="en-US" altLang="zh-CN" sz="2200" dirty="0">
                <a:solidFill>
                  <a:schemeClr val="tx1">
                    <a:lumMod val="65000"/>
                    <a:lumOff val="35000"/>
                  </a:schemeClr>
                </a:solidFill>
                <a:latin typeface="Times New Roman" pitchFamily="18" charset="0"/>
                <a:ea typeface="微软雅黑"/>
                <a:cs typeface="Times New Roman" pitchFamily="18" charset="0"/>
              </a:rPr>
              <a:t>·</a:t>
            </a:r>
            <a:r>
              <a:rPr lang="zh-CN" altLang="zh-CN" sz="2200" dirty="0">
                <a:solidFill>
                  <a:schemeClr val="tx1">
                    <a:lumMod val="65000"/>
                    <a:lumOff val="35000"/>
                  </a:schemeClr>
                </a:solidFill>
                <a:latin typeface="Times New Roman" pitchFamily="18" charset="0"/>
                <a:ea typeface="微软雅黑"/>
                <a:cs typeface="Times New Roman" pitchFamily="18" charset="0"/>
              </a:rPr>
              <a:t>小说</a:t>
            </a:r>
            <a:r>
              <a:rPr lang="zh-CN" altLang="zh-CN" sz="2200" dirty="0" smtClean="0">
                <a:solidFill>
                  <a:schemeClr val="tx1">
                    <a:lumMod val="65000"/>
                    <a:lumOff val="35000"/>
                  </a:schemeClr>
                </a:solidFill>
                <a:latin typeface="Times New Roman" pitchFamily="18" charset="0"/>
                <a:ea typeface="微软雅黑"/>
                <a:cs typeface="Times New Roman" pitchFamily="18" charset="0"/>
              </a:rPr>
              <a:t>阅读</a:t>
            </a:r>
            <a:r>
              <a:rPr lang="en-US" altLang="zh-CN" sz="2200" dirty="0" smtClean="0">
                <a:solidFill>
                  <a:schemeClr val="tx1">
                    <a:lumMod val="65000"/>
                    <a:lumOff val="35000"/>
                  </a:schemeClr>
                </a:solidFill>
                <a:latin typeface="Times New Roman" pitchFamily="18" charset="0"/>
                <a:ea typeface="微软雅黑"/>
                <a:cs typeface="Times New Roman" pitchFamily="18" charset="0"/>
              </a:rPr>
              <a:t>——</a:t>
            </a:r>
            <a:r>
              <a:rPr lang="zh-CN" altLang="en-US" sz="2200" dirty="0" smtClean="0">
                <a:solidFill>
                  <a:schemeClr val="tx1">
                    <a:lumMod val="65000"/>
                    <a:lumOff val="35000"/>
                  </a:schemeClr>
                </a:solidFill>
                <a:latin typeface="Times New Roman" pitchFamily="18" charset="0"/>
                <a:ea typeface="微软雅黑"/>
                <a:cs typeface="Times New Roman" pitchFamily="18" charset="0"/>
              </a:rPr>
              <a:t>基于理解与感悟的审美鉴赏阅读</a:t>
            </a:r>
            <a:endParaRPr lang="zh-CN" altLang="en-US" sz="22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smtClean="0">
                <a:solidFill>
                  <a:srgbClr val="0070C0"/>
                </a:solidFill>
                <a:latin typeface="Arial Black"/>
                <a:ea typeface="微软雅黑"/>
              </a:rPr>
              <a:t>考场小说的</a:t>
            </a:r>
            <a:r>
              <a:rPr lang="zh-CN" altLang="en-US" sz="4000" spc="100" dirty="0">
                <a:solidFill>
                  <a:srgbClr val="0070C0"/>
                </a:solidFill>
                <a:latin typeface="Arial Black"/>
                <a:ea typeface="微软雅黑"/>
              </a:rPr>
              <a:t>整体阅读</a:t>
            </a:r>
          </a:p>
        </p:txBody>
      </p:sp>
      <p:sp>
        <p:nvSpPr>
          <p:cNvPr id="9" name="圆角矩形 8"/>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Picture 3" descr="C:\Users\Administrator\Desktop\0000000\586f02b58dbb2.jpg"/>
          <p:cNvPicPr>
            <a:picLocks noChangeAspect="1" noChangeArrowheads="1"/>
          </p:cNvPicPr>
          <p:nvPr/>
        </p:nvPicPr>
        <p:blipFill rotWithShape="1">
          <a:blip r:embed="rId2">
            <a:extLst>
              <a:ext uri="{28A0092B-C50C-407E-A947-70E740481C1C}">
                <a14:useLocalDpi xmlns:a14="http://schemas.microsoft.com/office/drawing/2010/main" val="0"/>
              </a:ext>
            </a:extLst>
          </a:blip>
          <a:srcRect l="57654" t="583"/>
          <a:stretch/>
        </p:blipFill>
        <p:spPr bwMode="auto">
          <a:xfrm>
            <a:off x="8294686" y="1"/>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112335"/>
            <a:ext cx="11324037" cy="6586394"/>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一、考场小说整体阅读的要求和方法</a:t>
            </a:r>
            <a:endParaRPr lang="zh-CN" altLang="zh-CN" sz="2800" kern="100" dirty="0">
              <a:solidFill>
                <a:srgbClr val="0000FF"/>
              </a:solidFill>
              <a:latin typeface="宋体"/>
              <a:cs typeface="Courier New"/>
            </a:endParaRPr>
          </a:p>
          <a:p>
            <a:pPr indent="714375" algn="just">
              <a:lnSpc>
                <a:spcPct val="150000"/>
              </a:lnSpc>
              <a:spcAft>
                <a:spcPts val="0"/>
              </a:spcAft>
              <a:tabLst>
                <a:tab pos="2250440" algn="l"/>
              </a:tabLst>
            </a:pPr>
            <a:r>
              <a:rPr lang="zh-CN" altLang="zh-CN" sz="2800" kern="100" dirty="0">
                <a:latin typeface="Times New Roman"/>
                <a:ea typeface="华文细黑"/>
                <a:cs typeface="Times New Roman"/>
              </a:rPr>
              <a:t>考场阅读与平时阅读有所不同，一般分为两步阅读：第一步是整体阅读，第二步是带题阅读。第一步整体阅读至关重要。一篇文章是一个有机的整体。读一篇文章如果没有着眼于全篇的目光，没有整体把握的意识，其结果只能是事倍功半。只有整体把握了全文，将文章的骨骼、精髓看得透彻、明白，才能把命题人的命题指向、意图看得清楚、明晰，才能快速而准确地答题。</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整体阅读的要求在于快速阅读，整体把握。所谓快速阅读，就是要求用</a:t>
            </a:r>
            <a:r>
              <a:rPr lang="en-US" altLang="zh-CN" sz="2800" kern="100" dirty="0">
                <a:latin typeface="Times New Roman"/>
                <a:ea typeface="华文细黑"/>
              </a:rPr>
              <a:t>10</a:t>
            </a:r>
            <a:r>
              <a:rPr lang="zh-CN" altLang="zh-CN" sz="2800" kern="100" dirty="0">
                <a:latin typeface="Times New Roman"/>
                <a:ea typeface="华文细黑"/>
                <a:cs typeface="Times New Roman"/>
              </a:rPr>
              <a:t>分钟左右的时间对一篇千字文读两遍。它是考生必须练就的</a:t>
            </a:r>
            <a:r>
              <a:rPr lang="zh-CN" altLang="zh-CN" sz="2800" kern="100" dirty="0" smtClean="0">
                <a:latin typeface="Times New Roman"/>
                <a:ea typeface="华文细黑"/>
                <a:cs typeface="Times New Roman"/>
              </a:rPr>
              <a:t>本</a:t>
            </a:r>
            <a:r>
              <a:rPr lang="zh-CN" altLang="zh-CN" sz="2800" kern="100" dirty="0">
                <a:latin typeface="Times New Roman"/>
                <a:ea typeface="华文细黑"/>
                <a:cs typeface="Times New Roman"/>
              </a:rPr>
              <a:t>领，只有在平时有意识地训练</a:t>
            </a:r>
            <a:r>
              <a:rPr lang="zh-CN" altLang="zh-CN" sz="2800" kern="100" dirty="0" smtClean="0">
                <a:latin typeface="Times New Roman"/>
                <a:ea typeface="华文细黑"/>
                <a:cs typeface="Times New Roman"/>
              </a:rPr>
              <a:t>快速</a:t>
            </a:r>
            <a:r>
              <a:rPr lang="zh-CN" altLang="zh-CN" sz="2800" kern="100" dirty="0">
                <a:latin typeface="Times New Roman"/>
                <a:ea typeface="华文细黑"/>
                <a:cs typeface="Times New Roman"/>
              </a:rPr>
              <a:t>阅读，才能在考场</a:t>
            </a:r>
            <a:r>
              <a:rPr lang="zh-CN" altLang="zh-CN" sz="2800" kern="100" dirty="0" smtClean="0">
                <a:latin typeface="Times New Roman"/>
                <a:ea typeface="华文细黑"/>
                <a:cs typeface="Times New Roman"/>
              </a:rPr>
              <a:t>上方</a:t>
            </a:r>
            <a:r>
              <a:rPr lang="zh-CN" altLang="zh-CN" sz="2800" kern="100" dirty="0">
                <a:latin typeface="Times New Roman"/>
                <a:ea typeface="华文细黑"/>
                <a:cs typeface="Times New Roman"/>
              </a:rPr>
              <a:t>寸不乱，成竹在胸</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6204" y="41226"/>
            <a:ext cx="11551650" cy="6758749"/>
          </a:xfrm>
          <a:prstGeom prst="rect">
            <a:avLst/>
          </a:prstGeom>
        </p:spPr>
        <p:txBody>
          <a:bodyPr wrap="square" lIns="121898" tIns="60948" rIns="121898" bIns="60948">
            <a:spAutoFit/>
          </a:bodyPr>
          <a:lstStyle/>
          <a:p>
            <a:pPr algn="just">
              <a:lnSpc>
                <a:spcPct val="140000"/>
              </a:lnSpc>
              <a:spcAft>
                <a:spcPts val="0"/>
              </a:spcAft>
              <a:tabLst>
                <a:tab pos="2250440" algn="l"/>
              </a:tabLst>
            </a:pPr>
            <a:r>
              <a:rPr lang="zh-CN" altLang="zh-CN" sz="2800" kern="100" dirty="0">
                <a:latin typeface="Times New Roman"/>
                <a:ea typeface="华文细黑"/>
                <a:cs typeface="Times New Roman"/>
              </a:rPr>
              <a:t>快速阅读的目的在于整体把握。所谓整体把握，就是能初步把握小说情节，初步认识人物形象，初步概括小说主题。</a:t>
            </a:r>
            <a:endParaRPr lang="zh-CN" altLang="zh-CN" sz="1050" kern="100" dirty="0">
              <a:latin typeface="宋体"/>
              <a:cs typeface="Courier New"/>
            </a:endParaRPr>
          </a:p>
          <a:p>
            <a:pPr indent="714375" algn="just">
              <a:lnSpc>
                <a:spcPct val="140000"/>
              </a:lnSpc>
              <a:spcAft>
                <a:spcPts val="0"/>
              </a:spcAft>
              <a:tabLst>
                <a:tab pos="2250440" algn="l"/>
              </a:tabLs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初步把握小说情节</a:t>
            </a:r>
            <a:endParaRPr lang="zh-CN" altLang="zh-CN" sz="1050" b="1" kern="100" dirty="0">
              <a:latin typeface="宋体"/>
              <a:cs typeface="Courier New"/>
            </a:endParaRPr>
          </a:p>
          <a:p>
            <a:pPr indent="714375" algn="just">
              <a:lnSpc>
                <a:spcPct val="140000"/>
              </a:lnSpc>
              <a:spcAft>
                <a:spcPts val="0"/>
              </a:spcAft>
              <a:tabLst>
                <a:tab pos="2250440" algn="l"/>
              </a:tabLst>
            </a:pPr>
            <a:r>
              <a:rPr lang="zh-CN" altLang="zh-CN" sz="2800" kern="100" dirty="0">
                <a:latin typeface="Times New Roman"/>
                <a:ea typeface="华文细黑"/>
                <a:cs typeface="Times New Roman"/>
              </a:rPr>
              <a:t>小说本质上也是一种记叙文，可以按照记叙文阅读先明确记叙的对象、事件及其前因后果，把握事件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发生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经过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结果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的完整过程；也可以按照小说情节的基本结构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开端、发展、高潮、结局来把握。无论选择哪种方式，都必须划分层次，概括层意。</a:t>
            </a:r>
            <a:endParaRPr lang="zh-CN" altLang="zh-CN" sz="1050" kern="100" dirty="0">
              <a:latin typeface="宋体"/>
              <a:cs typeface="Courier New"/>
            </a:endParaRPr>
          </a:p>
          <a:p>
            <a:pPr indent="714375" algn="just">
              <a:lnSpc>
                <a:spcPct val="140000"/>
              </a:lnSpc>
              <a:spcAft>
                <a:spcPts val="0"/>
              </a:spcAft>
              <a:tabLst>
                <a:tab pos="2250440" algn="l"/>
              </a:tabLs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初步认识人物形象</a:t>
            </a:r>
            <a:endParaRPr lang="zh-CN" altLang="zh-CN" sz="1050" b="1" kern="100" dirty="0">
              <a:latin typeface="宋体"/>
              <a:cs typeface="Courier New"/>
            </a:endParaRPr>
          </a:p>
          <a:p>
            <a:pPr indent="714375" algn="just">
              <a:lnSpc>
                <a:spcPct val="140000"/>
              </a:lnSpc>
              <a:spcAft>
                <a:spcPts val="0"/>
              </a:spcAft>
              <a:tabLst>
                <a:tab pos="2250440" algn="l"/>
              </a:tabLst>
            </a:pPr>
            <a:r>
              <a:rPr lang="zh-CN" altLang="zh-CN" sz="2800" kern="100" dirty="0">
                <a:latin typeface="Times New Roman"/>
                <a:ea typeface="华文细黑"/>
                <a:cs typeface="Times New Roman"/>
              </a:rPr>
              <a:t>通过情节的发展及人物自身的言行心理描写，初步判断人物的身份、地位、职业，生活的具体环境，他有哪些言行和想法，他与其他人有着怎样的关系，在此基础上初步把握人物的性格特点。</a:t>
            </a:r>
            <a:endParaRPr lang="zh-CN" altLang="zh-CN" sz="1050" kern="100" dirty="0">
              <a:effectLst/>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0423" y="74277"/>
            <a:ext cx="11374157" cy="6686935"/>
          </a:xfrm>
          <a:prstGeom prst="rect">
            <a:avLst/>
          </a:prstGeom>
        </p:spPr>
        <p:txBody>
          <a:bodyPr wrap="square" lIns="121898" tIns="60948" rIns="121898" bIns="60948">
            <a:spAutoFit/>
          </a:bodyPr>
          <a:lstStyle/>
          <a:p>
            <a:pPr indent="714375" algn="just">
              <a:lnSpc>
                <a:spcPct val="140000"/>
              </a:lnSpc>
              <a:spcAft>
                <a:spcPts val="0"/>
              </a:spcAft>
              <a:tabLst>
                <a:tab pos="2250440" algn="l"/>
              </a:tabLs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初步概括小说主题</a:t>
            </a:r>
            <a:endParaRPr lang="zh-CN" altLang="zh-CN" sz="1050" b="1" kern="100" dirty="0">
              <a:latin typeface="宋体"/>
              <a:cs typeface="Courier New"/>
            </a:endParaRPr>
          </a:p>
          <a:p>
            <a:pPr indent="714375" algn="just">
              <a:lnSpc>
                <a:spcPct val="140000"/>
              </a:lnSpc>
              <a:spcAft>
                <a:spcPts val="0"/>
              </a:spcAft>
              <a:tabLst>
                <a:tab pos="2250440" algn="l"/>
              </a:tabLst>
            </a:pPr>
            <a:r>
              <a:rPr lang="zh-CN" altLang="zh-CN" sz="2800" kern="100" dirty="0">
                <a:latin typeface="Times New Roman"/>
                <a:ea typeface="华文细黑"/>
                <a:cs typeface="Times New Roman"/>
              </a:rPr>
              <a:t>小说好读不好懂，这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不好懂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要体现在对小说主题的把握上。且不说小说主题本身就具有多义性、复杂性、模糊性，单就文本本身的表现，它不像散文主题，作者可以在文中以直接议论、抒情的方式表达出来。在小说中，作者不能直接告诉读者写作意图，至多可以借侧面告诉，其主题只能靠读者自己借助情节、人物等感悟出来。从这个角度来说，概括小说主题的具体方法有：</a:t>
            </a:r>
            <a:endParaRPr lang="zh-CN" altLang="zh-CN" sz="1050" kern="100" dirty="0">
              <a:latin typeface="宋体"/>
              <a:cs typeface="Courier New"/>
            </a:endParaRPr>
          </a:p>
          <a:p>
            <a:pPr indent="714375" algn="just">
              <a:lnSpc>
                <a:spcPct val="140000"/>
              </a:lnSpc>
              <a:spcAft>
                <a:spcPts val="0"/>
              </a:spcAft>
              <a:tabLst>
                <a:tab pos="2250440" algn="l"/>
              </a:tabLs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从题材内容看主题</a:t>
            </a:r>
            <a:endParaRPr lang="zh-CN" altLang="zh-CN" sz="1050" b="1" kern="100" dirty="0">
              <a:latin typeface="宋体"/>
              <a:cs typeface="Courier New"/>
            </a:endParaRPr>
          </a:p>
          <a:p>
            <a:pPr indent="714375" algn="just">
              <a:lnSpc>
                <a:spcPct val="140000"/>
              </a:lnSpc>
              <a:spcAft>
                <a:spcPts val="0"/>
              </a:spcAft>
              <a:tabLst>
                <a:tab pos="2250440" algn="l"/>
              </a:tabLst>
            </a:pPr>
            <a:r>
              <a:rPr lang="zh-CN" altLang="zh-CN" sz="2800" kern="100" dirty="0">
                <a:latin typeface="Times New Roman"/>
                <a:ea typeface="华文细黑"/>
                <a:cs typeface="Times New Roman"/>
              </a:rPr>
              <a:t>小说的作者选取怎样的题材来反映怎样的生活，来传达怎样的感情，来表现怎样的思想，是在小说创作之前就拟定好的。所以从小说的题材着眼，可以把握其主题方向。具体需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156034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9557" y="73993"/>
            <a:ext cx="11602778" cy="6758749"/>
          </a:xfrm>
          <a:prstGeom prst="rect">
            <a:avLst/>
          </a:prstGeom>
        </p:spPr>
        <p:txBody>
          <a:bodyPr wrap="square" lIns="121898" tIns="60948" rIns="121898" bIns="60948">
            <a:spAutoFit/>
          </a:bodyPr>
          <a:lstStyle/>
          <a:p>
            <a:pPr indent="714375" algn="just">
              <a:lnSpc>
                <a:spcPct val="140000"/>
              </a:lnSpc>
              <a:spcAft>
                <a:spcPts val="0"/>
              </a:spcAft>
              <a:tabLst>
                <a:tab pos="2250440"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抓标题。有的小说的标题除了表面意思外，还有比喻象征义或双关义，隐含着小说的主题，如《祝福》。</a:t>
            </a:r>
            <a:endParaRPr lang="zh-CN" altLang="zh-CN" sz="1050" kern="100" dirty="0">
              <a:latin typeface="宋体"/>
              <a:cs typeface="Courier New"/>
            </a:endParaRPr>
          </a:p>
          <a:p>
            <a:pPr indent="714375" algn="just">
              <a:lnSpc>
                <a:spcPct val="140000"/>
              </a:lnSpc>
              <a:spcAft>
                <a:spcPts val="0"/>
              </a:spcAft>
              <a:tabLst>
                <a:tab pos="2250440"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抓主要事件。小说叙述的主要事件把人物、环境、作者的看法等都包括其中，把握住故事的主要事件，也就确定了小说的主题方向。</a:t>
            </a:r>
            <a:endParaRPr lang="zh-CN" altLang="zh-CN" sz="1050" kern="100" dirty="0">
              <a:latin typeface="宋体"/>
              <a:cs typeface="Courier New"/>
            </a:endParaRPr>
          </a:p>
          <a:p>
            <a:pPr indent="714375" algn="just">
              <a:lnSpc>
                <a:spcPct val="140000"/>
              </a:lnSpc>
              <a:spcAft>
                <a:spcPts val="0"/>
              </a:spcAft>
              <a:tabLst>
                <a:tab pos="2250440" algn="l"/>
              </a:tabLs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从人物塑造看主题</a:t>
            </a:r>
            <a:endParaRPr lang="zh-CN" altLang="zh-CN" sz="1050" b="1" kern="100" dirty="0">
              <a:latin typeface="宋体"/>
              <a:cs typeface="Courier New"/>
            </a:endParaRPr>
          </a:p>
          <a:p>
            <a:pPr indent="714375" algn="just">
              <a:lnSpc>
                <a:spcPct val="140000"/>
              </a:lnSpc>
              <a:spcAft>
                <a:spcPts val="0"/>
              </a:spcAft>
              <a:tabLst>
                <a:tab pos="2250440" algn="l"/>
              </a:tabLst>
            </a:pPr>
            <a:r>
              <a:rPr lang="zh-CN" altLang="zh-CN" sz="2800" kern="100" spc="-100" dirty="0">
                <a:latin typeface="Times New Roman"/>
                <a:ea typeface="华文细黑"/>
                <a:cs typeface="Times New Roman"/>
              </a:rPr>
              <a:t>在小说中，由于作者把浓墨重彩皆泼洒在人物身上</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因此</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主要人物也就是</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主题性人物</a:t>
            </a:r>
            <a:r>
              <a:rPr lang="en-US" altLang="zh-CN" sz="2800" kern="100" spc="-100" dirty="0">
                <a:latin typeface="宋体"/>
                <a:ea typeface="华文细黑"/>
                <a:cs typeface="Times New Roman"/>
              </a:rPr>
              <a:t>”</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在故事小说中</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主要人物是故事的主角</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他的际遇遭逢</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命运归宿常常联系着社会生活的本质</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显示着作品的主题</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在性格小说中</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主要人物是某种典型性格的代表与</a:t>
            </a:r>
            <a:r>
              <a:rPr lang="zh-CN" altLang="zh-CN" sz="2800" kern="100" spc="-100" dirty="0" smtClean="0">
                <a:latin typeface="Times New Roman"/>
                <a:ea typeface="华文细黑"/>
                <a:cs typeface="Times New Roman"/>
              </a:rPr>
              <a:t>化身</a:t>
            </a:r>
            <a:r>
              <a:rPr lang="zh-CN" altLang="zh-CN" sz="2800" kern="100" spc="-600" dirty="0">
                <a:latin typeface="Times New Roman"/>
                <a:ea typeface="华文细黑"/>
                <a:cs typeface="Times New Roman"/>
              </a:rPr>
              <a:t>。</a:t>
            </a:r>
            <a:r>
              <a:rPr lang="zh-CN" altLang="zh-CN" sz="2800" kern="100" spc="-100" dirty="0" smtClean="0">
                <a:latin typeface="Times New Roman"/>
                <a:ea typeface="华文细黑"/>
                <a:cs typeface="Times New Roman"/>
              </a:rPr>
              <a:t>这种</a:t>
            </a:r>
            <a:r>
              <a:rPr lang="zh-CN" altLang="zh-CN" sz="2800" kern="100" spc="-100" dirty="0">
                <a:latin typeface="Times New Roman"/>
                <a:ea typeface="华文细黑"/>
                <a:cs typeface="Times New Roman"/>
              </a:rPr>
              <a:t>典型性格及其生成发展的历史</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是作品主题所要展现的内容</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如《水浒传》中林冲的性格转变就暗示了主题</a:t>
            </a:r>
            <a:r>
              <a:rPr lang="zh-CN" altLang="zh-CN" sz="2800" kern="100" spc="-100" dirty="0" smtClean="0">
                <a:latin typeface="Times New Roman"/>
                <a:ea typeface="华文细黑"/>
                <a:cs typeface="Times New Roman"/>
              </a:rPr>
              <a:t>。</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29992553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4818" y="548684"/>
            <a:ext cx="11374157" cy="4647402"/>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寻找小说中主要人物的身份、地位、经历、教养、气质等要素。这些要素直接决定着人物的言行，影响着人物的性格。主要人物的性格走向和人物所处的社会生活的本质关联着。</a:t>
            </a:r>
            <a:endParaRPr lang="zh-CN" altLang="zh-CN" sz="1050" kern="100" dirty="0">
              <a:latin typeface="宋体"/>
              <a:cs typeface="Courier New"/>
            </a:endParaRPr>
          </a:p>
          <a:p>
            <a:pPr indent="714375" algn="just">
              <a:lnSpc>
                <a:spcPct val="150000"/>
              </a:lnSpc>
              <a:spcAft>
                <a:spcPts val="0"/>
              </a:spcAft>
              <a:tabLst>
                <a:tab pos="2250440"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寻找作者对人物的介绍评价。作者对人物的介绍评价很明显地带有作者主观情感的倾向性，蕴含着作品主题的重要信息。</a:t>
            </a:r>
            <a:endParaRPr lang="zh-CN" altLang="zh-CN" sz="1050" kern="100" dirty="0">
              <a:latin typeface="宋体"/>
              <a:cs typeface="Courier New"/>
            </a:endParaRPr>
          </a:p>
          <a:p>
            <a:pPr indent="714375" algn="just">
              <a:lnSpc>
                <a:spcPct val="150000"/>
              </a:lnSpc>
              <a:spcAft>
                <a:spcPts val="0"/>
              </a:spcAft>
              <a:tabLst>
                <a:tab pos="2250440"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辨析小说中的人物关系。小说中的人物关系如何，为什么要这样安排人物，这都和表现主题有关联</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5617058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4818" y="117426"/>
            <a:ext cx="11374157" cy="6503807"/>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从情节发展看主题</a:t>
            </a:r>
            <a:endParaRPr lang="zh-CN" altLang="zh-CN" sz="1050" b="1" kern="100" dirty="0">
              <a:latin typeface="宋体"/>
              <a:cs typeface="Courier New"/>
            </a:endParaRPr>
          </a:p>
          <a:p>
            <a:pPr indent="714375" algn="just">
              <a:lnSpc>
                <a:spcPct val="150000"/>
              </a:lnSpc>
              <a:spcAft>
                <a:spcPts val="0"/>
              </a:spcAft>
              <a:tabLst>
                <a:tab pos="2250440" algn="l"/>
              </a:tabLst>
            </a:pPr>
            <a:r>
              <a:rPr lang="zh-CN" altLang="zh-CN" sz="2800" kern="100" dirty="0">
                <a:latin typeface="Times New Roman"/>
                <a:ea typeface="华文细黑"/>
                <a:cs typeface="Times New Roman"/>
              </a:rPr>
              <a:t>小说的某些典型情节，常常有揭示主题的作用。情节的发展变化是矛盾冲突发展的体现，分析小说的情节时必须抓住主要的矛盾冲突，通过分析典型情节的阶段性意义，所涉及的人物关系、人物的心理状况等等，可以领悟情节的主题内涵。</a:t>
            </a:r>
            <a:endParaRPr lang="zh-CN" altLang="zh-CN" sz="1050" kern="100" dirty="0">
              <a:latin typeface="宋体"/>
              <a:cs typeface="Courier New"/>
            </a:endParaRPr>
          </a:p>
          <a:p>
            <a:pPr indent="714375" algn="just">
              <a:lnSpc>
                <a:spcPct val="150000"/>
              </a:lnSpc>
              <a:spcAft>
                <a:spcPts val="0"/>
              </a:spcAft>
              <a:tabLst>
                <a:tab pos="2250440" algn="l"/>
              </a:tabLs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从环境看对主题的暗示</a:t>
            </a:r>
            <a:endParaRPr lang="zh-CN" altLang="zh-CN" sz="1050" b="1" kern="100" dirty="0">
              <a:latin typeface="宋体"/>
              <a:cs typeface="Courier New"/>
            </a:endParaRPr>
          </a:p>
          <a:p>
            <a:pPr indent="714375" algn="just">
              <a:lnSpc>
                <a:spcPct val="150000"/>
              </a:lnSpc>
              <a:spcAft>
                <a:spcPts val="0"/>
              </a:spcAft>
              <a:tabLst>
                <a:tab pos="2250440" algn="l"/>
              </a:tabLst>
            </a:pPr>
            <a:r>
              <a:rPr lang="zh-CN" altLang="zh-CN" sz="2800" kern="100" dirty="0">
                <a:latin typeface="Times New Roman"/>
                <a:ea typeface="华文细黑"/>
                <a:cs typeface="Times New Roman"/>
              </a:rPr>
              <a:t>环境描写最终是为表现主题服务的。在大多数情况下，环境描写可能主要是为展示人物行动和命运及刻画人物性格创造必要的条件，提供生动的衬景，但同时也是以间接的形式表现主题，有时可能带有象征或隐喻性质，可以从中揣摩主题。具体需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一分一抓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156437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88851"/>
            <a:ext cx="11374157" cy="6758749"/>
          </a:xfrm>
          <a:prstGeom prst="rect">
            <a:avLst/>
          </a:prstGeom>
        </p:spPr>
        <p:txBody>
          <a:bodyPr wrap="square" lIns="121898" tIns="60948" rIns="121898" bIns="60948">
            <a:spAutoFit/>
          </a:bodyPr>
          <a:lstStyle/>
          <a:p>
            <a:pPr indent="714375" algn="just">
              <a:lnSpc>
                <a:spcPct val="140000"/>
              </a:lnSpc>
              <a:spcAft>
                <a:spcPts val="0"/>
              </a:spcAft>
              <a:tabLst>
                <a:tab pos="2250440"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分析环境的特点。小说中的环境为小说的人物提供了活动的背景，怎样的环境生成怎样的性格，怎样的性格决定人物怎样的命运，而小说人物的命运蕴含作品的主题。分析环境的特点可以窥见人物的性格，进而能揭示主题。如《祝福》中祥林嫂的命运。</a:t>
            </a:r>
            <a:endParaRPr lang="zh-CN" altLang="zh-CN" sz="1050" kern="100" dirty="0">
              <a:latin typeface="宋体"/>
              <a:cs typeface="Courier New"/>
            </a:endParaRPr>
          </a:p>
          <a:p>
            <a:pPr indent="714375" algn="just">
              <a:lnSpc>
                <a:spcPct val="140000"/>
              </a:lnSpc>
              <a:spcAft>
                <a:spcPts val="0"/>
              </a:spcAft>
              <a:tabLst>
                <a:tab pos="2250440"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抓背景介绍。小说中故事的发生离不开它的社会土壤，把故事放在一定的社会背景下去理解，才能准确把握作品的主题。抓背景时要关注文章后的注释和写作时间等。</a:t>
            </a:r>
            <a:endParaRPr lang="zh-CN" altLang="zh-CN" sz="1050" kern="100" dirty="0">
              <a:latin typeface="宋体"/>
              <a:cs typeface="Courier New"/>
            </a:endParaRPr>
          </a:p>
          <a:p>
            <a:pPr indent="714375" algn="just">
              <a:lnSpc>
                <a:spcPct val="140000"/>
              </a:lnSpc>
              <a:spcAft>
                <a:spcPts val="0"/>
              </a:spcAft>
              <a:tabLst>
                <a:tab pos="2250440" algn="l"/>
              </a:tabLst>
            </a:pPr>
            <a:r>
              <a:rPr lang="en-US" altLang="zh-CN" sz="2800" b="1" kern="100" dirty="0">
                <a:latin typeface="Times New Roman"/>
                <a:ea typeface="华文细黑"/>
                <a:cs typeface="Courier New"/>
              </a:rPr>
              <a:t>(5)</a:t>
            </a:r>
            <a:r>
              <a:rPr lang="zh-CN" altLang="zh-CN" sz="2800" b="1" kern="100" dirty="0">
                <a:latin typeface="Times New Roman"/>
                <a:ea typeface="华文细黑"/>
                <a:cs typeface="Times New Roman"/>
              </a:rPr>
              <a:t>从文中重要语句挖掘主题</a:t>
            </a:r>
            <a:endParaRPr lang="zh-CN" altLang="zh-CN" sz="1050" b="1" kern="100" dirty="0">
              <a:latin typeface="宋体"/>
              <a:cs typeface="Courier New"/>
            </a:endParaRPr>
          </a:p>
          <a:p>
            <a:pPr indent="714375" algn="just">
              <a:lnSpc>
                <a:spcPct val="140000"/>
              </a:lnSpc>
              <a:spcAft>
                <a:spcPts val="0"/>
              </a:spcAft>
              <a:tabLst>
                <a:tab pos="2250440" algn="l"/>
              </a:tabLst>
            </a:pPr>
            <a:r>
              <a:rPr lang="zh-CN" altLang="zh-CN" sz="2800" kern="100" dirty="0">
                <a:latin typeface="Times New Roman"/>
                <a:ea typeface="华文细黑"/>
                <a:cs typeface="Times New Roman"/>
              </a:rPr>
              <a:t>小说主题虽然不能像散文那样靠议论、抒情句直接表现出来，但借助文中重要语句还是能或多或少地表现出来的。如一些感情强烈的句子、描写人物心理活动的句子等。</a:t>
            </a:r>
            <a:endParaRPr lang="zh-CN" altLang="zh-CN" sz="1050" kern="100" dirty="0">
              <a:effectLst/>
              <a:latin typeface="宋体"/>
              <a:cs typeface="Courier New"/>
            </a:endParaRPr>
          </a:p>
        </p:txBody>
      </p:sp>
    </p:spTree>
    <p:extLst>
      <p:ext uri="{BB962C8B-B14F-4D97-AF65-F5344CB8AC3E}">
        <p14:creationId xmlns:p14="http://schemas.microsoft.com/office/powerpoint/2010/main" val="2195330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0898" y="116058"/>
            <a:ext cx="11374157" cy="6503807"/>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二、整体阅读示例</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latin typeface="Times New Roman"/>
                <a:ea typeface="华文细黑"/>
                <a:cs typeface="Times New Roman"/>
              </a:rPr>
              <a:t>示例一：</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tabLst>
                <a:tab pos="2250440" algn="l"/>
              </a:tabLst>
            </a:pPr>
            <a:r>
              <a:rPr lang="zh-CN" altLang="zh-CN" sz="2800" b="1" kern="100" dirty="0">
                <a:solidFill>
                  <a:srgbClr val="C00000"/>
                </a:solidFill>
                <a:latin typeface="Times New Roman"/>
                <a:ea typeface="华文细黑"/>
                <a:cs typeface="Times New Roman"/>
              </a:rPr>
              <a:t>掌　眼</a:t>
            </a:r>
            <a:endParaRPr lang="zh-CN" altLang="zh-CN" sz="1050" kern="100" dirty="0">
              <a:latin typeface="宋体"/>
              <a:cs typeface="Courier New"/>
            </a:endParaRPr>
          </a:p>
          <a:p>
            <a:pPr algn="ctr">
              <a:lnSpc>
                <a:spcPct val="150000"/>
              </a:lnSpc>
              <a:spcAft>
                <a:spcPts val="0"/>
              </a:spcAft>
              <a:tabLst>
                <a:tab pos="2250440" algn="l"/>
              </a:tabLst>
            </a:pPr>
            <a:r>
              <a:rPr lang="zh-CN" altLang="zh-CN" sz="2800" kern="100" dirty="0">
                <a:latin typeface="Times New Roman"/>
                <a:ea typeface="华文细黑"/>
                <a:cs typeface="Times New Roman"/>
              </a:rPr>
              <a:t>刘志学</a:t>
            </a:r>
            <a:endParaRPr lang="zh-CN" altLang="zh-CN" sz="1050" kern="100" dirty="0">
              <a:latin typeface="宋体"/>
              <a:cs typeface="Courier New"/>
            </a:endParaRPr>
          </a:p>
          <a:p>
            <a:pPr indent="714375" algn="just">
              <a:lnSpc>
                <a:spcPct val="150000"/>
              </a:lnSpc>
              <a:spcAft>
                <a:spcPts val="0"/>
              </a:spcAft>
              <a:tabLst>
                <a:tab pos="2250440" algn="l"/>
              </a:tabLst>
            </a:pPr>
            <a:r>
              <a:rPr lang="en-US" altLang="zh-CN" sz="2800" kern="100" dirty="0">
                <a:latin typeface="宋体"/>
                <a:ea typeface="华文细黑"/>
                <a:cs typeface="Times New Roman"/>
              </a:rPr>
              <a:t>①</a:t>
            </a:r>
            <a:r>
              <a:rPr lang="zh-CN" altLang="zh-CN" sz="2800" u="wavyHeavy" kern="100" dirty="0">
                <a:uFill>
                  <a:solidFill>
                    <a:srgbClr val="FF0000"/>
                  </a:solidFill>
                </a:uFill>
                <a:latin typeface="Times New Roman"/>
                <a:ea typeface="华文细黑"/>
                <a:cs typeface="Times New Roman"/>
              </a:rPr>
              <a:t>好字画的陈四仙，是骑河镇上唯一的看病先生。</a:t>
            </a:r>
            <a:r>
              <a:rPr lang="zh-CN" altLang="zh-CN" sz="2800" kern="100" dirty="0">
                <a:latin typeface="Times New Roman"/>
                <a:ea typeface="华文细黑"/>
                <a:cs typeface="Times New Roman"/>
              </a:rPr>
              <a:t>因为诊病、进药、买字画一类的事儿，常到七十里外、黄河对岸的省城开封去，因而，很多外边的消息，都是陈四仙带到镇上来的。比如说京城里的宣统爷退位、从陈州府起家的洪宪大皇帝被气死、冯玉祥打下开封等等，但这次，</a:t>
            </a:r>
            <a:r>
              <a:rPr lang="zh-CN" altLang="zh-CN" sz="2800" u="wavyHeavy" kern="100" dirty="0">
                <a:uFill>
                  <a:solidFill>
                    <a:srgbClr val="FF0000"/>
                  </a:solidFill>
                </a:uFill>
                <a:latin typeface="Times New Roman"/>
                <a:ea typeface="华文细黑"/>
                <a:cs typeface="Times New Roman"/>
              </a:rPr>
              <a:t>陈四仙却从城里带来了一个旗人。</a:t>
            </a:r>
            <a:endParaRPr lang="zh-CN" altLang="zh-CN" sz="1050" u="wavyHeavy" kern="100" dirty="0">
              <a:effectLst/>
              <a:uFill>
                <a:solidFill>
                  <a:srgbClr val="FF0000"/>
                </a:solidFill>
              </a:uFill>
              <a:latin typeface="宋体"/>
              <a:cs typeface="Courier New"/>
            </a:endParaRPr>
          </a:p>
        </p:txBody>
      </p:sp>
    </p:spTree>
    <p:extLst>
      <p:ext uri="{BB962C8B-B14F-4D97-AF65-F5344CB8AC3E}">
        <p14:creationId xmlns:p14="http://schemas.microsoft.com/office/powerpoint/2010/main" val="12771961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380629"/>
            <a:ext cx="11374157" cy="5857477"/>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en-US" altLang="zh-CN" sz="2800" kern="100" dirty="0">
                <a:latin typeface="宋体"/>
                <a:ea typeface="华文细黑"/>
                <a:cs typeface="Times New Roman"/>
              </a:rPr>
              <a:t>②</a:t>
            </a:r>
            <a:r>
              <a:rPr lang="zh-CN" altLang="zh-CN" sz="2800" u="wavyHeavy" kern="100" dirty="0">
                <a:uFill>
                  <a:solidFill>
                    <a:srgbClr val="FF0000"/>
                  </a:solidFill>
                </a:uFill>
                <a:latin typeface="Times New Roman"/>
                <a:ea typeface="华文细黑"/>
                <a:cs typeface="Times New Roman"/>
              </a:rPr>
              <a:t>旗人是陈四仙多年的老朋友，汉名叫金辨芝，三十多岁，随手端着一个银制的大水烟袋，说起话来，一口的</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里城音儿</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，一听就知道是从北京城里出来的。</a:t>
            </a:r>
            <a:r>
              <a:rPr lang="zh-CN" altLang="zh-CN" sz="2800" kern="100" dirty="0">
                <a:latin typeface="Times New Roman"/>
                <a:ea typeface="华文细黑"/>
                <a:cs typeface="Times New Roman"/>
              </a:rPr>
              <a:t>金辨芝的高祖是穿四爪正蟒袍的贝勒爷，到他这一辈儿，才搬来开封府。</a:t>
            </a:r>
            <a:r>
              <a:rPr lang="zh-CN" altLang="zh-CN" sz="2800" u="wavyHeavy" kern="100" dirty="0">
                <a:uFill>
                  <a:solidFill>
                    <a:srgbClr val="FF0000"/>
                  </a:solidFill>
                </a:uFill>
                <a:latin typeface="Times New Roman"/>
                <a:ea typeface="华文细黑"/>
                <a:cs typeface="Times New Roman"/>
              </a:rPr>
              <a:t>金辨芝见多识广</a:t>
            </a:r>
            <a:r>
              <a:rPr lang="zh-CN" altLang="zh-CN" sz="2800" kern="100" dirty="0">
                <a:latin typeface="Times New Roman"/>
                <a:ea typeface="华文细黑"/>
                <a:cs typeface="Times New Roman"/>
              </a:rPr>
              <a:t>，过手的名人字画不计其数，</a:t>
            </a:r>
            <a:r>
              <a:rPr lang="zh-CN" altLang="zh-CN" sz="2800" u="wavyHeavy" kern="100" dirty="0">
                <a:uFill>
                  <a:solidFill>
                    <a:srgbClr val="FF0000"/>
                  </a:solidFill>
                </a:uFill>
                <a:latin typeface="Times New Roman"/>
                <a:ea typeface="华文细黑"/>
                <a:cs typeface="Times New Roman"/>
              </a:rPr>
              <a:t>自小练成了一双法眼。</a:t>
            </a:r>
            <a:r>
              <a:rPr lang="zh-CN" altLang="zh-CN" sz="2800" kern="100" dirty="0">
                <a:latin typeface="Times New Roman"/>
                <a:ea typeface="华文细黑"/>
                <a:cs typeface="Times New Roman"/>
              </a:rPr>
              <a:t>开封城里的官宦商贾，手里有了货又拿不准时，都要请金辨芝去</a:t>
            </a:r>
            <a:r>
              <a:rPr lang="zh-CN" altLang="zh-CN" sz="2800" kern="100" dirty="0">
                <a:latin typeface="宋体-方正超大字符集"/>
                <a:ea typeface="华文细黑"/>
                <a:cs typeface="宋体-方正超大字符集"/>
              </a:rPr>
              <a:t></a:t>
            </a:r>
            <a:r>
              <a:rPr lang="zh-CN" altLang="zh-CN" sz="2800" kern="100" dirty="0">
                <a:latin typeface="Times New Roman"/>
                <a:ea typeface="华文细黑"/>
                <a:cs typeface="Times New Roman"/>
              </a:rPr>
              <a:t>一眼。前段日子，陈四仙用古方治愈了自己的肺痨，一高兴，去大相国寺后头的寺后街捡漏，花二百现洋买了一幅徐渭的《古道青藤图》，正有心想请金辨芝给看看，碰巧冯玉祥在开封遣散旗营，于是，</a:t>
            </a:r>
            <a:r>
              <a:rPr lang="zh-CN" altLang="zh-CN" sz="2800" u="wavyHeavy" kern="100" dirty="0">
                <a:uFill>
                  <a:solidFill>
                    <a:srgbClr val="FF0000"/>
                  </a:solidFill>
                </a:uFill>
                <a:latin typeface="Times New Roman"/>
                <a:ea typeface="华文细黑"/>
                <a:cs typeface="Times New Roman"/>
              </a:rPr>
              <a:t>俩人就到了骑河镇。</a:t>
            </a:r>
            <a:endParaRPr lang="zh-CN" altLang="zh-CN" sz="1050" u="wavyHeavy" kern="100" dirty="0">
              <a:effectLst/>
              <a:uFill>
                <a:solidFill>
                  <a:srgbClr val="FF0000"/>
                </a:solidFill>
              </a:uFill>
              <a:latin typeface="宋体"/>
              <a:cs typeface="Courier New"/>
            </a:endParaRPr>
          </a:p>
        </p:txBody>
      </p:sp>
    </p:spTree>
    <p:extLst>
      <p:ext uri="{BB962C8B-B14F-4D97-AF65-F5344CB8AC3E}">
        <p14:creationId xmlns:p14="http://schemas.microsoft.com/office/powerpoint/2010/main" val="10310513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484550" y="2971324"/>
            <a:ext cx="48528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4484550" y="2448104"/>
            <a:ext cx="4852800" cy="523220"/>
          </a:xfrm>
          <a:prstGeom prst="rect">
            <a:avLst/>
          </a:prstGeom>
          <a:noFill/>
        </p:spPr>
        <p:txBody>
          <a:bodyPr wrap="square" rtlCol="0">
            <a:spAutoFit/>
          </a:bodyPr>
          <a:lstStyle/>
          <a:p>
            <a:r>
              <a:rPr lang="zh-CN" altLang="en-US" sz="2800" b="1" spc="100" dirty="0" smtClean="0">
                <a:solidFill>
                  <a:srgbClr val="3114AC"/>
                </a:solidFill>
                <a:latin typeface="Times New Roman" pitchFamily="18" charset="0"/>
                <a:ea typeface="微软雅黑" pitchFamily="34" charset="-122"/>
                <a:cs typeface="Times New Roman" pitchFamily="18" charset="0"/>
              </a:rPr>
              <a:t>小说文体知识</a:t>
            </a:r>
            <a:endParaRPr lang="zh-CN" altLang="en-US" sz="2800" b="1" spc="100"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3" action="ppaction://hlinksldjump"/>
          </p:cNvPr>
          <p:cNvSpPr txBox="1"/>
          <p:nvPr/>
        </p:nvSpPr>
        <p:spPr>
          <a:xfrm>
            <a:off x="4484550" y="3556837"/>
            <a:ext cx="4852800"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考场小说的整体阅读</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4484550" y="4077866"/>
            <a:ext cx="4852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9703" y="370051"/>
            <a:ext cx="11487899" cy="5940063"/>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好茶好酒为伴儿，与金辨芝神聊了几日后，陈四仙终于挂出了那幅《古道青藤图》：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辨芝兄，您给搭个眼儿。</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tabLst>
                <a:tab pos="2250440"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金辨芝端着自己那个大水烟袋，咕噜咕噜地抽了几口烟之后，</a:t>
            </a:r>
            <a:r>
              <a:rPr lang="zh-CN" altLang="zh-CN" sz="2800" u="wavyHeavy" kern="100" dirty="0">
                <a:uFill>
                  <a:solidFill>
                    <a:srgbClr val="FF0000"/>
                  </a:solidFill>
                </a:uFill>
                <a:latin typeface="Times New Roman"/>
                <a:ea typeface="华文细黑"/>
                <a:cs typeface="Times New Roman"/>
              </a:rPr>
              <a:t>在那幅画前踱来踱去，眯着眼睛，看款识，看笔韵，看墨色；再踱一阵，再看</a:t>
            </a:r>
            <a:r>
              <a:rPr lang="en-US" altLang="zh-CN" sz="2800" u="wavyHeavy" kern="100" dirty="0">
                <a:uFill>
                  <a:solidFill>
                    <a:srgbClr val="FF0000"/>
                  </a:solidFill>
                </a:uFill>
                <a:latin typeface="宋体"/>
                <a:ea typeface="华文细黑"/>
                <a:cs typeface="Times New Roman"/>
              </a:rPr>
              <a:t>……</a:t>
            </a:r>
            <a:endParaRPr lang="zh-CN" altLang="zh-CN" sz="1050" u="wavyHeavy" kern="100" dirty="0">
              <a:uFill>
                <a:solidFill>
                  <a:srgbClr val="FF0000"/>
                </a:solidFill>
              </a:uFill>
              <a:latin typeface="宋体"/>
              <a:cs typeface="Courier New"/>
            </a:endParaRPr>
          </a:p>
          <a:p>
            <a:pPr indent="714375" algn="just">
              <a:lnSpc>
                <a:spcPct val="150000"/>
              </a:lnSpc>
              <a:spcAft>
                <a:spcPts val="0"/>
              </a:spcAft>
              <a:tabLst>
                <a:tab pos="2250440"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陈四仙屏着气，</a:t>
            </a:r>
            <a:r>
              <a:rPr lang="zh-CN" altLang="zh-CN" sz="2800" u="wavyHeavy" kern="100" dirty="0">
                <a:uFill>
                  <a:solidFill>
                    <a:srgbClr val="FF0000"/>
                  </a:solidFill>
                </a:uFill>
                <a:latin typeface="Times New Roman"/>
                <a:ea typeface="华文细黑"/>
                <a:cs typeface="Times New Roman"/>
              </a:rPr>
              <a:t>看金辨芝走来走去，只看不语</a:t>
            </a:r>
            <a:r>
              <a:rPr lang="zh-CN" altLang="zh-CN" sz="2800" kern="100" dirty="0">
                <a:latin typeface="Times New Roman"/>
                <a:ea typeface="华文细黑"/>
                <a:cs typeface="Times New Roman"/>
              </a:rPr>
              <a:t>，顿时呼吸粗了起来。</a:t>
            </a:r>
            <a:endParaRPr lang="zh-CN" altLang="zh-CN" sz="1050" kern="100" dirty="0">
              <a:latin typeface="宋体"/>
              <a:cs typeface="Courier New"/>
            </a:endParaRPr>
          </a:p>
          <a:p>
            <a:pPr indent="714375" algn="just">
              <a:lnSpc>
                <a:spcPct val="150000"/>
              </a:lnSpc>
              <a:spcAft>
                <a:spcPts val="0"/>
              </a:spcAft>
              <a:tabLst>
                <a:tab pos="2250440" algn="l"/>
              </a:tabLs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终于，金辨芝扭过身来，咕噜咕噜又抽了几口烟，问：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四哥，您多少钱到手的？</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0088262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9703" y="370051"/>
            <a:ext cx="11487899" cy="5940063"/>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二百块现洋！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陈四仙伸出俩手指，冲金辨芝晃了晃，</a:t>
            </a:r>
            <a:r>
              <a:rPr lang="zh-CN" altLang="zh-CN" sz="2800" u="wavyHeavy" kern="100" dirty="0">
                <a:uFill>
                  <a:solidFill>
                    <a:srgbClr val="FF0000"/>
                  </a:solidFill>
                </a:uFill>
                <a:latin typeface="Times New Roman"/>
                <a:ea typeface="华文细黑"/>
                <a:cs typeface="Times New Roman"/>
              </a:rPr>
              <a:t>另一只手抚着胸口，嗓子里嘶嘶地开始发喘。</a:t>
            </a:r>
            <a:endParaRPr lang="zh-CN" altLang="zh-CN" sz="1050" u="wavyHeavy" kern="100" dirty="0">
              <a:uFill>
                <a:solidFill>
                  <a:srgbClr val="FF0000"/>
                </a:solidFill>
              </a:uFill>
              <a:latin typeface="宋体"/>
              <a:cs typeface="Courier New"/>
            </a:endParaRPr>
          </a:p>
          <a:p>
            <a:pPr indent="714375" algn="just">
              <a:lnSpc>
                <a:spcPct val="150000"/>
              </a:lnSpc>
              <a:spcAft>
                <a:spcPts val="0"/>
              </a:spcAft>
              <a:tabLst>
                <a:tab pos="2250440" algn="l"/>
              </a:tabLst>
            </a:pPr>
            <a:r>
              <a:rPr lang="en-US" altLang="zh-CN" sz="2800" kern="100" dirty="0">
                <a:latin typeface="宋体"/>
                <a:ea typeface="华文细黑"/>
                <a:cs typeface="Times New Roman"/>
              </a:rPr>
              <a:t>⑧“</a:t>
            </a:r>
            <a:r>
              <a:rPr lang="zh-CN" altLang="zh-CN" sz="2800" u="wavyHeavy" kern="100" dirty="0">
                <a:uFill>
                  <a:solidFill>
                    <a:srgbClr val="FF0000"/>
                  </a:solidFill>
                </a:uFill>
                <a:latin typeface="Times New Roman"/>
                <a:ea typeface="华文细黑"/>
                <a:cs typeface="Times New Roman"/>
              </a:rPr>
              <a:t>缘分！能在这小镇上见到徐渭神品，缘分啊！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金辨芝这些话出口后，</a:t>
            </a:r>
            <a:r>
              <a:rPr lang="zh-CN" altLang="zh-CN" sz="2800" u="heavy" kern="100" dirty="0">
                <a:latin typeface="Times New Roman"/>
                <a:ea typeface="华文细黑"/>
                <a:cs typeface="Times New Roman"/>
              </a:rPr>
              <a:t>陈四仙嗓子里的嘶嘶声渐渐落了。</a:t>
            </a:r>
            <a:endParaRPr lang="zh-CN" altLang="zh-CN" sz="1050" u="heavy" kern="100" dirty="0">
              <a:latin typeface="宋体"/>
              <a:cs typeface="Courier New"/>
            </a:endParaRPr>
          </a:p>
          <a:p>
            <a:pPr indent="714375" algn="just">
              <a:lnSpc>
                <a:spcPct val="150000"/>
              </a:lnSpc>
              <a:spcAft>
                <a:spcPts val="0"/>
              </a:spcAft>
              <a:tabLst>
                <a:tab pos="2250440" algn="l"/>
              </a:tabLst>
            </a:pPr>
            <a:r>
              <a:rPr lang="en-US" altLang="zh-CN" sz="2800" kern="100" dirty="0">
                <a:latin typeface="宋体"/>
                <a:ea typeface="华文细黑"/>
                <a:cs typeface="Times New Roman"/>
              </a:rPr>
              <a:t>⑨</a:t>
            </a:r>
            <a:r>
              <a:rPr lang="zh-CN" altLang="zh-CN" sz="2800" kern="100" dirty="0">
                <a:latin typeface="Times New Roman"/>
                <a:ea typeface="华文细黑"/>
                <a:cs typeface="Times New Roman"/>
              </a:rPr>
              <a:t>在骑河镇小住了几个月后，金辨芝要走了。临走，</a:t>
            </a:r>
            <a:r>
              <a:rPr lang="zh-CN" altLang="zh-CN" sz="2800" u="wavyHeavy" kern="100" dirty="0">
                <a:uFill>
                  <a:solidFill>
                    <a:srgbClr val="FF0000"/>
                  </a:solidFill>
                </a:uFill>
                <a:latin typeface="Times New Roman"/>
                <a:ea typeface="华文细黑"/>
                <a:cs typeface="Times New Roman"/>
              </a:rPr>
              <a:t>他要了陈四仙灸病用的几根银针</a:t>
            </a:r>
            <a:r>
              <a:rPr lang="zh-CN" altLang="zh-CN" sz="2800" kern="100" dirty="0">
                <a:latin typeface="Times New Roman"/>
                <a:ea typeface="华文细黑"/>
                <a:cs typeface="Times New Roman"/>
              </a:rPr>
              <a:t>，说：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四哥，行里规矩，替人掌眼，不能落空。这针，算是我的酬劳吧。</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tabLst>
                <a:tab pos="2250440" algn="l"/>
              </a:tabLst>
            </a:pPr>
            <a:r>
              <a:rPr lang="en-US" altLang="zh-CN" sz="2800" kern="100" dirty="0">
                <a:latin typeface="宋体"/>
                <a:ea typeface="华文细黑"/>
                <a:cs typeface="Times New Roman"/>
              </a:rPr>
              <a:t>⑩</a:t>
            </a:r>
            <a:r>
              <a:rPr lang="zh-CN" altLang="zh-CN" sz="2800" kern="100" dirty="0">
                <a:latin typeface="Times New Roman"/>
                <a:ea typeface="华文细黑"/>
                <a:cs typeface="Times New Roman"/>
              </a:rPr>
              <a:t>金辨芝这一走，陈四仙就再也没见过他。听开封城行里人说，他去了天津卫。</a:t>
            </a:r>
            <a:endParaRPr lang="zh-CN" altLang="zh-CN" sz="1050" kern="100" dirty="0">
              <a:effectLst/>
              <a:latin typeface="宋体"/>
              <a:cs typeface="Courier New"/>
            </a:endParaRPr>
          </a:p>
        </p:txBody>
      </p:sp>
    </p:spTree>
    <p:extLst>
      <p:ext uri="{BB962C8B-B14F-4D97-AF65-F5344CB8AC3E}">
        <p14:creationId xmlns:p14="http://schemas.microsoft.com/office/powerpoint/2010/main" val="37610319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9703" y="370051"/>
            <a:ext cx="11487899" cy="5211146"/>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zh-CN" altLang="zh-CN" sz="2800" kern="100" dirty="0">
                <a:latin typeface="宋体"/>
                <a:ea typeface="MS Mincho"/>
                <a:cs typeface="MS Mincho"/>
              </a:rPr>
              <a:t>⑪</a:t>
            </a:r>
            <a:r>
              <a:rPr lang="zh-CN" altLang="zh-CN" sz="2800" u="wavyHeavy" kern="100" dirty="0">
                <a:uFill>
                  <a:solidFill>
                    <a:srgbClr val="FF0000"/>
                  </a:solidFill>
                </a:uFill>
                <a:latin typeface="Times New Roman"/>
                <a:ea typeface="华文细黑"/>
                <a:cs typeface="Times New Roman"/>
              </a:rPr>
              <a:t>十六年过去了</a:t>
            </a:r>
            <a:r>
              <a:rPr lang="zh-CN" altLang="zh-CN" sz="2800" kern="100" dirty="0">
                <a:latin typeface="Times New Roman"/>
                <a:ea typeface="华文细黑"/>
                <a:cs typeface="Times New Roman"/>
              </a:rPr>
              <a:t>，日本人打开封，从黄河北岸调兵，在骑河镇以南的贯台口架浮桥。</a:t>
            </a:r>
            <a:r>
              <a:rPr lang="zh-CN" altLang="zh-CN" sz="2800" u="wavyHeavy" kern="100" dirty="0">
                <a:uFill>
                  <a:solidFill>
                    <a:srgbClr val="FF0000"/>
                  </a:solidFill>
                </a:uFill>
                <a:latin typeface="Times New Roman"/>
                <a:ea typeface="华文细黑"/>
                <a:cs typeface="Times New Roman"/>
              </a:rPr>
              <a:t>骑河镇被日本人占了后，镇上的人都逃了，但陈四仙被日本人扣了，要他给受伤的日本兵治刀枪伤。</a:t>
            </a:r>
            <a:r>
              <a:rPr lang="zh-CN" altLang="zh-CN" sz="2800" kern="100" dirty="0">
                <a:latin typeface="Times New Roman"/>
                <a:ea typeface="华文细黑"/>
                <a:cs typeface="Times New Roman"/>
              </a:rPr>
              <a:t>日本人在搜查他的诊所时，发现了那幅《古道青藤图》。</a:t>
            </a:r>
            <a:r>
              <a:rPr lang="zh-CN" altLang="zh-CN" sz="2800" u="heavy" kern="100" dirty="0">
                <a:latin typeface="Times New Roman"/>
                <a:ea typeface="华文细黑"/>
                <a:cs typeface="Times New Roman"/>
              </a:rPr>
              <a:t>陈四仙见了，胸口忽地一闷，嗓子嘶嘶地响，肺痨犯了。</a:t>
            </a:r>
            <a:endParaRPr lang="zh-CN" altLang="zh-CN" sz="1050" u="heavy" kern="100" dirty="0">
              <a:latin typeface="宋体"/>
              <a:cs typeface="Courier New"/>
            </a:endParaRPr>
          </a:p>
          <a:p>
            <a:pPr indent="714375" algn="just">
              <a:lnSpc>
                <a:spcPct val="150000"/>
              </a:lnSpc>
              <a:spcAft>
                <a:spcPts val="0"/>
              </a:spcAft>
              <a:tabLst>
                <a:tab pos="2250440" algn="l"/>
              </a:tabLst>
            </a:pPr>
            <a:r>
              <a:rPr lang="zh-CN" altLang="zh-CN" sz="2800" kern="100" dirty="0">
                <a:latin typeface="宋体"/>
                <a:ea typeface="MS Mincho"/>
                <a:cs typeface="MS Mincho"/>
              </a:rPr>
              <a:t>⑫</a:t>
            </a:r>
            <a:r>
              <a:rPr lang="zh-CN" altLang="zh-CN" sz="2800" kern="100" dirty="0">
                <a:latin typeface="Times New Roman"/>
                <a:ea typeface="华文细黑"/>
                <a:cs typeface="Times New Roman"/>
              </a:rPr>
              <a:t>一个日军大佐看到那画时，立即惊呼：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徐渭，支那明朝大画家！金辨芝的，有请！</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tabLst>
                <a:tab pos="2250440" algn="l"/>
              </a:tabLst>
            </a:pPr>
            <a:r>
              <a:rPr lang="zh-CN" altLang="zh-CN" sz="2800" kern="100" dirty="0">
                <a:latin typeface="宋体"/>
                <a:ea typeface="MS Mincho"/>
                <a:cs typeface="MS Mincho"/>
              </a:rPr>
              <a:t>⑬</a:t>
            </a:r>
            <a:r>
              <a:rPr lang="zh-CN" altLang="zh-CN" sz="2800" kern="100" dirty="0">
                <a:latin typeface="Times New Roman"/>
                <a:ea typeface="华文细黑"/>
                <a:cs typeface="Times New Roman"/>
              </a:rPr>
              <a:t>一听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金辨芝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三个字，陈四仙心里咯噔一下，刺疼！</a:t>
            </a:r>
            <a:endParaRPr lang="zh-CN" altLang="zh-CN" sz="1050" kern="100" dirty="0">
              <a:effectLst/>
              <a:latin typeface="宋体"/>
              <a:cs typeface="Courier New"/>
            </a:endParaRPr>
          </a:p>
        </p:txBody>
      </p:sp>
    </p:spTree>
    <p:extLst>
      <p:ext uri="{BB962C8B-B14F-4D97-AF65-F5344CB8AC3E}">
        <p14:creationId xmlns:p14="http://schemas.microsoft.com/office/powerpoint/2010/main" val="8872999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9703" y="370051"/>
            <a:ext cx="11487899" cy="5857477"/>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zh-CN" altLang="zh-CN" sz="2800" kern="100" dirty="0">
                <a:latin typeface="宋体"/>
                <a:ea typeface="MS Mincho"/>
                <a:cs typeface="MS Mincho"/>
              </a:rPr>
              <a:t>⑭</a:t>
            </a:r>
            <a:r>
              <a:rPr lang="zh-CN" altLang="zh-CN" sz="2800" kern="100" dirty="0">
                <a:latin typeface="Times New Roman"/>
                <a:ea typeface="华文细黑"/>
                <a:cs typeface="Times New Roman"/>
              </a:rPr>
              <a:t>不一会儿，一个日军下士跑来，伏在大佐耳朵上说了一通陈四仙听不懂的日本话之后，大佐的脸色突然变了。</a:t>
            </a:r>
            <a:endParaRPr lang="zh-CN" altLang="zh-CN" sz="1050" kern="100" dirty="0">
              <a:latin typeface="宋体"/>
              <a:cs typeface="Courier New"/>
            </a:endParaRPr>
          </a:p>
          <a:p>
            <a:pPr indent="714375" algn="just">
              <a:lnSpc>
                <a:spcPct val="150000"/>
              </a:lnSpc>
              <a:spcAft>
                <a:spcPts val="0"/>
              </a:spcAft>
              <a:tabLst>
                <a:tab pos="2250440" algn="l"/>
              </a:tabLst>
            </a:pPr>
            <a:r>
              <a:rPr lang="zh-CN" altLang="zh-CN" sz="2800" kern="100" dirty="0">
                <a:latin typeface="宋体"/>
                <a:ea typeface="MS Mincho"/>
                <a:cs typeface="MS Mincho"/>
              </a:rPr>
              <a:t>⑮</a:t>
            </a:r>
            <a:r>
              <a:rPr lang="zh-CN" altLang="zh-CN" sz="2800" kern="100" dirty="0">
                <a:latin typeface="Times New Roman"/>
                <a:ea typeface="华文细黑"/>
                <a:cs typeface="Times New Roman"/>
              </a:rPr>
              <a:t>等陈四仙再见到金辨芝时，</a:t>
            </a:r>
            <a:r>
              <a:rPr lang="zh-CN" altLang="zh-CN" sz="2800" u="wavyHeavy" kern="100" dirty="0">
                <a:uFill>
                  <a:solidFill>
                    <a:srgbClr val="FF0000"/>
                  </a:solidFill>
                </a:uFill>
                <a:latin typeface="Times New Roman"/>
                <a:ea typeface="华文细黑"/>
                <a:cs typeface="Times New Roman"/>
              </a:rPr>
              <a:t>他已经瞎了，但他手里，依然端着那个银制的大水烟袋。</a:t>
            </a:r>
            <a:endParaRPr lang="zh-CN" altLang="zh-CN" sz="1050" u="wavyHeavy" kern="100" dirty="0">
              <a:uFill>
                <a:solidFill>
                  <a:srgbClr val="FF0000"/>
                </a:solidFill>
              </a:uFill>
              <a:latin typeface="宋体"/>
              <a:cs typeface="Courier New"/>
            </a:endParaRPr>
          </a:p>
          <a:p>
            <a:pPr indent="714375" algn="just">
              <a:lnSpc>
                <a:spcPct val="150000"/>
              </a:lnSpc>
              <a:spcAft>
                <a:spcPts val="0"/>
              </a:spcAft>
              <a:tabLst>
                <a:tab pos="2250440" algn="l"/>
              </a:tabLst>
            </a:pPr>
            <a:r>
              <a:rPr lang="zh-CN" altLang="zh-CN" sz="2800" kern="100" dirty="0">
                <a:latin typeface="宋体"/>
                <a:ea typeface="MS Mincho"/>
                <a:cs typeface="MS Mincho"/>
              </a:rPr>
              <a:t>⑯</a:t>
            </a:r>
            <a:r>
              <a:rPr lang="zh-CN" altLang="zh-CN" sz="2800" kern="100" dirty="0">
                <a:latin typeface="Times New Roman"/>
                <a:ea typeface="华文细黑"/>
                <a:cs typeface="Times New Roman"/>
              </a:rPr>
              <a:t>夜里，陈四仙和金辨芝被关在一起，这才知道，还在天津卫的时候，金辨芝就被日军抓住来为他们劫得的古玩珍宝掌眼，一路到了骑河镇，他听说日军掠了《古道青藤图》，就趁人不备，用当年从陈四仙这儿拿走的银针刺瞎了双眼。</a:t>
            </a:r>
            <a:endParaRPr lang="zh-CN" altLang="zh-CN" sz="1050" kern="100" dirty="0">
              <a:latin typeface="宋体"/>
              <a:cs typeface="Courier New"/>
            </a:endParaRPr>
          </a:p>
          <a:p>
            <a:pPr indent="714375" algn="just">
              <a:lnSpc>
                <a:spcPct val="150000"/>
              </a:lnSpc>
              <a:spcAft>
                <a:spcPts val="0"/>
              </a:spcAft>
              <a:tabLst>
                <a:tab pos="2250440" algn="l"/>
              </a:tabLst>
            </a:pPr>
            <a:r>
              <a:rPr lang="zh-CN" altLang="zh-CN" sz="2800" kern="100" dirty="0">
                <a:latin typeface="宋体"/>
                <a:ea typeface="MS Mincho"/>
                <a:cs typeface="MS Mincho"/>
              </a:rPr>
              <a:t>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辨芝兄弟，你这是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陈四仙不解。</a:t>
            </a:r>
            <a:endParaRPr lang="zh-CN" altLang="zh-CN" sz="1050" kern="100" dirty="0">
              <a:effectLst/>
              <a:latin typeface="宋体"/>
              <a:cs typeface="Courier New"/>
            </a:endParaRPr>
          </a:p>
        </p:txBody>
      </p:sp>
    </p:spTree>
    <p:extLst>
      <p:ext uri="{BB962C8B-B14F-4D97-AF65-F5344CB8AC3E}">
        <p14:creationId xmlns:p14="http://schemas.microsoft.com/office/powerpoint/2010/main" val="38557043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9703" y="370051"/>
            <a:ext cx="11487899" cy="5857477"/>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zh-CN" altLang="zh-CN" sz="2800" kern="100" dirty="0">
                <a:latin typeface="宋体"/>
                <a:ea typeface="MS Mincho"/>
                <a:cs typeface="MS Mincho"/>
              </a:rPr>
              <a:t>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我如果说实话，他们就会杀了你！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十余年没见，金辨芝还是一口的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里城音儿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14375" algn="just">
              <a:lnSpc>
                <a:spcPct val="150000"/>
              </a:lnSpc>
              <a:spcAft>
                <a:spcPts val="0"/>
              </a:spcAft>
              <a:tabLst>
                <a:tab pos="2250440" algn="l"/>
              </a:tabLst>
            </a:pPr>
            <a:r>
              <a:rPr lang="zh-CN" altLang="zh-CN" sz="2800" kern="100" dirty="0">
                <a:latin typeface="宋体"/>
                <a:ea typeface="MS Mincho"/>
                <a:cs typeface="MS Mincho"/>
              </a:rPr>
              <a:t>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陈四仙猛咳了几声，吐出一口血来。</a:t>
            </a:r>
            <a:endParaRPr lang="zh-CN" altLang="zh-CN" sz="1050" kern="100" dirty="0">
              <a:latin typeface="宋体"/>
              <a:cs typeface="Courier New"/>
            </a:endParaRPr>
          </a:p>
          <a:p>
            <a:pPr indent="714375" algn="just">
              <a:lnSpc>
                <a:spcPct val="150000"/>
              </a:lnSpc>
              <a:spcAft>
                <a:spcPts val="0"/>
              </a:spcAft>
              <a:tabLst>
                <a:tab pos="2250440" algn="l"/>
              </a:tabLst>
            </a:pPr>
            <a:r>
              <a:rPr lang="zh-CN" altLang="zh-CN" sz="2800" kern="100" dirty="0">
                <a:latin typeface="宋体"/>
                <a:ea typeface="MS Mincho"/>
                <a:cs typeface="MS Mincho"/>
              </a:rPr>
              <a:t>⑳</a:t>
            </a:r>
            <a:r>
              <a:rPr lang="en-US" altLang="zh-CN" sz="2800" kern="100" dirty="0">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那幅画，是新活儿！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金辨芝忽然说。</a:t>
            </a:r>
            <a:endParaRPr lang="zh-CN" altLang="zh-CN" sz="1050" kern="100" dirty="0">
              <a:latin typeface="宋体"/>
              <a:cs typeface="Courier New"/>
            </a:endParaRPr>
          </a:p>
          <a:p>
            <a:pPr indent="714375" algn="just">
              <a:lnSpc>
                <a:spcPct val="150000"/>
              </a:lnSpc>
              <a:spcAft>
                <a:spcPts val="0"/>
              </a:spcAft>
              <a:tabLst>
                <a:tab pos="2250440" algn="l"/>
              </a:tabLst>
            </a:pPr>
            <a:r>
              <a:rPr lang="en-US" altLang="zh-CN" sz="2800" kern="100" dirty="0" smtClean="0">
                <a:latin typeface="宋体"/>
                <a:ea typeface="华文细黑"/>
                <a:cs typeface="Times New Roman"/>
              </a:rPr>
              <a:t>  “</a:t>
            </a:r>
            <a:r>
              <a:rPr lang="zh-CN" altLang="zh-CN" sz="2800" kern="100" dirty="0">
                <a:latin typeface="Times New Roman"/>
                <a:ea typeface="华文细黑"/>
                <a:cs typeface="Times New Roman"/>
              </a:rPr>
              <a:t>你说啥？！那你当年</a:t>
            </a:r>
            <a:r>
              <a:rPr lang="en-US" altLang="zh-CN" sz="2800" kern="100" dirty="0">
                <a:latin typeface="宋体"/>
                <a:ea typeface="华文细黑"/>
                <a:cs typeface="Times New Roman"/>
              </a:rPr>
              <a:t>……”</a:t>
            </a:r>
            <a:r>
              <a:rPr lang="zh-CN" altLang="zh-CN" sz="2800" u="heavy" kern="100" dirty="0">
                <a:latin typeface="Times New Roman"/>
                <a:ea typeface="华文细黑"/>
                <a:cs typeface="Times New Roman"/>
              </a:rPr>
              <a:t>陈四仙忽然觉得心里一阵轻松，呼吸也畅快了不少。</a:t>
            </a:r>
            <a:endParaRPr lang="zh-CN" altLang="zh-CN" sz="1050" u="heavy" kern="100" dirty="0">
              <a:latin typeface="宋体"/>
              <a:cs typeface="Courier New"/>
            </a:endParaRPr>
          </a:p>
          <a:p>
            <a:pPr indent="714375" algn="just">
              <a:lnSpc>
                <a:spcPct val="150000"/>
              </a:lnSpc>
              <a:spcAft>
                <a:spcPts val="0"/>
              </a:spcAft>
              <a:tabLst>
                <a:tab pos="2250440" algn="l"/>
              </a:tabLst>
            </a:pPr>
            <a:r>
              <a:rPr lang="en-US" altLang="zh-CN" sz="2800" kern="100" dirty="0" smtClean="0">
                <a:latin typeface="宋体"/>
                <a:ea typeface="华文细黑"/>
                <a:cs typeface="Times New Roman"/>
              </a:rPr>
              <a:t>  “</a:t>
            </a:r>
            <a:r>
              <a:rPr lang="zh-CN" altLang="zh-CN" sz="2800" kern="100" dirty="0">
                <a:latin typeface="Times New Roman"/>
                <a:ea typeface="华文细黑"/>
                <a:cs typeface="Times New Roman"/>
              </a:rPr>
              <a:t>我那时要说实话，你肺痨刚好，又花了二百块现洋，会经受不起，有性命之虞。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金辨芝一只手捂着还在作疼的眼睛，另一只手托着水烟袋，慢吞吞地说。</a:t>
            </a:r>
            <a:endParaRPr lang="zh-CN" altLang="zh-CN" sz="1050" kern="100" dirty="0">
              <a:effectLst/>
              <a:latin typeface="宋体"/>
              <a:cs typeface="Courier New"/>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440" y="3141358"/>
            <a:ext cx="387961" cy="387961"/>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7448" y="4455653"/>
            <a:ext cx="375961" cy="375961"/>
          </a:xfrm>
          <a:prstGeom prst="rect">
            <a:avLst/>
          </a:prstGeom>
        </p:spPr>
      </p:pic>
    </p:spTree>
    <p:extLst>
      <p:ext uri="{BB962C8B-B14F-4D97-AF65-F5344CB8AC3E}">
        <p14:creationId xmlns:p14="http://schemas.microsoft.com/office/powerpoint/2010/main" val="32029232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8582" y="662668"/>
            <a:ext cx="11039646" cy="4001071"/>
          </a:xfrm>
          <a:prstGeom prst="rect">
            <a:avLst/>
          </a:prstGeom>
        </p:spPr>
        <p:txBody>
          <a:bodyPr wrap="square" lIns="121898" tIns="60948" rIns="121898" bIns="60948">
            <a:spAutoFit/>
          </a:bodyPr>
          <a:lstStyle/>
          <a:p>
            <a:pPr indent="895350" algn="just">
              <a:lnSpc>
                <a:spcPct val="150000"/>
              </a:lnSpc>
              <a:spcAft>
                <a:spcPts val="0"/>
              </a:spcAft>
              <a:tabLst>
                <a:tab pos="2250440"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那这次，你何苦刺目？还那样说，不就得了？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陈四仙已经不喘了，他抚摸着老友的盲眼。</a:t>
            </a:r>
            <a:endParaRPr lang="zh-CN" altLang="zh-CN" sz="1050" kern="100" dirty="0">
              <a:latin typeface="宋体"/>
              <a:cs typeface="Courier New"/>
            </a:endParaRPr>
          </a:p>
          <a:p>
            <a:pPr indent="895350" algn="just">
              <a:lnSpc>
                <a:spcPct val="150000"/>
              </a:lnSpc>
              <a:spcAft>
                <a:spcPts val="0"/>
              </a:spcAft>
              <a:tabLst>
                <a:tab pos="2250440" algn="l"/>
              </a:tabLst>
            </a:pPr>
            <a:r>
              <a:rPr lang="zh-CN" altLang="zh-CN" sz="2800" kern="100" dirty="0">
                <a:latin typeface="Times New Roman"/>
                <a:ea typeface="华文细黑"/>
                <a:cs typeface="Times New Roman"/>
              </a:rPr>
              <a:t>金辨芝苦笑了一声，说：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这次？日军中也有不少行家。我说实话，你一个人活不成；我说假话，咱俩都得送命！唉</a:t>
            </a:r>
            <a:r>
              <a:rPr lang="en-US" altLang="zh-CN" sz="2800" kern="100" dirty="0">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掌眼，掌眼，给畜生掌眼，不如瞎掉！</a:t>
            </a:r>
            <a:r>
              <a:rPr lang="en-US" altLang="zh-CN" sz="2800" kern="100" dirty="0">
                <a:latin typeface="宋体"/>
                <a:ea typeface="华文细黑"/>
                <a:cs typeface="Times New Roman"/>
              </a:rPr>
              <a:t>”</a:t>
            </a:r>
            <a:endParaRPr lang="zh-CN" altLang="zh-CN" sz="1050" kern="100" dirty="0">
              <a:latin typeface="宋体"/>
              <a:cs typeface="Courier New"/>
            </a:endParaRPr>
          </a:p>
          <a:p>
            <a:pPr indent="895350" algn="just">
              <a:lnSpc>
                <a:spcPct val="150000"/>
              </a:lnSpc>
              <a:spcAft>
                <a:spcPts val="0"/>
              </a:spcAft>
              <a:tabLst>
                <a:tab pos="2250440" algn="l"/>
              </a:tabLst>
            </a:pPr>
            <a:r>
              <a:rPr lang="zh-CN" altLang="zh-CN" sz="2800" kern="100" dirty="0">
                <a:latin typeface="Times New Roman"/>
                <a:ea typeface="华文细黑"/>
                <a:cs typeface="Times New Roman"/>
              </a:rPr>
              <a:t>陈四仙长叹一声，落下泪来。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1725" y="891915"/>
            <a:ext cx="430350" cy="43035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1725" y="2147274"/>
            <a:ext cx="430350" cy="43035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1725" y="4063703"/>
            <a:ext cx="419448" cy="419448"/>
          </a:xfrm>
          <a:prstGeom prst="rect">
            <a:avLst/>
          </a:prstGeom>
        </p:spPr>
      </p:pic>
    </p:spTree>
    <p:extLst>
      <p:ext uri="{BB962C8B-B14F-4D97-AF65-F5344CB8AC3E}">
        <p14:creationId xmlns:p14="http://schemas.microsoft.com/office/powerpoint/2010/main" val="9367912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164011"/>
            <a:ext cx="11161240" cy="1980261"/>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标段画句：标出段数，画出有关人物、情节、环境、主题方面的关键性句子。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见文中画波浪线处</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梳理情节：划分层次，概括层意。</a:t>
            </a:r>
            <a:endParaRPr lang="zh-CN" altLang="zh-CN" sz="1050" kern="100" dirty="0">
              <a:effectLst/>
              <a:latin typeface="宋体"/>
              <a:cs typeface="Courier New"/>
            </a:endParaRPr>
          </a:p>
        </p:txBody>
      </p:sp>
      <p:sp>
        <p:nvSpPr>
          <p:cNvPr id="4" name="TextBox 3">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0" y="395933"/>
            <a:ext cx="2998862"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Tree>
    <p:extLst>
      <p:ext uri="{BB962C8B-B14F-4D97-AF65-F5344CB8AC3E}">
        <p14:creationId xmlns:p14="http://schemas.microsoft.com/office/powerpoint/2010/main" val="41515175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522005" y="403959"/>
            <a:ext cx="11150042" cy="3918484"/>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全文共</a:t>
            </a:r>
            <a:r>
              <a:rPr lang="en-US" altLang="zh-CN" sz="2800" kern="100" dirty="0">
                <a:solidFill>
                  <a:srgbClr val="C00000"/>
                </a:solidFill>
                <a:latin typeface="Times New Roman"/>
                <a:ea typeface="华文细黑"/>
                <a:cs typeface="Courier New"/>
              </a:rPr>
              <a:t>25</a:t>
            </a:r>
            <a:r>
              <a:rPr lang="zh-CN" altLang="zh-CN" sz="2800" kern="100" dirty="0">
                <a:solidFill>
                  <a:srgbClr val="C00000"/>
                </a:solidFill>
                <a:latin typeface="Times New Roman"/>
                <a:ea typeface="华文细黑"/>
                <a:cs typeface="Times New Roman"/>
              </a:rPr>
              <a:t>段，可分为三部分。</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solidFill>
                  <a:srgbClr val="C00000"/>
                </a:solidFill>
                <a:latin typeface="Times New Roman"/>
                <a:ea typeface="华文细黑"/>
                <a:cs typeface="Times New Roman"/>
              </a:rPr>
              <a:t>第一部分</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：介绍陈四仙及金辨芝的身份、职业，引出陈四仙请金辨芝为自己鉴画。</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solidFill>
                  <a:srgbClr val="C00000"/>
                </a:solidFill>
                <a:latin typeface="Times New Roman"/>
                <a:ea typeface="华文细黑"/>
                <a:cs typeface="Times New Roman"/>
              </a:rPr>
              <a:t>第二部分</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10</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：金辨芝鉴定陈四仙所购《古道青藤图》为真品。</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solidFill>
                  <a:srgbClr val="C00000"/>
                </a:solidFill>
                <a:latin typeface="Times New Roman"/>
                <a:ea typeface="华文细黑"/>
                <a:cs typeface="Times New Roman"/>
              </a:rPr>
              <a:t>第三部分</a:t>
            </a:r>
            <a:r>
              <a:rPr lang="en-US" altLang="zh-CN" sz="2800" kern="100" dirty="0">
                <a:solidFill>
                  <a:srgbClr val="C00000"/>
                </a:solidFill>
                <a:latin typeface="Times New Roman"/>
                <a:ea typeface="华文细黑"/>
                <a:cs typeface="Courier New"/>
              </a:rPr>
              <a:t>(11</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25</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：金辨芝刺瞎自己的双眼，拒绝为日本侵略者鉴画，在狱中告诉陈四仙当年鉴画的真相。</a:t>
            </a:r>
            <a:endParaRPr lang="zh-CN" altLang="zh-CN" sz="1050" kern="100" dirty="0">
              <a:effectLst/>
              <a:latin typeface="宋体"/>
              <a:cs typeface="Courier New"/>
            </a:endParaRPr>
          </a:p>
        </p:txBody>
      </p:sp>
    </p:spTree>
    <p:extLst>
      <p:ext uri="{BB962C8B-B14F-4D97-AF65-F5344CB8AC3E}">
        <p14:creationId xmlns:p14="http://schemas.microsoft.com/office/powerpoint/2010/main" val="41515175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blinds(horizontal)">
                                      <p:cBhvr>
                                        <p:cTn id="15" dur="750"/>
                                        <p:tgtEl>
                                          <p:spTgt spid="1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Effect transition="in" filter="blinds(horizontal)">
                                      <p:cBhvr>
                                        <p:cTn id="19" dur="75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549189"/>
            <a:ext cx="11385581" cy="68683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感知形象：金辨芝是怎样的一个人？</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34566" y="1413285"/>
            <a:ext cx="11385581" cy="1333161"/>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金辨芝是位旗人，见多识广，在鉴画方面有一双法眼；他重友情，有民族大节。</a:t>
            </a:r>
            <a:endParaRPr lang="zh-CN" altLang="zh-CN" sz="1050" kern="100" dirty="0">
              <a:effectLst/>
              <a:latin typeface="宋体"/>
              <a:cs typeface="Courier New"/>
            </a:endParaRPr>
          </a:p>
        </p:txBody>
      </p:sp>
      <p:sp>
        <p:nvSpPr>
          <p:cNvPr id="5" name="矩形 4"/>
          <p:cNvSpPr/>
          <p:nvPr/>
        </p:nvSpPr>
        <p:spPr>
          <a:xfrm>
            <a:off x="334566" y="2816713"/>
            <a:ext cx="11385581" cy="68683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探知主题：请初步概括小说主题。</a:t>
            </a:r>
            <a:endParaRPr lang="zh-CN" altLang="zh-CN" sz="1050" kern="100" dirty="0">
              <a:effectLst/>
              <a:latin typeface="宋体"/>
              <a:cs typeface="Courier New"/>
            </a:endParaRPr>
          </a:p>
        </p:txBody>
      </p:sp>
      <p:sp>
        <p:nvSpPr>
          <p:cNvPr id="6" name="矩形 5"/>
          <p:cNvSpPr/>
          <p:nvPr/>
        </p:nvSpPr>
        <p:spPr>
          <a:xfrm>
            <a:off x="334566" y="3680809"/>
            <a:ext cx="11385581" cy="1333161"/>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小说通过鉴画高手金辨芝两次为朋友鉴画的故事，赞扬了中华民族儿女在侵略者面前不屈的大节，以及纯真的友情。</a:t>
            </a:r>
            <a:endParaRPr lang="zh-CN" altLang="zh-CN" sz="1050" kern="100" dirty="0">
              <a:effectLst/>
              <a:latin typeface="宋体"/>
              <a:cs typeface="Courier New"/>
            </a:endParaRPr>
          </a:p>
        </p:txBody>
      </p:sp>
    </p:spTree>
    <p:extLst>
      <p:ext uri="{BB962C8B-B14F-4D97-AF65-F5344CB8AC3E}">
        <p14:creationId xmlns:p14="http://schemas.microsoft.com/office/powerpoint/2010/main" val="23911803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P spid="6" grpId="0"/>
      <p:bldP spid="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9182" y="635199"/>
            <a:ext cx="11161240" cy="5164466"/>
          </a:xfrm>
          <a:prstGeom prst="rect">
            <a:avLst/>
          </a:prstGeom>
        </p:spPr>
        <p:txBody>
          <a:bodyPr wrap="square" lIns="121898" tIns="60948" rIns="121898" bIns="60948">
            <a:spAutoFit/>
          </a:bodyPr>
          <a:lstStyle/>
          <a:p>
            <a:pPr algn="just">
              <a:lnSpc>
                <a:spcPct val="140000"/>
              </a:lnSpc>
              <a:spcAft>
                <a:spcPts val="0"/>
              </a:spcAft>
              <a:tabLst>
                <a:tab pos="2250440" algn="l"/>
              </a:tabLs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下列对小说相关内容和艺术特色的分析鉴赏，不正确的一项是</a:t>
            </a:r>
            <a:endParaRPr lang="zh-CN" altLang="zh-CN" sz="2600" kern="100" dirty="0">
              <a:latin typeface="宋体"/>
              <a:cs typeface="Courier New"/>
            </a:endParaRPr>
          </a:p>
          <a:p>
            <a:pPr algn="just">
              <a:lnSpc>
                <a:spcPct val="140000"/>
              </a:lnSpc>
              <a:spcAft>
                <a:spcPts val="0"/>
              </a:spcAft>
              <a:tabLst>
                <a:tab pos="2250440" algn="l"/>
              </a:tabLst>
            </a:pPr>
            <a:r>
              <a:rPr lang="en-US" altLang="zh-CN" sz="2600" kern="100" dirty="0">
                <a:latin typeface="Times New Roman"/>
                <a:ea typeface="华文细黑"/>
                <a:cs typeface="Courier New"/>
              </a:rPr>
              <a:t>A.</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随手端着一个银制的大水烟袋</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一口的</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里城音儿</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等描写充分</a:t>
            </a:r>
            <a:r>
              <a:rPr lang="zh-CN" altLang="zh-CN" sz="2600" kern="100" dirty="0" smtClean="0">
                <a:latin typeface="Times New Roman"/>
                <a:ea typeface="华文细黑"/>
                <a:cs typeface="Times New Roman"/>
              </a:rPr>
              <a:t>体</a:t>
            </a:r>
            <a:endParaRPr lang="en-US" altLang="zh-CN" sz="2600" kern="100" dirty="0" smtClean="0">
              <a:latin typeface="Times New Roman"/>
              <a:ea typeface="华文细黑"/>
              <a:cs typeface="Times New Roman"/>
            </a:endParaRPr>
          </a:p>
          <a:p>
            <a:pPr algn="just">
              <a:lnSpc>
                <a:spcPct val="140000"/>
              </a:lnSpc>
              <a:spcAft>
                <a:spcPts val="0"/>
              </a:spcAft>
              <a:tabLst>
                <a:tab pos="2250440" algn="l"/>
              </a:tabLst>
            </a:pP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现</a:t>
            </a:r>
            <a:r>
              <a:rPr lang="zh-CN" altLang="zh-CN" sz="2600" kern="100" dirty="0">
                <a:latin typeface="Times New Roman"/>
                <a:ea typeface="华文细黑"/>
                <a:cs typeface="Times New Roman"/>
              </a:rPr>
              <a:t>了旗人金辨芝的风采神韵。</a:t>
            </a:r>
            <a:endParaRPr lang="zh-CN" altLang="zh-CN" sz="2600" kern="100" dirty="0">
              <a:latin typeface="宋体"/>
              <a:cs typeface="Courier New"/>
            </a:endParaRPr>
          </a:p>
          <a:p>
            <a:pPr algn="just">
              <a:lnSpc>
                <a:spcPct val="140000"/>
              </a:lnSpc>
              <a:spcAft>
                <a:spcPts val="0"/>
              </a:spcAft>
              <a:tabLst>
                <a:tab pos="2250440" algn="l"/>
              </a:tabLs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金辨芝为《古道青藤图》</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搭个眼儿</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时</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只看不语</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这一细节为小说</a:t>
            </a:r>
            <a:r>
              <a:rPr lang="zh-CN" altLang="zh-CN" sz="2600" kern="100" dirty="0" smtClean="0">
                <a:latin typeface="Times New Roman"/>
                <a:ea typeface="华文细黑"/>
                <a:cs typeface="Times New Roman"/>
              </a:rPr>
              <a:t>结</a:t>
            </a:r>
            <a:endParaRPr lang="en-US" altLang="zh-CN" sz="2600" kern="100" dirty="0" smtClean="0">
              <a:latin typeface="Times New Roman"/>
              <a:ea typeface="华文细黑"/>
              <a:cs typeface="Times New Roman"/>
            </a:endParaRPr>
          </a:p>
          <a:p>
            <a:pPr algn="just">
              <a:lnSpc>
                <a:spcPct val="140000"/>
              </a:lnSpc>
              <a:spcAft>
                <a:spcPts val="0"/>
              </a:spcAft>
              <a:tabLst>
                <a:tab pos="2250440"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尾</a:t>
            </a:r>
            <a:r>
              <a:rPr lang="zh-CN" altLang="zh-CN" sz="2600" kern="100" dirty="0">
                <a:latin typeface="Times New Roman"/>
                <a:ea typeface="华文细黑"/>
                <a:cs typeface="Times New Roman"/>
              </a:rPr>
              <a:t>揭示画作是</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新活儿</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埋下了伏笔。</a:t>
            </a:r>
            <a:endParaRPr lang="zh-CN" altLang="zh-CN" sz="2600" kern="100" dirty="0">
              <a:latin typeface="宋体"/>
              <a:cs typeface="Courier New"/>
            </a:endParaRPr>
          </a:p>
          <a:p>
            <a:pPr algn="just">
              <a:lnSpc>
                <a:spcPct val="140000"/>
              </a:lnSpc>
              <a:spcAft>
                <a:spcPts val="0"/>
              </a:spcAft>
              <a:tabLst>
                <a:tab pos="2250440" algn="l"/>
              </a:tabLs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金辨芝擅长鉴定字画，明知画作是赝品，却做出了违心的判别，是出于</a:t>
            </a:r>
            <a:r>
              <a:rPr lang="zh-CN" altLang="zh-CN" sz="2600" kern="100" dirty="0" smtClean="0">
                <a:latin typeface="Times New Roman"/>
                <a:ea typeface="华文细黑"/>
                <a:cs typeface="Times New Roman"/>
              </a:rPr>
              <a:t>对</a:t>
            </a:r>
            <a:endParaRPr lang="en-US" altLang="zh-CN" sz="2600" kern="100" dirty="0" smtClean="0">
              <a:latin typeface="Times New Roman"/>
              <a:ea typeface="华文细黑"/>
              <a:cs typeface="Times New Roman"/>
            </a:endParaRPr>
          </a:p>
          <a:p>
            <a:pPr algn="just">
              <a:lnSpc>
                <a:spcPct val="140000"/>
              </a:lnSpc>
              <a:spcAft>
                <a:spcPts val="0"/>
              </a:spcAft>
              <a:tabLst>
                <a:tab pos="2250440"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朋友</a:t>
            </a:r>
            <a:r>
              <a:rPr lang="zh-CN" altLang="zh-CN" sz="2600" kern="100" dirty="0">
                <a:latin typeface="Times New Roman"/>
                <a:ea typeface="华文细黑"/>
                <a:cs typeface="Times New Roman"/>
              </a:rPr>
              <a:t>的保护，怕陈四仙得知真相后有性命之虞。</a:t>
            </a:r>
            <a:endParaRPr lang="zh-CN" altLang="zh-CN" sz="2600" kern="100" dirty="0">
              <a:latin typeface="宋体"/>
              <a:cs typeface="Courier New"/>
            </a:endParaRPr>
          </a:p>
          <a:p>
            <a:pPr algn="just">
              <a:lnSpc>
                <a:spcPct val="140000"/>
              </a:lnSpc>
              <a:spcAft>
                <a:spcPts val="0"/>
              </a:spcAft>
              <a:tabLst>
                <a:tab pos="2250440" algn="l"/>
              </a:tabLs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小说写金辨芝有</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一双法眼</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，看画也看人，到最后</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刺瞎了双眼</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a:t>
            </a:r>
            <a:r>
              <a:rPr lang="zh-CN" altLang="zh-CN" sz="2600" kern="100" dirty="0" smtClean="0">
                <a:latin typeface="Times New Roman"/>
                <a:ea typeface="华文细黑"/>
                <a:cs typeface="Times New Roman"/>
              </a:rPr>
              <a:t>在</a:t>
            </a:r>
            <a:endParaRPr lang="en-US" altLang="zh-CN" sz="2600" kern="100" dirty="0" smtClean="0">
              <a:latin typeface="Times New Roman"/>
              <a:ea typeface="华文细黑"/>
              <a:cs typeface="Times New Roman"/>
            </a:endParaRPr>
          </a:p>
          <a:p>
            <a:pPr algn="just">
              <a:lnSpc>
                <a:spcPct val="140000"/>
              </a:lnSpc>
              <a:spcAft>
                <a:spcPts val="0"/>
              </a:spcAft>
              <a:tabLst>
                <a:tab pos="2250440"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照应</a:t>
            </a:r>
            <a:r>
              <a:rPr lang="zh-CN" altLang="zh-CN" sz="2600" kern="100" dirty="0">
                <a:latin typeface="Times New Roman"/>
                <a:ea typeface="华文细黑"/>
                <a:cs typeface="Times New Roman"/>
              </a:rPr>
              <a:t>题目的同时，塑造了金辨芝的光彩形象。</a:t>
            </a:r>
            <a:endParaRPr lang="zh-CN" altLang="zh-CN" sz="2600" kern="100" dirty="0">
              <a:effectLst/>
              <a:latin typeface="宋体"/>
              <a:cs typeface="Courier New"/>
            </a:endParaRPr>
          </a:p>
        </p:txBody>
      </p:sp>
      <p:sp>
        <p:nvSpPr>
          <p:cNvPr id="5" name="矩形 4"/>
          <p:cNvSpPr>
            <a:spLocks noChangeAspect="1"/>
          </p:cNvSpPr>
          <p:nvPr/>
        </p:nvSpPr>
        <p:spPr>
          <a:xfrm>
            <a:off x="0" y="176858"/>
            <a:ext cx="2998862"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做题验证</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6" name="TextBox 5"/>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190550" y="125050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9" name="矩形 8"/>
          <p:cNvSpPr/>
          <p:nvPr/>
        </p:nvSpPr>
        <p:spPr>
          <a:xfrm>
            <a:off x="349182" y="5599847"/>
            <a:ext cx="11593287" cy="1176645"/>
          </a:xfrm>
          <a:prstGeom prst="rect">
            <a:avLst/>
          </a:prstGeom>
        </p:spPr>
        <p:txBody>
          <a:bodyPr wrap="square" lIns="121898" tIns="60948" rIns="121898" bIns="60948">
            <a:spAutoFit/>
          </a:bodyPr>
          <a:lstStyle/>
          <a:p>
            <a:pPr algn="just">
              <a:lnSpc>
                <a:spcPct val="140000"/>
              </a:lnSpc>
              <a:spcAft>
                <a:spcPts val="0"/>
              </a:spcAft>
              <a:tabLst>
                <a:tab pos="2250440" algn="l"/>
              </a:tabLst>
            </a:pPr>
            <a:r>
              <a:rPr lang="zh-CN" altLang="zh-CN" sz="2600" b="1" kern="100" dirty="0">
                <a:solidFill>
                  <a:srgbClr val="0000FF"/>
                </a:solidFill>
                <a:latin typeface="Times New Roman"/>
                <a:ea typeface="华文细黑"/>
                <a:cs typeface="Times New Roman"/>
              </a:rPr>
              <a:t>解析　</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充分</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不确切，金辨芝的风采神韵主要是通过两次</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掌眼</a:t>
            </a:r>
            <a:r>
              <a:rPr lang="en-US" altLang="zh-CN" sz="2600" kern="100" dirty="0">
                <a:solidFill>
                  <a:srgbClr val="002060"/>
                </a:solidFill>
                <a:latin typeface="宋体"/>
                <a:ea typeface="华文细黑"/>
                <a:cs typeface="Times New Roman"/>
              </a:rPr>
              <a:t>”</a:t>
            </a:r>
            <a:r>
              <a:rPr lang="zh-CN" altLang="zh-CN" sz="2600" kern="100" dirty="0">
                <a:solidFill>
                  <a:srgbClr val="002060"/>
                </a:solidFill>
                <a:latin typeface="Times New Roman"/>
                <a:ea typeface="华文细黑"/>
                <a:cs typeface="Times New Roman"/>
              </a:rPr>
              <a:t>情节表现出来的。</a:t>
            </a:r>
            <a:endParaRPr lang="zh-CN" altLang="zh-CN" sz="2600" kern="100" dirty="0">
              <a:effectLst/>
              <a:latin typeface="宋体"/>
              <a:cs typeface="Courier New"/>
            </a:endParaRPr>
          </a:p>
        </p:txBody>
      </p:sp>
    </p:spTree>
    <p:extLst>
      <p:ext uri="{BB962C8B-B14F-4D97-AF65-F5344CB8AC3E}">
        <p14:creationId xmlns:p14="http://schemas.microsoft.com/office/powerpoint/2010/main" val="12154457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8" grpId="0"/>
      <p:bldP spid="8" grpId="1"/>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dministrator\Desktop\0000000\586f02b58dbb2.jpg"/>
          <p:cNvPicPr>
            <a:picLocks noChangeAspect="1" noChangeArrowheads="1"/>
          </p:cNvPicPr>
          <p:nvPr/>
        </p:nvPicPr>
        <p:blipFill rotWithShape="1">
          <a:blip r:embed="rId2">
            <a:extLst>
              <a:ext uri="{28A0092B-C50C-407E-A947-70E740481C1C}">
                <a14:useLocalDpi xmlns:a14="http://schemas.microsoft.com/office/drawing/2010/main" val="0"/>
              </a:ext>
            </a:extLst>
          </a:blip>
          <a:srcRect l="57654" t="583"/>
          <a:stretch/>
        </p:blipFill>
        <p:spPr bwMode="auto">
          <a:xfrm>
            <a:off x="8294686" y="1"/>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smtClean="0">
                <a:solidFill>
                  <a:srgbClr val="0070C0"/>
                </a:solidFill>
                <a:latin typeface="Arial Black"/>
                <a:ea typeface="微软雅黑"/>
              </a:rPr>
              <a:t>小说文体知识</a:t>
            </a:r>
            <a:endParaRPr lang="zh-CN" altLang="en-US" sz="4000" spc="100" dirty="0">
              <a:solidFill>
                <a:srgbClr val="0070C0"/>
              </a:solidFill>
              <a:latin typeface="Arial Black"/>
              <a:ea typeface="微软雅黑"/>
            </a:endParaRP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a:latin typeface="黑体" pitchFamily="49" charset="-122"/>
                <a:ea typeface="黑体" pitchFamily="49" charset="-122"/>
              </a:rPr>
              <a:t>理解</a:t>
            </a:r>
            <a:r>
              <a:rPr lang="zh-CN" altLang="en-US" sz="2800" b="1" spc="100" dirty="0" smtClean="0">
                <a:latin typeface="黑体" pitchFamily="49" charset="-122"/>
                <a:ea typeface="黑体" pitchFamily="49" charset="-122"/>
              </a:rPr>
              <a:t>必备知识</a:t>
            </a:r>
            <a:endParaRPr lang="zh-CN" altLang="en-US" sz="2800" b="1" spc="100" dirty="0">
              <a:latin typeface="黑体" pitchFamily="49" charset="-122"/>
              <a:ea typeface="黑体" pitchFamily="49" charset="-122"/>
            </a:endParaRP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549474"/>
            <a:ext cx="11374157" cy="68760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文中画横线的句子着重描写了陈四仙的呼吸，请逐一分析其内涵。</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334566" y="1322512"/>
            <a:ext cx="11385581" cy="1979492"/>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第一处：表现出陈四仙听到画被鉴定为真品后的放松</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250440" algn="l"/>
              </a:tabLst>
            </a:pPr>
            <a:r>
              <a:rPr lang="zh-CN" altLang="zh-CN" sz="2800" kern="100" dirty="0" smtClean="0">
                <a:solidFill>
                  <a:srgbClr val="C00000"/>
                </a:solidFill>
                <a:latin typeface="Times New Roman"/>
                <a:ea typeface="华文细黑"/>
                <a:cs typeface="Times New Roman"/>
              </a:rPr>
              <a:t>第二</a:t>
            </a:r>
            <a:r>
              <a:rPr lang="zh-CN" altLang="zh-CN" sz="2800" kern="100" dirty="0">
                <a:solidFill>
                  <a:srgbClr val="C00000"/>
                </a:solidFill>
                <a:latin typeface="Times New Roman"/>
                <a:ea typeface="华文细黑"/>
                <a:cs typeface="Times New Roman"/>
              </a:rPr>
              <a:t>处：表现出陈四仙对古画落入日本人手中的担心</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250440" algn="l"/>
              </a:tabLst>
            </a:pPr>
            <a:r>
              <a:rPr lang="zh-CN" altLang="zh-CN" sz="2800" kern="100" dirty="0" smtClean="0">
                <a:solidFill>
                  <a:srgbClr val="C00000"/>
                </a:solidFill>
                <a:latin typeface="Times New Roman"/>
                <a:ea typeface="华文细黑"/>
                <a:cs typeface="Times New Roman"/>
              </a:rPr>
              <a:t>第三</a:t>
            </a:r>
            <a:r>
              <a:rPr lang="zh-CN" altLang="zh-CN" sz="2800" kern="100" dirty="0">
                <a:solidFill>
                  <a:srgbClr val="C00000"/>
                </a:solidFill>
                <a:latin typeface="Times New Roman"/>
                <a:ea typeface="华文细黑"/>
                <a:cs typeface="Times New Roman"/>
              </a:rPr>
              <a:t>处：表现出陈四仙得知真相之后的释然。</a:t>
            </a:r>
            <a:endParaRPr lang="zh-CN" altLang="zh-CN" sz="1050" kern="100" dirty="0">
              <a:effectLst/>
              <a:latin typeface="宋体"/>
              <a:cs typeface="Courier New"/>
            </a:endParaRPr>
          </a:p>
        </p:txBody>
      </p:sp>
    </p:spTree>
    <p:extLst>
      <p:ext uri="{BB962C8B-B14F-4D97-AF65-F5344CB8AC3E}">
        <p14:creationId xmlns:p14="http://schemas.microsoft.com/office/powerpoint/2010/main" val="41515175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xEl>
                                              <p:pRg st="1" end="1"/>
                                            </p:txEl>
                                          </p:spTgt>
                                        </p:tgtEl>
                                      </p:cBhvr>
                                    </p:animEffect>
                                    <p:set>
                                      <p:cBhvr>
                                        <p:cTn id="25" dur="1" fill="hold">
                                          <p:stCondLst>
                                            <p:cond delay="499"/>
                                          </p:stCondLst>
                                        </p:cTn>
                                        <p:tgtEl>
                                          <p:spTgt spid="5">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xEl>
                                              <p:pRg st="2" end="2"/>
                                            </p:txEl>
                                          </p:spTgt>
                                        </p:tgtEl>
                                      </p:cBhvr>
                                    </p:animEffect>
                                    <p:set>
                                      <p:cBhvr>
                                        <p:cTn id="28"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7782" y="477466"/>
            <a:ext cx="11374157" cy="1333161"/>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有人认为小说结尾金辨芝刺瞎双眼这一情节的设置并不合理，请结合文章内容谈谈你的看法。</a:t>
            </a:r>
            <a:endParaRPr lang="zh-CN" altLang="zh-CN" sz="1050" kern="100" dirty="0">
              <a:effectLst/>
              <a:latin typeface="宋体"/>
              <a:cs typeface="Courier New"/>
            </a:endParaRPr>
          </a:p>
        </p:txBody>
      </p:sp>
      <p:sp>
        <p:nvSpPr>
          <p:cNvPr id="3" name="TextBox 2">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41515175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409681" y="308621"/>
            <a:ext cx="11374157" cy="5940063"/>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示例一</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合理。</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从情节看：前文金辨芝向陈四仙要银针已埋下伏笔，</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刺眼</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应是情节发展的必然结果。前后呼应，结构谨严</a:t>
            </a:r>
            <a:r>
              <a:rPr lang="zh-CN" altLang="zh-CN" sz="2800" kern="100" dirty="0" smtClean="0">
                <a:solidFill>
                  <a:srgbClr val="C00000"/>
                </a:solidFill>
                <a:latin typeface="Times New Roman"/>
                <a:ea typeface="华文细黑"/>
                <a:cs typeface="Times New Roman"/>
              </a:rPr>
              <a:t>。</a:t>
            </a: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从人物形象看：金辨芝重友情，讲义气，爱国家，在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掌眼</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刺眼</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之间，必然选择后者。</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从主旨看：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刺眼</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这一情节彰显了对在外来侵略者面前坚持民族气节的精神的褒扬。</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示例二</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不合理。</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从情节看：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日军中也有不少行家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，说明金辨芝的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刺眼</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于事无补。</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从人物形象看：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刺眼</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这一鲁莽的举动不符合金辨芝人情练达的形象特点。</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从主旨看：金辨芝的无奈的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刺眼</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之举无法表现人物在侵略者面前的斗争智慧和民族血性。</a:t>
            </a:r>
            <a:endParaRPr lang="zh-CN" altLang="zh-CN" sz="1050" kern="100" dirty="0">
              <a:effectLst/>
              <a:latin typeface="宋体"/>
              <a:cs typeface="Courier New"/>
            </a:endParaRPr>
          </a:p>
        </p:txBody>
      </p:sp>
    </p:spTree>
    <p:extLst>
      <p:ext uri="{BB962C8B-B14F-4D97-AF65-F5344CB8AC3E}">
        <p14:creationId xmlns:p14="http://schemas.microsoft.com/office/powerpoint/2010/main" val="22739732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6587" y="308621"/>
            <a:ext cx="11602778" cy="5940063"/>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latin typeface="Times New Roman"/>
                <a:ea typeface="华文细黑"/>
                <a:cs typeface="Times New Roman"/>
              </a:rPr>
              <a:t>示例二：</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tabLst>
                <a:tab pos="2250440" algn="l"/>
              </a:tabLst>
            </a:pPr>
            <a:r>
              <a:rPr lang="zh-CN" altLang="zh-CN" sz="2800" b="1" kern="100" dirty="0">
                <a:solidFill>
                  <a:srgbClr val="C00000"/>
                </a:solidFill>
                <a:latin typeface="Times New Roman"/>
                <a:ea typeface="华文细黑"/>
                <a:cs typeface="Times New Roman"/>
              </a:rPr>
              <a:t>亮丽家园</a:t>
            </a:r>
            <a:endParaRPr lang="zh-CN" altLang="zh-CN" sz="1050" kern="100" dirty="0">
              <a:latin typeface="宋体"/>
              <a:cs typeface="Courier New"/>
            </a:endParaRPr>
          </a:p>
          <a:p>
            <a:pPr algn="ctr">
              <a:lnSpc>
                <a:spcPct val="150000"/>
              </a:lnSpc>
              <a:spcAft>
                <a:spcPts val="0"/>
              </a:spcAft>
              <a:tabLst>
                <a:tab pos="2250440" algn="l"/>
              </a:tabLs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加拿大</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爱丽丝</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门罗</a:t>
            </a:r>
            <a:endParaRPr lang="zh-CN" altLang="zh-CN" sz="1050" kern="100" dirty="0">
              <a:latin typeface="宋体"/>
              <a:cs typeface="Courier New"/>
            </a:endParaRPr>
          </a:p>
          <a:p>
            <a:pPr indent="714375" algn="just">
              <a:lnSpc>
                <a:spcPct val="150000"/>
              </a:lnSpc>
              <a:spcAft>
                <a:spcPts val="0"/>
              </a:spcAft>
              <a:tabLst>
                <a:tab pos="2250440" algn="l"/>
              </a:tabLst>
            </a:pPr>
            <a:r>
              <a:rPr lang="en-US" altLang="zh-CN" sz="2800" kern="100" dirty="0">
                <a:latin typeface="宋体"/>
                <a:ea typeface="华文细黑"/>
                <a:cs typeface="Times New Roman"/>
              </a:rPr>
              <a:t>①</a:t>
            </a:r>
            <a:r>
              <a:rPr lang="zh-CN" altLang="zh-CN" sz="2800" u="wavyHeavy" kern="100" dirty="0">
                <a:uFill>
                  <a:solidFill>
                    <a:srgbClr val="FF0000"/>
                  </a:solidFill>
                </a:uFill>
                <a:latin typeface="Times New Roman"/>
                <a:ea typeface="华文细黑"/>
                <a:cs typeface="Times New Roman"/>
              </a:rPr>
              <a:t>花园宫的一切是如此的完美无瑕</a:t>
            </a:r>
            <a:r>
              <a:rPr lang="zh-CN" altLang="zh-CN" sz="2800" kern="100" dirty="0">
                <a:latin typeface="Times New Roman"/>
                <a:ea typeface="华文细黑"/>
                <a:cs typeface="Times New Roman"/>
              </a:rPr>
              <a:t>，每座房子的表情都骄傲地指出了这一点。在新盖的大房子中间，</a:t>
            </a:r>
            <a:r>
              <a:rPr lang="zh-CN" altLang="zh-CN" sz="2800" u="wavyHeavy" kern="100" dirty="0">
                <a:uFill>
                  <a:solidFill>
                    <a:srgbClr val="FF0000"/>
                  </a:solidFill>
                </a:uFill>
                <a:latin typeface="Times New Roman"/>
                <a:ea typeface="华文细黑"/>
                <a:cs typeface="Times New Roman"/>
              </a:rPr>
              <a:t>经常还能看见另一种屋子，那就是老城区像富勒顿太太那样的老房子。</a:t>
            </a:r>
            <a:r>
              <a:rPr lang="zh-CN" altLang="zh-CN" sz="2800" kern="100" dirty="0">
                <a:latin typeface="Times New Roman"/>
                <a:ea typeface="华文细黑"/>
                <a:cs typeface="Times New Roman"/>
              </a:rPr>
              <a:t>这些幸存下来的老房子阴沉沉的，被围困着，显示出岁月长短不同的沉积。它们的无序和突兀、不协调的屋顶角度和斜坡，露出某种近似原始的气息，</a:t>
            </a:r>
            <a:r>
              <a:rPr lang="zh-CN" altLang="zh-CN" sz="2800" u="wavyHeavy" kern="100" dirty="0">
                <a:uFill>
                  <a:solidFill>
                    <a:srgbClr val="FF0000"/>
                  </a:solidFill>
                </a:uFill>
                <a:latin typeface="Times New Roman"/>
                <a:ea typeface="华文细黑"/>
                <a:cs typeface="Times New Roman"/>
              </a:rPr>
              <a:t>与这些街道格格不入</a:t>
            </a:r>
            <a:r>
              <a:rPr lang="zh-CN" altLang="zh-CN" sz="2800" u="wavyHeavy" kern="100" dirty="0" smtClean="0">
                <a:uFill>
                  <a:solidFill>
                    <a:srgbClr val="FF0000"/>
                  </a:solidFill>
                </a:uFill>
                <a:latin typeface="Times New Roman"/>
                <a:ea typeface="华文细黑"/>
                <a:cs typeface="Times New Roman"/>
              </a:rPr>
              <a:t>。</a:t>
            </a:r>
            <a:endParaRPr lang="zh-CN" altLang="zh-CN" sz="1050" u="wavyHeavy" kern="100" dirty="0">
              <a:effectLst/>
              <a:uFill>
                <a:solidFill>
                  <a:srgbClr val="FF0000"/>
                </a:solidFill>
              </a:uFill>
              <a:latin typeface="宋体"/>
              <a:cs typeface="Courier New"/>
            </a:endParaRPr>
          </a:p>
        </p:txBody>
      </p:sp>
    </p:spTree>
    <p:extLst>
      <p:ext uri="{BB962C8B-B14F-4D97-AF65-F5344CB8AC3E}">
        <p14:creationId xmlns:p14="http://schemas.microsoft.com/office/powerpoint/2010/main" val="20625046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7524" y="594912"/>
            <a:ext cx="11374157" cy="5211146"/>
          </a:xfrm>
          <a:prstGeom prst="rect">
            <a:avLst/>
          </a:prstGeom>
        </p:spPr>
        <p:txBody>
          <a:bodyPr wrap="square" lIns="121898" tIns="60948" rIns="121898" bIns="60948">
            <a:spAutoFit/>
          </a:bodyPr>
          <a:lstStyle/>
          <a:p>
            <a:pPr indent="720000" algn="just">
              <a:lnSpc>
                <a:spcPct val="150000"/>
              </a:lnSpc>
              <a:spcAft>
                <a:spcPts val="0"/>
              </a:spcAft>
              <a:tabLst>
                <a:tab pos="2250440"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一群邻居家的女人坐在起居室里，还有一些男人也在。玛丽知道她们在说富勒顿太太的房子。她绝望地看着窗户外头，或者盯着自己的膝盖，</a:t>
            </a:r>
            <a:r>
              <a:rPr lang="zh-CN" altLang="zh-CN" sz="2800" u="wavyHeavy" kern="100" dirty="0">
                <a:uFill>
                  <a:solidFill>
                    <a:srgbClr val="FF0000"/>
                  </a:solidFill>
                </a:uFill>
                <a:latin typeface="Times New Roman"/>
                <a:ea typeface="华文细黑"/>
                <a:cs typeface="Times New Roman"/>
              </a:rPr>
              <a:t>想方设法地找出几句漂亮的解释中止这个话题。她没有成功。</a:t>
            </a:r>
            <a:endParaRPr lang="zh-CN" altLang="zh-CN" sz="1050" u="wavyHeavy" kern="100" dirty="0">
              <a:uFill>
                <a:solidFill>
                  <a:srgbClr val="FF0000"/>
                </a:solidFill>
              </a:uFill>
              <a:latin typeface="宋体"/>
              <a:cs typeface="Courier New"/>
            </a:endParaRPr>
          </a:p>
          <a:p>
            <a:pPr indent="720000" algn="just">
              <a:lnSpc>
                <a:spcPct val="150000"/>
              </a:lnSpc>
              <a:spcAft>
                <a:spcPts val="0"/>
              </a:spcAft>
              <a:tabLst>
                <a:tab pos="2250440"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要是我住她隔壁，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史蒂夫表情愉快而温和，显然在期待随后的笑声，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我把孩子带过去，让他们带上火柴。</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tabLst>
                <a:tab pos="2250440"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伊迪斯道：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亲爱的，你在开玩笑，我却努力做了点什么，我给市政厅打过电话了。我说，他们至少可以让她刷刷墙，或者把那些棚屋推掉一些。</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98071742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9703" y="189434"/>
            <a:ext cx="11487899" cy="6503807"/>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还有那些鸡。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贾妮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英奇说，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我的天哪，那个味道。我知道我们住在边远地区，但怎么也没想到，我们隔壁就是家畜棚。</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tabLst>
                <a:tab pos="2250440" algn="l"/>
              </a:tabLs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街对过可比住隔壁更糟糕。我都纳闷，我们干吗费半天劲儿要景观窗。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另一个女人说。</a:t>
            </a:r>
            <a:endParaRPr lang="zh-CN" altLang="zh-CN" sz="1050" kern="100" dirty="0">
              <a:latin typeface="宋体"/>
              <a:cs typeface="Courier New"/>
            </a:endParaRPr>
          </a:p>
          <a:p>
            <a:pPr indent="714375" algn="just">
              <a:lnSpc>
                <a:spcPct val="150000"/>
              </a:lnSpc>
              <a:spcAft>
                <a:spcPts val="0"/>
              </a:spcAft>
              <a:tabLst>
                <a:tab pos="2250440" algn="l"/>
              </a:tabLs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史蒂夫竟然说：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按规定市政厅得给我们修条路，她的房子正好挡在我们的必经之路上。只要我们现在让市政厅通路，这样，她就得走。这是法律。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愉快的笑声响起来。</a:t>
            </a:r>
            <a:endParaRPr lang="zh-CN" altLang="zh-CN" sz="1050" kern="100" dirty="0">
              <a:latin typeface="宋体"/>
              <a:cs typeface="Courier New"/>
            </a:endParaRPr>
          </a:p>
          <a:p>
            <a:pPr indent="714375" algn="just">
              <a:lnSpc>
                <a:spcPct val="150000"/>
              </a:lnSpc>
              <a:spcAft>
                <a:spcPts val="0"/>
              </a:spcAft>
              <a:tabLst>
                <a:tab pos="2250440" algn="l"/>
              </a:tabLs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玛丽开口之前，希望自己的声音听起来正常，既不要感情用事，也不要哆哆嗦嗦。</a:t>
            </a:r>
            <a:r>
              <a:rPr lang="en-US" altLang="zh-CN" sz="2800" kern="100" dirty="0">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不过，你们想没想过，她在这里住了很久了。我们大部分人还没生出来的时候，她就已经住在这里了。</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02071296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9703" y="370051"/>
            <a:ext cx="11487899" cy="5940063"/>
          </a:xfrm>
          <a:prstGeom prst="rect">
            <a:avLst/>
          </a:prstGeom>
        </p:spPr>
        <p:txBody>
          <a:bodyPr wrap="square" lIns="121898" tIns="60948" rIns="121898" bIns="60948">
            <a:spAutoFit/>
          </a:bodyPr>
          <a:lstStyle/>
          <a:p>
            <a:pPr indent="720000" algn="just">
              <a:lnSpc>
                <a:spcPct val="150000"/>
              </a:lnSpc>
              <a:spcAft>
                <a:spcPts val="0"/>
              </a:spcAft>
              <a:tabLst>
                <a:tab pos="2250440" algn="l"/>
              </a:tabLst>
            </a:pPr>
            <a:r>
              <a:rPr lang="en-US" altLang="zh-CN" sz="2800" kern="100" dirty="0">
                <a:latin typeface="宋体"/>
                <a:ea typeface="华文细黑"/>
                <a:cs typeface="Times New Roman"/>
              </a:rPr>
              <a:t>⑨</a:t>
            </a:r>
            <a:r>
              <a:rPr lang="zh-CN" altLang="zh-CN" sz="2800" u="wavyHeavy" kern="100" dirty="0">
                <a:uFill>
                  <a:solidFill>
                    <a:srgbClr val="FF0000"/>
                  </a:solidFill>
                </a:uFill>
                <a:latin typeface="Times New Roman"/>
                <a:ea typeface="华文细黑"/>
                <a:cs typeface="Times New Roman"/>
              </a:rPr>
              <a:t>她拼命地想找一些别的话，比现在这些话更有力、更理智的话，但她就是找不到一句。他们的话从四面八方向她侵袭。</a:t>
            </a:r>
            <a:r>
              <a:rPr lang="zh-CN" altLang="zh-CN" sz="2800" kern="100" dirty="0">
                <a:latin typeface="Times New Roman"/>
                <a:ea typeface="华文细黑"/>
                <a:cs typeface="Times New Roman"/>
              </a:rPr>
              <a:t>棚屋。扎眼。肮脏。私有产权。价格。</a:t>
            </a:r>
            <a:endParaRPr lang="zh-CN" altLang="zh-CN" sz="1050" kern="100" dirty="0">
              <a:latin typeface="宋体"/>
              <a:cs typeface="Courier New"/>
            </a:endParaRPr>
          </a:p>
          <a:p>
            <a:pPr indent="720000" algn="just">
              <a:lnSpc>
                <a:spcPct val="150000"/>
              </a:lnSpc>
              <a:spcAft>
                <a:spcPts val="0"/>
              </a:spcAft>
              <a:tabLst>
                <a:tab pos="2250440" algn="l"/>
              </a:tabLst>
            </a:pPr>
            <a:r>
              <a:rPr lang="en-US" altLang="zh-CN" sz="2800" kern="100" dirty="0">
                <a:latin typeface="宋体"/>
                <a:ea typeface="华文细黑"/>
                <a:cs typeface="Times New Roman"/>
              </a:rPr>
              <a:t>⑩“</a:t>
            </a:r>
            <a:r>
              <a:rPr lang="zh-CN" altLang="zh-CN" sz="2800" kern="100" dirty="0">
                <a:latin typeface="Times New Roman"/>
                <a:ea typeface="华文细黑"/>
                <a:cs typeface="Times New Roman"/>
              </a:rPr>
              <a:t>她的时代已经走了。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卡尔说，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不管你明白不明白，这栋房子压低了这条街每一座房子的价格。我做这行，我知道。</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tabLst>
                <a:tab pos="2250440" algn="l"/>
              </a:tabLst>
            </a:pPr>
            <a:r>
              <a:rPr lang="zh-CN" altLang="zh-CN" sz="2800" kern="100" dirty="0">
                <a:latin typeface="宋体"/>
                <a:ea typeface="MS Mincho"/>
                <a:cs typeface="MS Mincho"/>
              </a:rPr>
              <a:t>⑪</a:t>
            </a:r>
            <a:r>
              <a:rPr lang="zh-CN" altLang="zh-CN" sz="2800" kern="100" dirty="0">
                <a:latin typeface="Times New Roman"/>
                <a:ea typeface="华文细黑"/>
                <a:cs typeface="Times New Roman"/>
              </a:rPr>
              <a:t>另外一些声音也参与进来。愤怒的情绪在他们之间蔓延，在他们的声音中散发，如同一股狂热的洪流席卷了他们。</a:t>
            </a:r>
            <a:endParaRPr lang="zh-CN" altLang="zh-CN" sz="1050" kern="100" dirty="0">
              <a:latin typeface="宋体"/>
              <a:cs typeface="Courier New"/>
            </a:endParaRPr>
          </a:p>
          <a:p>
            <a:pPr indent="720000" algn="just">
              <a:lnSpc>
                <a:spcPct val="150000"/>
              </a:lnSpc>
              <a:spcAft>
                <a:spcPts val="0"/>
              </a:spcAft>
              <a:tabLst>
                <a:tab pos="2250440" algn="l"/>
              </a:tabLst>
            </a:pPr>
            <a:r>
              <a:rPr lang="zh-CN" altLang="zh-CN" sz="2800" kern="100" dirty="0">
                <a:latin typeface="宋体"/>
                <a:ea typeface="MS Mincho"/>
                <a:cs typeface="MS Mincho"/>
              </a:rPr>
              <a:t>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我们现在已经争取到每一个人了，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史蒂夫说，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用不着一家一家跑了。</a:t>
            </a:r>
            <a:r>
              <a:rPr lang="en-US" altLang="zh-CN" sz="2800" kern="100" dirty="0">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道路申请书开始在他们手中传来传去。</a:t>
            </a:r>
            <a:endParaRPr lang="zh-CN" altLang="zh-CN" sz="1050" u="wavyHeavy" kern="100" dirty="0">
              <a:effectLst/>
              <a:uFill>
                <a:solidFill>
                  <a:srgbClr val="FF0000"/>
                </a:solidFill>
              </a:uFill>
              <a:latin typeface="宋体"/>
              <a:cs typeface="Courier New"/>
            </a:endParaRPr>
          </a:p>
        </p:txBody>
      </p:sp>
    </p:spTree>
    <p:extLst>
      <p:ext uri="{BB962C8B-B14F-4D97-AF65-F5344CB8AC3E}">
        <p14:creationId xmlns:p14="http://schemas.microsoft.com/office/powerpoint/2010/main" val="309906294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9703" y="593171"/>
            <a:ext cx="11487899" cy="4564815"/>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zh-CN" altLang="zh-CN" sz="2800" kern="100" dirty="0">
                <a:latin typeface="宋体"/>
                <a:ea typeface="MS Mincho"/>
                <a:cs typeface="MS Mincho"/>
              </a:rPr>
              <a:t>⑬</a:t>
            </a:r>
            <a:r>
              <a:rPr lang="zh-CN" altLang="zh-CN" sz="2800" kern="100" dirty="0">
                <a:latin typeface="Times New Roman"/>
                <a:ea typeface="华文细黑"/>
                <a:cs typeface="Times New Roman"/>
              </a:rPr>
              <a:t>玛丽跪在地板上，和丹尼的拉链斗争了半天，然后</a:t>
            </a:r>
            <a:r>
              <a:rPr lang="zh-CN" altLang="zh-CN" sz="2800" u="wavyHeavy" kern="100" dirty="0">
                <a:uFill>
                  <a:solidFill>
                    <a:srgbClr val="FF0000"/>
                  </a:solidFill>
                </a:uFill>
                <a:latin typeface="Times New Roman"/>
                <a:ea typeface="华文细黑"/>
                <a:cs typeface="Times New Roman"/>
              </a:rPr>
              <a:t>站了起来，穿上外套，理了理头发，戴上手套，随即又摘了下来；她再也想不到什么能做的了</a:t>
            </a:r>
            <a:r>
              <a:rPr lang="zh-CN" altLang="zh-CN" sz="2800" kern="100" dirty="0">
                <a:latin typeface="Times New Roman"/>
                <a:ea typeface="华文细黑"/>
                <a:cs typeface="Times New Roman"/>
              </a:rPr>
              <a:t>，于是走向餐厅的桌子，那是通往</a:t>
            </a:r>
            <a:r>
              <a:rPr lang="zh-CN" altLang="zh-CN" sz="2800" u="wavyHeavy" kern="100" dirty="0">
                <a:uFill>
                  <a:solidFill>
                    <a:srgbClr val="FF0000"/>
                  </a:solidFill>
                </a:uFill>
                <a:latin typeface="Times New Roman"/>
                <a:ea typeface="华文细黑"/>
                <a:cs typeface="Times New Roman"/>
              </a:rPr>
              <a:t>大门的必经之路</a:t>
            </a:r>
            <a:r>
              <a:rPr lang="zh-CN" altLang="zh-CN" sz="2800" kern="100" dirty="0">
                <a:latin typeface="Times New Roman"/>
                <a:ea typeface="华文细黑"/>
                <a:cs typeface="Times New Roman"/>
              </a:rPr>
              <a:t>。</a:t>
            </a:r>
            <a:r>
              <a:rPr lang="zh-CN" altLang="zh-CN" sz="2800" u="wavyHeavy" kern="100" dirty="0">
                <a:uFill>
                  <a:solidFill>
                    <a:srgbClr val="FF0000"/>
                  </a:solidFill>
                </a:uFill>
                <a:latin typeface="Times New Roman"/>
                <a:ea typeface="华文细黑"/>
                <a:cs typeface="Times New Roman"/>
              </a:rPr>
              <a:t>卡尔把笔递给了她。</a:t>
            </a:r>
            <a:endParaRPr lang="zh-CN" altLang="zh-CN" sz="1050" u="wavyHeavy" kern="100" dirty="0">
              <a:uFill>
                <a:solidFill>
                  <a:srgbClr val="FF0000"/>
                </a:solidFill>
              </a:uFill>
              <a:latin typeface="宋体"/>
              <a:cs typeface="Courier New"/>
            </a:endParaRPr>
          </a:p>
          <a:p>
            <a:pPr indent="714375" algn="just">
              <a:lnSpc>
                <a:spcPct val="150000"/>
              </a:lnSpc>
              <a:spcAft>
                <a:spcPts val="0"/>
              </a:spcAft>
              <a:tabLst>
                <a:tab pos="2250440" algn="l"/>
              </a:tabLst>
            </a:pPr>
            <a:r>
              <a:rPr lang="zh-CN" altLang="zh-CN" sz="2800" kern="100" dirty="0">
                <a:latin typeface="宋体"/>
                <a:ea typeface="MS Mincho"/>
                <a:cs typeface="MS Mincho"/>
              </a:rPr>
              <a:t>⑭</a:t>
            </a:r>
            <a:r>
              <a:rPr lang="en-US" altLang="zh-CN" sz="2800" kern="100" dirty="0">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我不能签字。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她回答。她的脸刷地红了，声音战栗。</a:t>
            </a:r>
            <a:r>
              <a:rPr lang="en-US" altLang="zh-CN" sz="2800" kern="100" dirty="0">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我不觉得我们有这个权利。我们没有权利。</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tabLst>
                <a:tab pos="2250440" algn="l"/>
              </a:tabLst>
            </a:pPr>
            <a:r>
              <a:rPr lang="zh-CN" altLang="zh-CN" sz="2800" kern="100" dirty="0">
                <a:latin typeface="宋体"/>
                <a:ea typeface="MS Mincho"/>
                <a:cs typeface="MS Mincho"/>
              </a:rPr>
              <a:t>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玛丽，你不在乎这里的环境吗？你也住在这里呀。</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7313274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7206" y="70643"/>
            <a:ext cx="11150042" cy="6691872"/>
          </a:xfrm>
          <a:prstGeom prst="rect">
            <a:avLst/>
          </a:prstGeom>
        </p:spPr>
        <p:txBody>
          <a:bodyPr wrap="square" lIns="121898" tIns="60948" rIns="121898" bIns="60948">
            <a:spAutoFit/>
          </a:bodyPr>
          <a:lstStyle/>
          <a:p>
            <a:pPr indent="714375" algn="just">
              <a:lnSpc>
                <a:spcPct val="140000"/>
              </a:lnSpc>
              <a:spcAft>
                <a:spcPts val="0"/>
              </a:spcAft>
              <a:tabLst>
                <a:tab pos="2250440" algn="l"/>
              </a:tabLst>
            </a:pPr>
            <a:r>
              <a:rPr lang="zh-CN" altLang="zh-CN" sz="2800" kern="100" dirty="0">
                <a:latin typeface="宋体"/>
                <a:ea typeface="MS Mincho"/>
                <a:cs typeface="MS Mincho"/>
              </a:rPr>
              <a:t>⑯</a:t>
            </a:r>
            <a:r>
              <a:rPr lang="en-US" altLang="zh-CN" sz="2800" kern="100" dirty="0">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哦，我，我不在乎。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想象之中，每当你支持什么的时候，总是会声音洪亮，而周围的人被你惊醒，感到羞愧不安。但，在真实生活里却不是这样。你所做的一切，不过是让自己变成大家下次一起喝咖啡时的笑料。</a:t>
            </a:r>
            <a:endParaRPr lang="zh-CN" altLang="zh-CN" sz="2800" kern="100" dirty="0">
              <a:latin typeface="宋体"/>
              <a:cs typeface="Courier New"/>
            </a:endParaRPr>
          </a:p>
          <a:p>
            <a:pPr indent="714375" algn="just">
              <a:lnSpc>
                <a:spcPct val="140000"/>
              </a:lnSpc>
              <a:spcAft>
                <a:spcPts val="0"/>
              </a:spcAft>
              <a:tabLst>
                <a:tab pos="2250440" algn="l"/>
              </a:tabLst>
            </a:pPr>
            <a:r>
              <a:rPr lang="zh-CN" altLang="zh-CN" sz="2800" kern="100" dirty="0">
                <a:latin typeface="宋体"/>
                <a:ea typeface="MS Mincho"/>
                <a:cs typeface="MS Mincho"/>
              </a:rPr>
              <a:t>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大家不是为了好玩才想赶她走。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卡尔说，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这很不幸，我们都知道。但我们得为社区着想。</a:t>
            </a:r>
            <a:r>
              <a:rPr lang="en-US" altLang="zh-CN" sz="2800" kern="100" dirty="0">
                <a:latin typeface="宋体"/>
                <a:ea typeface="华文细黑"/>
                <a:cs typeface="Times New Roman"/>
              </a:rPr>
              <a:t>”</a:t>
            </a:r>
            <a:endParaRPr lang="zh-CN" altLang="zh-CN" sz="2800" kern="100" dirty="0">
              <a:latin typeface="宋体"/>
              <a:cs typeface="Courier New"/>
            </a:endParaRPr>
          </a:p>
          <a:p>
            <a:pPr indent="714375" algn="just">
              <a:lnSpc>
                <a:spcPct val="140000"/>
              </a:lnSpc>
              <a:spcAft>
                <a:spcPts val="0"/>
              </a:spcAft>
              <a:tabLst>
                <a:tab pos="2250440" algn="l"/>
              </a:tabLst>
            </a:pPr>
            <a:r>
              <a:rPr lang="zh-CN" altLang="zh-CN" sz="2800" kern="100" dirty="0">
                <a:latin typeface="宋体"/>
                <a:ea typeface="MS Mincho"/>
                <a:cs typeface="MS Mincho"/>
              </a:rPr>
              <a:t>⑱</a:t>
            </a:r>
            <a:r>
              <a:rPr lang="en-US" altLang="zh-CN" sz="2800" kern="100" dirty="0">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没错。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玛丽回答道。但是，她把双手塞进了外衣口袋，她突然想到了，他们是对的，为了他们自己，这都是他们必须做的。玛丽带上丹尼，走出了门</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just">
              <a:lnSpc>
                <a:spcPct val="140000"/>
              </a:lnSpc>
              <a:spcAft>
                <a:spcPts val="0"/>
              </a:spcAft>
              <a:tabLst>
                <a:tab pos="2250440" algn="l"/>
              </a:tabLst>
            </a:pPr>
            <a:r>
              <a:rPr lang="zh-CN" altLang="zh-CN" sz="2800" kern="100" dirty="0">
                <a:latin typeface="宋体"/>
                <a:ea typeface="MS Mincho"/>
                <a:cs typeface="MS Mincho"/>
              </a:rPr>
              <a:t>⑲</a:t>
            </a:r>
            <a:r>
              <a:rPr lang="zh-CN" altLang="zh-CN" sz="2800" kern="100" dirty="0">
                <a:latin typeface="Times New Roman"/>
                <a:ea typeface="华文细黑"/>
                <a:cs typeface="Times New Roman"/>
              </a:rPr>
              <a:t>现在，你什么也做不了，除了把手插进口袋里，</a:t>
            </a:r>
            <a:r>
              <a:rPr lang="zh-CN" altLang="zh-CN" sz="2800" u="wavyHeavy" kern="100" dirty="0">
                <a:uFill>
                  <a:solidFill>
                    <a:srgbClr val="FF0000"/>
                  </a:solidFill>
                </a:uFill>
                <a:latin typeface="Times New Roman"/>
                <a:ea typeface="华文细黑"/>
                <a:cs typeface="Times New Roman"/>
              </a:rPr>
              <a:t>保留一颗不打算服从的心以外。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smtClean="0">
                <a:latin typeface="Times New Roman"/>
                <a:ea typeface="华文细黑"/>
                <a:cs typeface="Courier New"/>
              </a:rPr>
              <a:t>)</a:t>
            </a:r>
          </a:p>
        </p:txBody>
      </p:sp>
    </p:spTree>
    <p:extLst>
      <p:ext uri="{BB962C8B-B14F-4D97-AF65-F5344CB8AC3E}">
        <p14:creationId xmlns:p14="http://schemas.microsoft.com/office/powerpoint/2010/main" val="1402521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277205"/>
            <a:ext cx="11161240" cy="1980261"/>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标段画句：标出段数，画出有关人物、情节、环境、主题方面的关键性句子。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见文中画波浪线处</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梳理情节：划分层次，概括层意。</a:t>
            </a:r>
            <a:endParaRPr lang="zh-CN" altLang="zh-CN" sz="1050" kern="100" dirty="0">
              <a:effectLst/>
              <a:latin typeface="宋体"/>
              <a:cs typeface="Courier New"/>
            </a:endParaRPr>
          </a:p>
        </p:txBody>
      </p:sp>
      <p:sp>
        <p:nvSpPr>
          <p:cNvPr id="4" name="TextBox 3">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0" y="395933"/>
            <a:ext cx="2998862"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Tree>
    <p:extLst>
      <p:ext uri="{BB962C8B-B14F-4D97-AF65-F5344CB8AC3E}">
        <p14:creationId xmlns:p14="http://schemas.microsoft.com/office/powerpoint/2010/main" val="3213402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9165" y="49610"/>
            <a:ext cx="10972200" cy="6155507"/>
          </a:xfrm>
          <a:prstGeom prst="rect">
            <a:avLst/>
          </a:prstGeom>
        </p:spPr>
        <p:txBody>
          <a:bodyPr wrap="square" lIns="121898" tIns="60948" rIns="121898" bIns="60948">
            <a:spAutoFit/>
          </a:bodyPr>
          <a:lstStyle/>
          <a:p>
            <a:pPr indent="714375" algn="just">
              <a:lnSpc>
                <a:spcPct val="140000"/>
              </a:lnSpc>
              <a:spcAft>
                <a:spcPts val="0"/>
              </a:spcAft>
              <a:tabLst>
                <a:tab pos="2250440" algn="l"/>
              </a:tabLst>
            </a:pPr>
            <a:r>
              <a:rPr lang="zh-CN" altLang="zh-CN" sz="2800" b="1" kern="100" dirty="0" smtClean="0">
                <a:solidFill>
                  <a:srgbClr val="0000FF"/>
                </a:solidFill>
                <a:latin typeface="Times New Roman"/>
                <a:ea typeface="华文细黑"/>
                <a:cs typeface="Times New Roman"/>
              </a:rPr>
              <a:t>一、小说基本概念和</a:t>
            </a:r>
            <a:r>
              <a:rPr lang="en-US" altLang="zh-CN" sz="2800" b="1" kern="100" dirty="0" smtClean="0">
                <a:solidFill>
                  <a:srgbClr val="0000FF"/>
                </a:solidFill>
                <a:latin typeface="宋体"/>
                <a:ea typeface="华文细黑"/>
                <a:cs typeface="Times New Roman"/>
              </a:rPr>
              <a:t>“</a:t>
            </a:r>
            <a:r>
              <a:rPr lang="zh-CN" altLang="zh-CN" sz="2800" b="1" kern="100" dirty="0" smtClean="0">
                <a:solidFill>
                  <a:srgbClr val="0000FF"/>
                </a:solidFill>
                <a:latin typeface="Times New Roman"/>
                <a:ea typeface="华文细黑"/>
                <a:cs typeface="Times New Roman"/>
              </a:rPr>
              <a:t>三要素</a:t>
            </a:r>
            <a:r>
              <a:rPr lang="en-US" altLang="zh-CN" sz="2800" b="1" kern="100" dirty="0" smtClean="0">
                <a:solidFill>
                  <a:srgbClr val="0000FF"/>
                </a:solidFill>
                <a:latin typeface="宋体"/>
                <a:ea typeface="华文细黑"/>
                <a:cs typeface="Times New Roman"/>
              </a:rPr>
              <a:t>”</a:t>
            </a:r>
            <a:endParaRPr lang="zh-CN" altLang="zh-CN" sz="1050" b="1" kern="100" dirty="0" smtClean="0">
              <a:solidFill>
                <a:srgbClr val="0000FF"/>
              </a:solidFill>
              <a:latin typeface="宋体"/>
              <a:cs typeface="Courier New"/>
            </a:endParaRPr>
          </a:p>
          <a:p>
            <a:pPr indent="714375" algn="just">
              <a:lnSpc>
                <a:spcPct val="140000"/>
              </a:lnSpc>
              <a:spcAft>
                <a:spcPts val="0"/>
              </a:spcAft>
              <a:tabLst>
                <a:tab pos="2250440" algn="l"/>
              </a:tabLst>
            </a:pPr>
            <a:r>
              <a:rPr lang="zh-CN" altLang="zh-CN" sz="2800" kern="100" dirty="0" smtClean="0">
                <a:latin typeface="Times New Roman"/>
                <a:ea typeface="华文细黑"/>
                <a:cs typeface="Times New Roman"/>
              </a:rPr>
              <a:t>小说</a:t>
            </a:r>
            <a:r>
              <a:rPr lang="zh-CN" altLang="zh-CN" sz="2800" kern="100" dirty="0">
                <a:latin typeface="Times New Roman"/>
                <a:ea typeface="华文细黑"/>
                <a:cs typeface="Times New Roman"/>
              </a:rPr>
              <a:t>是通过完整的故事情节和典型的环境描写来塑造具有典型性格的人物、多角度多层次地反映现实生活的文学体裁，是一种与诗歌、散文、戏剧并列的叙事性文学体裁</a:t>
            </a:r>
            <a:r>
              <a:rPr lang="zh-CN" altLang="zh-CN" sz="2800" kern="100" dirty="0" smtClean="0">
                <a:latin typeface="Times New Roman"/>
                <a:ea typeface="华文细黑"/>
                <a:cs typeface="Times New Roman"/>
              </a:rPr>
              <a:t>。生动</a:t>
            </a:r>
            <a:r>
              <a:rPr lang="zh-CN" altLang="zh-CN" sz="2800" kern="100" dirty="0">
                <a:latin typeface="Times New Roman"/>
                <a:ea typeface="华文细黑"/>
                <a:cs typeface="Times New Roman"/>
              </a:rPr>
              <a:t>的人物形象、完整的故事情节和人物活动的具体环境是小说必须具备的三要素。在三要素中，人物是小说的核心，情节是小说的骨架，环境是小说的依托。</a:t>
            </a:r>
            <a:endParaRPr lang="zh-CN" altLang="zh-CN" sz="1050" kern="100" dirty="0">
              <a:latin typeface="宋体"/>
              <a:cs typeface="Courier New"/>
            </a:endParaRPr>
          </a:p>
          <a:p>
            <a:pPr indent="714375" algn="just">
              <a:lnSpc>
                <a:spcPct val="140000"/>
              </a:lnSpc>
              <a:spcAft>
                <a:spcPts val="0"/>
              </a:spcAft>
              <a:tabLst>
                <a:tab pos="2250440" algn="l"/>
              </a:tabLst>
            </a:pPr>
            <a:r>
              <a:rPr lang="zh-CN" altLang="zh-CN" sz="2800" b="1" kern="100" dirty="0">
                <a:solidFill>
                  <a:srgbClr val="0000FF"/>
                </a:solidFill>
                <a:latin typeface="Times New Roman"/>
                <a:ea typeface="华文细黑"/>
                <a:cs typeface="Times New Roman"/>
              </a:rPr>
              <a:t>二、小说的种类</a:t>
            </a:r>
            <a:endParaRPr lang="zh-CN" altLang="zh-CN" sz="1050" kern="100" dirty="0">
              <a:solidFill>
                <a:srgbClr val="0000FF"/>
              </a:solidFill>
              <a:latin typeface="宋体"/>
              <a:cs typeface="Courier New"/>
            </a:endParaRPr>
          </a:p>
          <a:p>
            <a:pPr indent="714375" algn="just">
              <a:lnSpc>
                <a:spcPct val="14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按篇幅分：长篇小说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深刻广泛地反映社会生活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、中篇小说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展示人生长河中的一个片段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、短篇小说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截取一个生活片段，以小见大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和小小说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也叫微型小说，聚焦生活中的一个小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镜头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，见微知著</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409681" y="477466"/>
            <a:ext cx="11374157" cy="3919254"/>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全文围绕着富勒顿太太的老房子拆迁的问题，可分为三部分。</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solidFill>
                  <a:srgbClr val="C00000"/>
                </a:solidFill>
                <a:latin typeface="Times New Roman"/>
                <a:ea typeface="华文细黑"/>
                <a:cs typeface="Times New Roman"/>
              </a:rPr>
              <a:t>第一部分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：写富勒顿太太的老房子与花园宫崭新、完美的建筑格格不入，为故事的展开提供背景。</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solidFill>
                  <a:srgbClr val="C00000"/>
                </a:solidFill>
                <a:latin typeface="Times New Roman"/>
                <a:ea typeface="华文细黑"/>
                <a:cs typeface="Times New Roman"/>
              </a:rPr>
              <a:t>第二部分</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宋体"/>
                <a:ea typeface="MS Mincho"/>
                <a:cs typeface="MS Mincho"/>
              </a:rPr>
              <a:t>⑫</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：写玛丽同邻居们据理力争，试图说服邻居们改变要求拆掉富勒顿太太的老房子的决定。</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solidFill>
                  <a:srgbClr val="C00000"/>
                </a:solidFill>
                <a:latin typeface="Times New Roman"/>
                <a:ea typeface="华文细黑"/>
                <a:cs typeface="Times New Roman"/>
              </a:rPr>
              <a:t>第三部分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宋体"/>
                <a:ea typeface="MS Mincho"/>
                <a:cs typeface="MS Mincho"/>
              </a:rPr>
              <a:t>⑬</a:t>
            </a:r>
            <a:r>
              <a:rPr lang="zh-CN"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宋体"/>
                <a:ea typeface="MS Mincho"/>
                <a:cs typeface="MS Mincho"/>
              </a:rPr>
              <a:t>⑲</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：写玛丽拒绝在道路申请书上签字而走出家门。</a:t>
            </a:r>
            <a:endParaRPr lang="zh-CN" altLang="zh-CN" sz="1050" kern="100" dirty="0">
              <a:effectLst/>
              <a:latin typeface="宋体"/>
              <a:cs typeface="Courier New"/>
            </a:endParaRPr>
          </a:p>
        </p:txBody>
      </p:sp>
    </p:spTree>
    <p:extLst>
      <p:ext uri="{BB962C8B-B14F-4D97-AF65-F5344CB8AC3E}">
        <p14:creationId xmlns:p14="http://schemas.microsoft.com/office/powerpoint/2010/main" val="2829740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blinds(horizontal)">
                                      <p:cBhvr>
                                        <p:cTn id="15" dur="750"/>
                                        <p:tgtEl>
                                          <p:spTgt spid="1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Effect transition="in" filter="blinds(horizontal)">
                                      <p:cBhvr>
                                        <p:cTn id="19" dur="75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658214"/>
            <a:ext cx="11385581" cy="68683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感知形象：玛丽是怎样的一个人？</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34566" y="1436585"/>
            <a:ext cx="11385581" cy="68683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玛丽是一位普通的家庭妇女，她温柔而坚定，富有良知与同情心。</a:t>
            </a:r>
            <a:endParaRPr lang="zh-CN" altLang="zh-CN" sz="1050" kern="100" dirty="0">
              <a:effectLst/>
              <a:latin typeface="宋体"/>
              <a:cs typeface="Courier New"/>
            </a:endParaRPr>
          </a:p>
        </p:txBody>
      </p:sp>
      <p:sp>
        <p:nvSpPr>
          <p:cNvPr id="5" name="矩形 4"/>
          <p:cNvSpPr/>
          <p:nvPr/>
        </p:nvSpPr>
        <p:spPr>
          <a:xfrm>
            <a:off x="334566" y="2132280"/>
            <a:ext cx="11385581" cy="68683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探知主题：请初步概括小说主题。</a:t>
            </a:r>
            <a:endParaRPr lang="zh-CN" altLang="zh-CN" sz="1050" kern="100" dirty="0">
              <a:effectLst/>
              <a:latin typeface="宋体"/>
              <a:cs typeface="Courier New"/>
            </a:endParaRPr>
          </a:p>
        </p:txBody>
      </p:sp>
      <p:sp>
        <p:nvSpPr>
          <p:cNvPr id="6" name="矩形 5"/>
          <p:cNvSpPr/>
          <p:nvPr/>
        </p:nvSpPr>
        <p:spPr>
          <a:xfrm>
            <a:off x="334566" y="2929701"/>
            <a:ext cx="11385581" cy="1979492"/>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小说通过玛丽在邻居富勒顿太太的老房子拆迁的问题上同其他邻居的争论、拒绝签字的故事叙述，歌颂了人性的美好，揭示了人性中的自私、冷漠，希望邻里之间宽容友善，和谐相处。</a:t>
            </a:r>
            <a:endParaRPr lang="zh-CN" altLang="zh-CN" sz="1050" kern="100" dirty="0">
              <a:effectLst/>
              <a:latin typeface="宋体"/>
              <a:cs typeface="Courier New"/>
            </a:endParaRPr>
          </a:p>
        </p:txBody>
      </p:sp>
    </p:spTree>
    <p:extLst>
      <p:ext uri="{BB962C8B-B14F-4D97-AF65-F5344CB8AC3E}">
        <p14:creationId xmlns:p14="http://schemas.microsoft.com/office/powerpoint/2010/main" val="66394622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P spid="6" grpId="0"/>
      <p:bldP spid="6"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6983" y="765498"/>
            <a:ext cx="11550871" cy="552456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下列对小说相关内容和艺术特色的分析鉴赏，不正确的一项是</a:t>
            </a:r>
            <a:endParaRPr lang="zh-CN" altLang="zh-CN" sz="2600" kern="100" dirty="0">
              <a:latin typeface="宋体"/>
              <a:cs typeface="Courier New"/>
            </a:endParaRPr>
          </a:p>
          <a:p>
            <a:pPr algn="just">
              <a:lnSpc>
                <a:spcPct val="150000"/>
              </a:lnSpc>
              <a:spcAft>
                <a:spcPts val="0"/>
              </a:spcAft>
              <a:tabLst>
                <a:tab pos="2250440" algn="l"/>
              </a:tabLs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第</a:t>
            </a:r>
            <a:r>
              <a:rPr lang="en-US" altLang="zh-CN" sz="2600" kern="100" dirty="0">
                <a:latin typeface="宋体"/>
                <a:ea typeface="华文细黑"/>
                <a:cs typeface="Times New Roman"/>
              </a:rPr>
              <a:t>①</a:t>
            </a:r>
            <a:r>
              <a:rPr lang="zh-CN" altLang="zh-CN" sz="2600" kern="100" dirty="0">
                <a:latin typeface="Times New Roman"/>
                <a:ea typeface="华文细黑"/>
                <a:cs typeface="Times New Roman"/>
              </a:rPr>
              <a:t>段以对比手法交代故事发生的环境，写出了新旧城区截然不同的面貌</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tabLst>
                <a:tab pos="2250440"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暗示</a:t>
            </a:r>
            <a:r>
              <a:rPr lang="zh-CN" altLang="zh-CN" sz="2600" kern="100" dirty="0">
                <a:latin typeface="Times New Roman"/>
                <a:ea typeface="华文细黑"/>
                <a:cs typeface="Times New Roman"/>
              </a:rPr>
              <a:t>了两个城区间的矛盾对立，为下文故事的发展设置了背景。</a:t>
            </a:r>
            <a:endParaRPr lang="zh-CN" altLang="zh-CN" sz="2600" kern="100" dirty="0">
              <a:latin typeface="宋体"/>
              <a:cs typeface="Courier New"/>
            </a:endParaRPr>
          </a:p>
          <a:p>
            <a:pPr algn="just">
              <a:lnSpc>
                <a:spcPct val="150000"/>
              </a:lnSpc>
              <a:spcAft>
                <a:spcPts val="0"/>
              </a:spcAft>
              <a:tabLst>
                <a:tab pos="2250440" algn="l"/>
              </a:tabLs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故事情节主要靠简单的对话和心理描写推进，情节看似平淡实则波澜涌动</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tabLst>
                <a:tab pos="2250440"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各个</a:t>
            </a:r>
            <a:r>
              <a:rPr lang="zh-CN" altLang="zh-CN" sz="2600" kern="100" dirty="0">
                <a:latin typeface="Times New Roman"/>
                <a:ea typeface="华文细黑"/>
                <a:cs typeface="Times New Roman"/>
              </a:rPr>
              <a:t>人物的形象特点慢慢凸显，即便未正面出场的富勒顿太太也形象鲜明</a:t>
            </a:r>
            <a:r>
              <a:rPr lang="zh-CN" altLang="zh-CN" sz="2600" kern="100" dirty="0" smtClean="0">
                <a:latin typeface="Times New Roman"/>
                <a:ea typeface="华文细黑"/>
                <a:cs typeface="Times New Roman"/>
              </a:rPr>
              <a:t>。</a:t>
            </a:r>
          </a:p>
          <a:p>
            <a:pPr algn="just">
              <a:lnSpc>
                <a:spcPct val="150000"/>
              </a:lnSpc>
              <a:spcAft>
                <a:spcPts val="0"/>
              </a:spcAft>
              <a:tabLst>
                <a:tab pos="2250440" algn="l"/>
              </a:tabLst>
            </a:pPr>
            <a:r>
              <a:rPr lang="en-US" altLang="zh-CN" sz="2600" kern="100" dirty="0" smtClean="0">
                <a:latin typeface="Times New Roman"/>
                <a:ea typeface="华文细黑"/>
                <a:cs typeface="Courier New"/>
              </a:rPr>
              <a:t>C.</a:t>
            </a:r>
            <a:r>
              <a:rPr lang="zh-CN" altLang="zh-CN" sz="2600" kern="100" dirty="0" smtClean="0">
                <a:latin typeface="Times New Roman"/>
                <a:ea typeface="华文细黑"/>
                <a:cs typeface="Times New Roman"/>
              </a:rPr>
              <a:t>小说文笔简洁细腻，背景设定只是一个社区，情节发展只在一间房里，人</a:t>
            </a:r>
            <a:endParaRPr lang="en-US" altLang="zh-CN" sz="2600" kern="100" dirty="0" smtClean="0">
              <a:latin typeface="Times New Roman"/>
              <a:ea typeface="华文细黑"/>
              <a:cs typeface="Times New Roman"/>
            </a:endParaRPr>
          </a:p>
          <a:p>
            <a:pPr algn="just">
              <a:lnSpc>
                <a:spcPct val="150000"/>
              </a:lnSpc>
              <a:spcAft>
                <a:spcPts val="0"/>
              </a:spcAft>
              <a:tabLst>
                <a:tab pos="2250440"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物不多，写作空间有限，但却在限定的空间里写出了丰富的意味，富有创意。</a:t>
            </a:r>
            <a:endParaRPr lang="zh-CN" altLang="zh-CN" sz="2600" kern="100" dirty="0" smtClean="0">
              <a:latin typeface="宋体"/>
              <a:cs typeface="Courier New"/>
            </a:endParaRPr>
          </a:p>
          <a:p>
            <a:pPr algn="just">
              <a:lnSpc>
                <a:spcPct val="150000"/>
              </a:lnSpc>
              <a:spcAft>
                <a:spcPts val="0"/>
              </a:spcAft>
              <a:tabLst>
                <a:tab pos="2250440" algn="l"/>
              </a:tabLst>
            </a:pPr>
            <a:r>
              <a:rPr lang="en-US" altLang="zh-CN" sz="2600" kern="100" dirty="0" smtClean="0">
                <a:latin typeface="Times New Roman"/>
                <a:ea typeface="华文细黑"/>
                <a:cs typeface="Courier New"/>
              </a:rPr>
              <a:t>D.</a:t>
            </a:r>
            <a:r>
              <a:rPr lang="zh-CN" altLang="zh-CN" sz="2600" kern="100" dirty="0" smtClean="0">
                <a:latin typeface="Times New Roman"/>
                <a:ea typeface="华文细黑"/>
                <a:cs typeface="Times New Roman"/>
              </a:rPr>
              <a:t>小说通过玛丽写出了个人在群体面前的无力与坚持，凸显了她的善良，展现</a:t>
            </a:r>
            <a:endParaRPr lang="en-US" altLang="zh-CN" sz="2600" kern="100" dirty="0" smtClean="0">
              <a:latin typeface="Times New Roman"/>
              <a:ea typeface="华文细黑"/>
              <a:cs typeface="Times New Roman"/>
            </a:endParaRPr>
          </a:p>
          <a:p>
            <a:pPr algn="just">
              <a:lnSpc>
                <a:spcPct val="150000"/>
              </a:lnSpc>
              <a:spcAft>
                <a:spcPts val="0"/>
              </a:spcAft>
              <a:tabLst>
                <a:tab pos="2250440" algn="l"/>
              </a:tabLs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了新旧城区对峙时矛盾双方为各自的生活方式和利益激烈斗争的社会现实。</a:t>
            </a:r>
            <a:endParaRPr lang="zh-CN" altLang="zh-CN" sz="2600" kern="100" dirty="0">
              <a:effectLst/>
              <a:latin typeface="宋体"/>
              <a:cs typeface="Courier New"/>
            </a:endParaRPr>
          </a:p>
        </p:txBody>
      </p:sp>
      <p:sp>
        <p:nvSpPr>
          <p:cNvPr id="5" name="矩形 4"/>
          <p:cNvSpPr>
            <a:spLocks noChangeAspect="1"/>
          </p:cNvSpPr>
          <p:nvPr/>
        </p:nvSpPr>
        <p:spPr>
          <a:xfrm>
            <a:off x="0" y="176858"/>
            <a:ext cx="2998862"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做题验证</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6" name="TextBox 5">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262558" y="494196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15892505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8" grpId="0"/>
      <p:bldP spid="8" grpId="1"/>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466255" y="658214"/>
            <a:ext cx="11261542" cy="1979492"/>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解析</a:t>
            </a:r>
            <a:r>
              <a:rPr lang="zh-CN" altLang="zh-CN" sz="2800" kern="100" dirty="0">
                <a:solidFill>
                  <a:srgbClr val="002060"/>
                </a:solidFill>
                <a:latin typeface="Times New Roman"/>
                <a:ea typeface="华文细黑"/>
                <a:cs typeface="Times New Roman"/>
              </a:rPr>
              <a:t>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展现了新旧城区对峙时矛盾双方为各自的生活方式和利益激烈斗争的社会现实</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概括有误，富勒顿太太并未加入斗争，争论的双方是玛丽和她的邻居们，她们都是在新城区。</a:t>
            </a:r>
            <a:endParaRPr lang="zh-CN" altLang="zh-CN" sz="1050" kern="100" dirty="0">
              <a:effectLst/>
              <a:latin typeface="宋体"/>
              <a:cs typeface="Courier New"/>
            </a:endParaRPr>
          </a:p>
        </p:txBody>
      </p:sp>
    </p:spTree>
    <p:extLst>
      <p:ext uri="{BB962C8B-B14F-4D97-AF65-F5344CB8AC3E}">
        <p14:creationId xmlns:p14="http://schemas.microsoft.com/office/powerpoint/2010/main" val="298453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549474"/>
            <a:ext cx="11521280" cy="68760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800" kern="100" spc="-100" dirty="0">
                <a:latin typeface="Times New Roman"/>
                <a:ea typeface="华文细黑"/>
                <a:cs typeface="Courier New"/>
              </a:rPr>
              <a:t>2.</a:t>
            </a:r>
            <a:r>
              <a:rPr lang="zh-CN" altLang="zh-CN" sz="2800" kern="100" spc="-100" dirty="0">
                <a:latin typeface="Times New Roman"/>
                <a:ea typeface="华文细黑"/>
                <a:cs typeface="Times New Roman"/>
              </a:rPr>
              <a:t>小说的最后写了两次玛丽把手塞进外衣口袋的细节，这样写有什么用意？</a:t>
            </a:r>
            <a:endParaRPr lang="zh-CN" altLang="zh-CN" sz="1050" kern="100" spc="-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334566" y="1303462"/>
            <a:ext cx="11521280" cy="270841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心理描写上，表现了玛丽发现无法改变邻居们的决定之后放弃争辩的心理</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250440" algn="l"/>
              </a:tabLs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spc="-100" dirty="0">
                <a:solidFill>
                  <a:srgbClr val="C00000"/>
                </a:solidFill>
                <a:latin typeface="Times New Roman"/>
                <a:ea typeface="华文细黑"/>
                <a:cs typeface="Times New Roman"/>
              </a:rPr>
              <a:t>情节发展上，表现了玛丽内心的抗拒和坚决，她不会服从邻居们的决定</a:t>
            </a:r>
            <a:r>
              <a:rPr lang="zh-CN" altLang="zh-CN" sz="2800" kern="100" spc="-100" dirty="0" smtClean="0">
                <a:solidFill>
                  <a:srgbClr val="C00000"/>
                </a:solidFill>
                <a:latin typeface="Times New Roman"/>
                <a:ea typeface="华文细黑"/>
                <a:cs typeface="Times New Roman"/>
              </a:rPr>
              <a:t>；</a:t>
            </a:r>
            <a:endParaRPr lang="en-US" altLang="zh-CN" sz="2800" kern="100" spc="-100" dirty="0" smtClean="0">
              <a:solidFill>
                <a:srgbClr val="C00000"/>
              </a:solidFill>
              <a:latin typeface="Times New Roman"/>
              <a:ea typeface="华文细黑"/>
              <a:cs typeface="Times New Roman"/>
            </a:endParaRPr>
          </a:p>
          <a:p>
            <a:pPr algn="just">
              <a:lnSpc>
                <a:spcPct val="150000"/>
              </a:lnSpc>
              <a:spcAft>
                <a:spcPts val="0"/>
              </a:spcAft>
              <a:tabLst>
                <a:tab pos="2250440" algn="l"/>
              </a:tabLs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人物形象上，塑造了玛丽温柔、坚定、富有良知和同情心的女性形象。</a:t>
            </a:r>
            <a:endParaRPr lang="zh-CN" altLang="zh-CN" sz="1050" kern="100" dirty="0">
              <a:effectLst/>
              <a:latin typeface="宋体"/>
              <a:cs typeface="Courier New"/>
            </a:endParaRPr>
          </a:p>
        </p:txBody>
      </p:sp>
    </p:spTree>
    <p:extLst>
      <p:ext uri="{BB962C8B-B14F-4D97-AF65-F5344CB8AC3E}">
        <p14:creationId xmlns:p14="http://schemas.microsoft.com/office/powerpoint/2010/main" val="5158956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7">
                                            <p:txEl>
                                              <p:pRg st="0" end="0"/>
                                            </p:txEl>
                                          </p:spTgt>
                                        </p:tgtEl>
                                      </p:cBhvr>
                                    </p:animEffect>
                                    <p:set>
                                      <p:cBhvr>
                                        <p:cTn id="22" dur="1" fill="hold">
                                          <p:stCondLst>
                                            <p:cond delay="499"/>
                                          </p:stCondLst>
                                        </p:cTn>
                                        <p:tgtEl>
                                          <p:spTgt spid="7">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7">
                                            <p:txEl>
                                              <p:pRg st="1" end="1"/>
                                            </p:txEl>
                                          </p:spTgt>
                                        </p:tgtEl>
                                      </p:cBhvr>
                                    </p:animEffect>
                                    <p:set>
                                      <p:cBhvr>
                                        <p:cTn id="25" dur="1" fill="hold">
                                          <p:stCondLst>
                                            <p:cond delay="499"/>
                                          </p:stCondLst>
                                        </p:cTn>
                                        <p:tgtEl>
                                          <p:spTgt spid="7">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7">
                                            <p:txEl>
                                              <p:pRg st="2" end="2"/>
                                            </p:txEl>
                                          </p:spTgt>
                                        </p:tgtEl>
                                      </p:cBhvr>
                                    </p:animEffect>
                                    <p:set>
                                      <p:cBhvr>
                                        <p:cTn id="28"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7782" y="477466"/>
            <a:ext cx="11374157" cy="68760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结合全文，概括说明小说的题目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亮丽家园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有什么丰富的含义。</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407782" y="1269554"/>
            <a:ext cx="11385581" cy="456481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内容上：玛丽生活的花园宫是新兴建的漂亮美丽的社区，隐含了对生活在其中的旧房子老居民的排斥与嫌恶</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250440" algn="l"/>
              </a:tabLs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人物形象上：住在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亮丽家园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的邻居们有的却显露出了自私刻薄的丑陋人性，他们对待富勒顿太太既不友善也不宽容，题目隐含了对这些人的批评和讽刺</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tabLst>
                <a:tab pos="2250440" algn="l"/>
              </a:tabLs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主题上：真正的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亮丽家园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应该是居民们都如玛丽那样宽容和友善，彼此尊重，和谐相处，题目隐含了作者的希望。</a:t>
            </a:r>
            <a:endParaRPr lang="zh-CN" altLang="zh-CN" sz="1050" kern="100" dirty="0">
              <a:effectLst/>
              <a:latin typeface="宋体"/>
              <a:cs typeface="Courier New"/>
            </a:endParaRPr>
          </a:p>
        </p:txBody>
      </p:sp>
      <p:pic>
        <p:nvPicPr>
          <p:cNvPr id="6" name="图片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37401193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C:\Users\Administrator\Desktop\0000000\21 (1).jpg"/>
          <p:cNvPicPr>
            <a:picLocks noChangeAspect="1" noChangeArrowheads="1"/>
          </p:cNvPicPr>
          <p:nvPr/>
        </p:nvPicPr>
        <p:blipFill rotWithShape="1">
          <a:blip r:embed="rId2">
            <a:extLst>
              <a:ext uri="{28A0092B-C50C-407E-A947-70E740481C1C}">
                <a14:useLocalDpi xmlns:a14="http://schemas.microsoft.com/office/drawing/2010/main" val="0"/>
              </a:ext>
            </a:extLst>
          </a:blip>
          <a:srcRect l="963" t="10834"/>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6411" y="42907"/>
            <a:ext cx="11763683" cy="6758749"/>
          </a:xfrm>
          <a:prstGeom prst="rect">
            <a:avLst/>
          </a:prstGeom>
        </p:spPr>
        <p:txBody>
          <a:bodyPr wrap="square" lIns="121898" tIns="60948" rIns="121898" bIns="60948">
            <a:spAutoFit/>
          </a:bodyPr>
          <a:lstStyle/>
          <a:p>
            <a:pPr indent="714375" algn="just">
              <a:lnSpc>
                <a:spcPct val="14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按题材分：历史小说、现代小说、科幻小说、推理小说、神魔小说、言情小说、侦探小说、武侠小说等。</a:t>
            </a:r>
            <a:endParaRPr lang="zh-CN" altLang="zh-CN" sz="1050" kern="100" dirty="0">
              <a:latin typeface="宋体"/>
              <a:cs typeface="Courier New"/>
            </a:endParaRPr>
          </a:p>
          <a:p>
            <a:pPr indent="714375" algn="just">
              <a:lnSpc>
                <a:spcPct val="14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按体制分：章回体小说、日记体小说、书信体小说、自传体小说。</a:t>
            </a:r>
            <a:endParaRPr lang="zh-CN" altLang="zh-CN" sz="1050" kern="100" dirty="0">
              <a:latin typeface="宋体"/>
              <a:cs typeface="Courier New"/>
            </a:endParaRPr>
          </a:p>
          <a:p>
            <a:pPr indent="714375" algn="just">
              <a:lnSpc>
                <a:spcPct val="140000"/>
              </a:lnSpc>
              <a:spcAft>
                <a:spcPts val="0"/>
              </a:spcAft>
              <a:tabLst>
                <a:tab pos="22504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按表现手法分：现实主义小说、浪漫主义小说、现代主义小说。</a:t>
            </a:r>
            <a:endParaRPr lang="zh-CN" altLang="zh-CN" sz="1050" kern="100" dirty="0">
              <a:latin typeface="宋体"/>
              <a:cs typeface="Courier New"/>
            </a:endParaRPr>
          </a:p>
          <a:p>
            <a:pPr indent="714375" algn="just">
              <a:lnSpc>
                <a:spcPct val="140000"/>
              </a:lnSpc>
              <a:spcAft>
                <a:spcPts val="0"/>
              </a:spcAft>
              <a:tabLst>
                <a:tab pos="2250440"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按语言形式分：文言小说、白话小说。</a:t>
            </a:r>
            <a:endParaRPr lang="zh-CN" altLang="zh-CN" sz="1050" kern="100" dirty="0">
              <a:latin typeface="宋体"/>
              <a:cs typeface="Courier New"/>
            </a:endParaRPr>
          </a:p>
          <a:p>
            <a:pPr indent="714375" algn="just">
              <a:lnSpc>
                <a:spcPct val="140000"/>
              </a:lnSpc>
              <a:spcAft>
                <a:spcPts val="0"/>
              </a:spcAft>
              <a:tabLst>
                <a:tab pos="2250440" algn="l"/>
              </a:tabLs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按国别分：中国小说、外国小说</a:t>
            </a:r>
            <a:r>
              <a:rPr lang="zh-CN" altLang="zh-CN" sz="2800" kern="100" dirty="0" smtClean="0">
                <a:latin typeface="Times New Roman"/>
                <a:ea typeface="华文细黑"/>
                <a:cs typeface="Times New Roman"/>
              </a:rPr>
              <a:t>。</a:t>
            </a:r>
          </a:p>
          <a:p>
            <a:pPr indent="714375" algn="just">
              <a:lnSpc>
                <a:spcPct val="140000"/>
              </a:lnSpc>
              <a:spcAft>
                <a:spcPts val="0"/>
              </a:spcAft>
              <a:tabLst>
                <a:tab pos="2250440" algn="l"/>
              </a:tabLst>
            </a:pPr>
            <a:r>
              <a:rPr lang="zh-CN" altLang="zh-CN" sz="2800" b="1" kern="100" dirty="0" smtClean="0">
                <a:solidFill>
                  <a:srgbClr val="0000FF"/>
                </a:solidFill>
                <a:latin typeface="Times New Roman"/>
                <a:ea typeface="华文细黑"/>
                <a:cs typeface="Times New Roman"/>
              </a:rPr>
              <a:t>三、高考所选小说体裁的文体特征</a:t>
            </a:r>
            <a:endParaRPr lang="zh-CN" altLang="zh-CN" sz="1050" kern="100" dirty="0" smtClean="0">
              <a:solidFill>
                <a:srgbClr val="0000FF"/>
              </a:solidFill>
              <a:latin typeface="宋体"/>
              <a:cs typeface="Courier New"/>
            </a:endParaRPr>
          </a:p>
          <a:p>
            <a:pPr indent="714375" algn="just">
              <a:lnSpc>
                <a:spcPct val="140000"/>
              </a:lnSpc>
              <a:spcAft>
                <a:spcPts val="0"/>
              </a:spcAft>
              <a:tabLst>
                <a:tab pos="2250440" algn="l"/>
              </a:tabLst>
            </a:pPr>
            <a:r>
              <a:rPr lang="en-US" altLang="zh-CN" sz="2800" kern="100" dirty="0" smtClean="0">
                <a:latin typeface="Times New Roman"/>
                <a:ea typeface="华文细黑"/>
                <a:cs typeface="Courier New"/>
              </a:rPr>
              <a:t>1.</a:t>
            </a:r>
            <a:r>
              <a:rPr lang="zh-CN" altLang="zh-CN" sz="2800" kern="100" dirty="0" smtClean="0">
                <a:latin typeface="Times New Roman"/>
                <a:ea typeface="华文细黑"/>
                <a:cs typeface="Times New Roman"/>
              </a:rPr>
              <a:t>微型小说</a:t>
            </a:r>
            <a:endParaRPr lang="zh-CN" altLang="zh-CN" sz="1050" kern="100" dirty="0" smtClean="0">
              <a:latin typeface="宋体"/>
              <a:cs typeface="Courier New"/>
            </a:endParaRPr>
          </a:p>
          <a:p>
            <a:pPr indent="714375" algn="just">
              <a:lnSpc>
                <a:spcPct val="140000"/>
              </a:lnSpc>
              <a:spcAft>
                <a:spcPts val="0"/>
              </a:spcAft>
              <a:tabLst>
                <a:tab pos="2250440" algn="l"/>
              </a:tabLst>
            </a:pPr>
            <a:r>
              <a:rPr lang="zh-CN" altLang="zh-CN" sz="2800" kern="100" spc="-100" dirty="0" smtClean="0">
                <a:latin typeface="Times New Roman"/>
                <a:ea typeface="华文细黑"/>
                <a:cs typeface="Times New Roman"/>
              </a:rPr>
              <a:t>微型小说也叫小小说</a:t>
            </a:r>
            <a:r>
              <a:rPr lang="zh-CN" altLang="zh-CN" sz="2800" kern="100" spc="-600" dirty="0" smtClean="0">
                <a:latin typeface="Times New Roman"/>
                <a:ea typeface="华文细黑"/>
                <a:cs typeface="Times New Roman"/>
              </a:rPr>
              <a:t>、</a:t>
            </a:r>
            <a:r>
              <a:rPr lang="zh-CN" altLang="zh-CN" sz="2800" kern="100" spc="-100" dirty="0" smtClean="0">
                <a:latin typeface="Times New Roman"/>
                <a:ea typeface="华文细黑"/>
                <a:cs typeface="Times New Roman"/>
              </a:rPr>
              <a:t>超短篇小说</a:t>
            </a:r>
            <a:r>
              <a:rPr lang="zh-CN" altLang="zh-CN" sz="2800" kern="100" spc="-600" dirty="0">
                <a:latin typeface="Times New Roman"/>
                <a:ea typeface="华文细黑"/>
                <a:cs typeface="Times New Roman"/>
              </a:rPr>
              <a:t>。</a:t>
            </a:r>
            <a:r>
              <a:rPr lang="zh-CN" altLang="zh-CN" sz="2800" kern="100" spc="-100" dirty="0" smtClean="0">
                <a:latin typeface="Times New Roman"/>
                <a:ea typeface="华文细黑"/>
                <a:cs typeface="Times New Roman"/>
              </a:rPr>
              <a:t>它篇幅短小</a:t>
            </a:r>
            <a:r>
              <a:rPr lang="zh-CN" altLang="zh-CN" sz="2800" kern="100" spc="-600" dirty="0">
                <a:latin typeface="Times New Roman"/>
                <a:ea typeface="华文细黑"/>
                <a:cs typeface="Times New Roman"/>
              </a:rPr>
              <a:t>，</a:t>
            </a:r>
            <a:r>
              <a:rPr lang="zh-CN" altLang="zh-CN" sz="2800" kern="100" spc="-100" dirty="0" smtClean="0">
                <a:latin typeface="Times New Roman"/>
                <a:ea typeface="华文细黑"/>
                <a:cs typeface="Times New Roman"/>
              </a:rPr>
              <a:t>情节单一</a:t>
            </a:r>
            <a:r>
              <a:rPr lang="zh-CN" altLang="zh-CN" sz="2800" kern="100" spc="-600" dirty="0">
                <a:latin typeface="Times New Roman"/>
                <a:ea typeface="华文细黑"/>
                <a:cs typeface="Times New Roman"/>
              </a:rPr>
              <a:t>，</a:t>
            </a:r>
            <a:r>
              <a:rPr lang="zh-CN" altLang="zh-CN" sz="2800" kern="100" spc="-100" dirty="0" smtClean="0">
                <a:latin typeface="Times New Roman"/>
                <a:ea typeface="华文细黑"/>
                <a:cs typeface="Times New Roman"/>
              </a:rPr>
              <a:t>人物仅三两个</a:t>
            </a:r>
            <a:r>
              <a:rPr lang="zh-CN" altLang="zh-CN" sz="2800" kern="100" spc="-600" dirty="0">
                <a:latin typeface="Times New Roman"/>
                <a:ea typeface="华文细黑"/>
                <a:cs typeface="Times New Roman"/>
              </a:rPr>
              <a:t>，</a:t>
            </a:r>
            <a:r>
              <a:rPr lang="zh-CN" altLang="zh-CN" sz="2800" kern="100" spc="-100" dirty="0" smtClean="0">
                <a:latin typeface="Times New Roman"/>
                <a:ea typeface="华文细黑"/>
                <a:cs typeface="Times New Roman"/>
              </a:rPr>
              <a:t>多取材于日常生活中的一件小事</a:t>
            </a:r>
            <a:r>
              <a:rPr lang="zh-CN" altLang="zh-CN" sz="2800" kern="100" spc="-600" dirty="0">
                <a:latin typeface="Times New Roman"/>
                <a:ea typeface="华文细黑"/>
                <a:cs typeface="Times New Roman"/>
              </a:rPr>
              <a:t>，</a:t>
            </a:r>
            <a:r>
              <a:rPr lang="zh-CN" altLang="zh-CN" sz="2800" kern="100" spc="-100" dirty="0" smtClean="0">
                <a:latin typeface="Times New Roman"/>
                <a:ea typeface="华文细黑"/>
                <a:cs typeface="Times New Roman"/>
              </a:rPr>
              <a:t>形象地表现一个简单的主题</a:t>
            </a:r>
            <a:r>
              <a:rPr lang="zh-CN" altLang="zh-CN" sz="2800" kern="100" spc="-600" dirty="0">
                <a:latin typeface="Times New Roman"/>
                <a:ea typeface="华文细黑"/>
                <a:cs typeface="Times New Roman"/>
              </a:rPr>
              <a:t>。</a:t>
            </a:r>
            <a:r>
              <a:rPr lang="zh-CN" altLang="zh-CN" sz="2800" kern="100" spc="-100" dirty="0" smtClean="0">
                <a:latin typeface="Times New Roman"/>
                <a:ea typeface="华文细黑"/>
                <a:cs typeface="Times New Roman"/>
              </a:rPr>
              <a:t>其特点有</a:t>
            </a:r>
            <a:r>
              <a:rPr lang="zh-CN" altLang="zh-CN" sz="2800" kern="100" spc="-600" dirty="0">
                <a:latin typeface="Times New Roman"/>
                <a:ea typeface="华文细黑"/>
                <a:cs typeface="Times New Roman"/>
              </a:rPr>
              <a:t>：</a:t>
            </a:r>
            <a:r>
              <a:rPr lang="en-US" altLang="zh-CN" sz="2800" kern="100" spc="-100" dirty="0" smtClean="0">
                <a:latin typeface="宋体"/>
                <a:ea typeface="华文细黑"/>
                <a:cs typeface="Times New Roman"/>
              </a:rPr>
              <a:t>①</a:t>
            </a:r>
            <a:r>
              <a:rPr lang="zh-CN" altLang="zh-CN" sz="2800" kern="100" spc="-100" dirty="0" smtClean="0">
                <a:latin typeface="Times New Roman"/>
                <a:ea typeface="华文细黑"/>
                <a:cs typeface="Times New Roman"/>
              </a:rPr>
              <a:t>篇幅短小</a:t>
            </a:r>
            <a:r>
              <a:rPr lang="zh-CN" altLang="zh-CN" sz="2800" kern="100" spc="-600" dirty="0">
                <a:latin typeface="Times New Roman"/>
                <a:ea typeface="华文细黑"/>
                <a:cs typeface="Times New Roman"/>
              </a:rPr>
              <a:t>，</a:t>
            </a:r>
            <a:r>
              <a:rPr lang="en-US" altLang="zh-CN" sz="2800" kern="100" spc="-100" dirty="0" smtClean="0">
                <a:latin typeface="宋体"/>
                <a:ea typeface="华文细黑"/>
                <a:cs typeface="Times New Roman"/>
              </a:rPr>
              <a:t>②</a:t>
            </a:r>
            <a:r>
              <a:rPr lang="zh-CN" altLang="zh-CN" sz="2800" kern="100" spc="-100" dirty="0" smtClean="0">
                <a:latin typeface="Times New Roman"/>
                <a:ea typeface="华文细黑"/>
                <a:cs typeface="Times New Roman"/>
              </a:rPr>
              <a:t>立意奇特</a:t>
            </a:r>
            <a:r>
              <a:rPr lang="zh-CN" altLang="zh-CN" sz="2800" kern="100" spc="-600" dirty="0">
                <a:latin typeface="Times New Roman"/>
                <a:ea typeface="华文细黑"/>
                <a:cs typeface="Times New Roman"/>
              </a:rPr>
              <a:t>，</a:t>
            </a:r>
            <a:r>
              <a:rPr lang="en-US" altLang="zh-CN" sz="2800" kern="100" spc="-100" dirty="0" smtClean="0">
                <a:latin typeface="宋体"/>
                <a:ea typeface="华文细黑"/>
                <a:cs typeface="Times New Roman"/>
              </a:rPr>
              <a:t>③</a:t>
            </a:r>
            <a:r>
              <a:rPr lang="zh-CN" altLang="zh-CN" sz="2800" kern="100" spc="-100" dirty="0" smtClean="0">
                <a:latin typeface="Times New Roman"/>
                <a:ea typeface="华文细黑"/>
                <a:cs typeface="Times New Roman"/>
              </a:rPr>
              <a:t>选材小中见大</a:t>
            </a:r>
            <a:r>
              <a:rPr lang="zh-CN" altLang="zh-CN" sz="2800" kern="100" spc="-600" dirty="0">
                <a:latin typeface="Times New Roman"/>
                <a:ea typeface="华文细黑"/>
                <a:cs typeface="Times New Roman"/>
              </a:rPr>
              <a:t>，</a:t>
            </a:r>
            <a:r>
              <a:rPr lang="en-US" altLang="zh-CN" sz="2800" kern="100" spc="-100" dirty="0" smtClean="0">
                <a:latin typeface="宋体"/>
                <a:ea typeface="华文细黑"/>
                <a:cs typeface="Times New Roman"/>
              </a:rPr>
              <a:t>④</a:t>
            </a:r>
            <a:r>
              <a:rPr lang="zh-CN" altLang="zh-CN" sz="2800" kern="100" spc="-100" dirty="0" smtClean="0">
                <a:latin typeface="Times New Roman"/>
                <a:ea typeface="华文细黑"/>
                <a:cs typeface="Times New Roman"/>
              </a:rPr>
              <a:t>情节完整</a:t>
            </a:r>
            <a:r>
              <a:rPr lang="zh-CN" altLang="zh-CN" sz="2800" kern="100" spc="-600" dirty="0">
                <a:latin typeface="Times New Roman"/>
                <a:ea typeface="华文细黑"/>
                <a:cs typeface="Times New Roman"/>
              </a:rPr>
              <a:t>，</a:t>
            </a:r>
            <a:r>
              <a:rPr lang="en-US" altLang="zh-CN" sz="2800" kern="100" spc="-100" dirty="0" smtClean="0">
                <a:latin typeface="宋体"/>
                <a:ea typeface="华文细黑"/>
                <a:cs typeface="Times New Roman"/>
              </a:rPr>
              <a:t>⑤</a:t>
            </a:r>
            <a:r>
              <a:rPr lang="zh-CN" altLang="zh-CN" sz="2800" kern="100" spc="-100" dirty="0" smtClean="0">
                <a:latin typeface="Times New Roman"/>
                <a:ea typeface="华文细黑"/>
                <a:cs typeface="Times New Roman"/>
              </a:rPr>
              <a:t>结局出人意料</a:t>
            </a:r>
            <a:r>
              <a:rPr lang="zh-CN" altLang="zh-CN" sz="2800" kern="100" spc="-600" dirty="0" smtClean="0">
                <a:latin typeface="Times New Roman"/>
                <a:ea typeface="华文细黑"/>
                <a:cs typeface="Times New Roman"/>
              </a:rPr>
              <a:t>。</a:t>
            </a:r>
            <a:endParaRPr lang="zh-CN" altLang="zh-CN" sz="2800" kern="100" spc="-600" dirty="0">
              <a:latin typeface="Times New Roman"/>
              <a:ea typeface="华文细黑"/>
              <a:cs typeface="Times New Roman"/>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0867" y="498521"/>
            <a:ext cx="11551650" cy="5940063"/>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zh-CN" altLang="zh-CN" sz="2800" kern="100" dirty="0">
                <a:latin typeface="Times New Roman"/>
                <a:ea typeface="华文细黑"/>
                <a:cs typeface="Times New Roman"/>
              </a:rPr>
              <a:t>千字左右的微型小说是高考常考的体裁之一。阅读时除要抓住小说的三要素外，还要重点品读小说的结尾，它往往是小说情节的匠心之处、主题的集中表达之处。</a:t>
            </a:r>
            <a:endParaRPr lang="zh-CN" altLang="zh-CN" sz="1050" kern="100" dirty="0">
              <a:latin typeface="宋体"/>
              <a:cs typeface="Courier New"/>
            </a:endParaRPr>
          </a:p>
          <a:p>
            <a:pPr indent="714375"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散文化小说</a:t>
            </a:r>
            <a:endParaRPr lang="zh-CN" altLang="zh-CN" sz="1050" kern="100" dirty="0">
              <a:latin typeface="宋体"/>
              <a:cs typeface="Courier New"/>
            </a:endParaRPr>
          </a:p>
          <a:p>
            <a:pPr indent="714375" algn="just">
              <a:lnSpc>
                <a:spcPct val="150000"/>
              </a:lnSpc>
              <a:spcAft>
                <a:spcPts val="0"/>
              </a:spcAft>
              <a:tabLst>
                <a:tab pos="2250440" algn="l"/>
              </a:tabLst>
            </a:pPr>
            <a:r>
              <a:rPr lang="zh-CN" altLang="zh-CN" sz="2800" kern="100" dirty="0">
                <a:latin typeface="Times New Roman"/>
                <a:ea typeface="华文细黑"/>
                <a:cs typeface="Times New Roman"/>
              </a:rPr>
              <a:t>散文化小说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也称抒情小说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，是介于散文与小说之间的一种小说文体，是中国现当代小说的新样式。这类小说情节散文化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或淡化情节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，结构散化，不以曲折的故事情节取胜，也少有冲突，缺乏悬念，呈现给读者的多是日常生活的自然状态，主张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不装假，事实都恢复原状，展示生活的本色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，叙述者的情致，自然地融注、浸洒在色调平淡的描写中</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9862" y="177269"/>
            <a:ext cx="11374157" cy="6586394"/>
          </a:xfrm>
          <a:prstGeom prst="rect">
            <a:avLst/>
          </a:prstGeom>
        </p:spPr>
        <p:txBody>
          <a:bodyPr wrap="square" lIns="121898" tIns="60948" rIns="121898" bIns="60948">
            <a:spAutoFit/>
          </a:bodyPr>
          <a:lstStyle/>
          <a:p>
            <a:pPr indent="714375"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四、小说与散文的文体区别</a:t>
            </a:r>
            <a:endParaRPr lang="zh-CN" altLang="zh-CN" sz="1050" kern="100" dirty="0">
              <a:solidFill>
                <a:srgbClr val="0000FF"/>
              </a:solidFill>
              <a:latin typeface="宋体"/>
              <a:cs typeface="Courier New"/>
            </a:endParaRPr>
          </a:p>
          <a:p>
            <a:pPr indent="714375"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散文所述的事件不要求情节完整，而小说一般有相对完整的情节。</a:t>
            </a:r>
            <a:endParaRPr lang="zh-CN" altLang="zh-CN" sz="1050" kern="100" dirty="0">
              <a:latin typeface="宋体"/>
              <a:cs typeface="Courier New"/>
            </a:endParaRPr>
          </a:p>
          <a:p>
            <a:pPr indent="714375"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散文在叙事的时候饱蘸情感；而小说的情感则主要由人物体现出来，不需作者明确抒发。</a:t>
            </a:r>
            <a:endParaRPr lang="zh-CN" altLang="zh-CN" sz="1050" kern="100" dirty="0">
              <a:latin typeface="宋体"/>
              <a:cs typeface="Courier New"/>
            </a:endParaRPr>
          </a:p>
          <a:p>
            <a:pPr indent="714375"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散文中的人物是在真人真事的基础上，进行剪裁加工，写意式的描绘；而小说要求努力塑造典型人物形象，典型人物往往是作者虚构出来的。</a:t>
            </a:r>
            <a:endParaRPr lang="zh-CN" altLang="zh-CN" sz="1050" kern="100" dirty="0">
              <a:latin typeface="宋体"/>
              <a:cs typeface="Courier New"/>
            </a:endParaRPr>
          </a:p>
          <a:p>
            <a:pPr indent="714375">
              <a:lnSpc>
                <a:spcPct val="150000"/>
              </a:lnSpc>
            </a:pPr>
            <a:r>
              <a:rPr lang="en-US" altLang="zh-CN" sz="2800" kern="100" dirty="0">
                <a:latin typeface="Times New Roman"/>
                <a:ea typeface="华文细黑"/>
              </a:rPr>
              <a:t>4.</a:t>
            </a:r>
            <a:r>
              <a:rPr lang="zh-CN" altLang="zh-CN" sz="2800" kern="100" dirty="0">
                <a:latin typeface="Times New Roman"/>
                <a:ea typeface="华文细黑"/>
                <a:cs typeface="Times New Roman"/>
              </a:rPr>
              <a:t>写景状物对于散文而言，即运用描写、抒情、记叙等表达方式来表达作者对某些景物或事物的赞美以及自身情感，最重要的是突出景物的特点；写景状物对于小说而言</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是小说的环境描写，主要起交代时间、</a:t>
            </a:r>
          </a:p>
        </p:txBody>
      </p:sp>
    </p:spTree>
    <p:extLst>
      <p:ext uri="{BB962C8B-B14F-4D97-AF65-F5344CB8AC3E}">
        <p14:creationId xmlns:p14="http://schemas.microsoft.com/office/powerpoint/2010/main" val="1749165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3868" y="452637"/>
            <a:ext cx="11374157" cy="5940063"/>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kern="100" dirty="0" smtClean="0">
                <a:latin typeface="Times New Roman"/>
                <a:ea typeface="华文细黑"/>
                <a:cs typeface="Times New Roman"/>
              </a:rPr>
              <a:t>地点</a:t>
            </a:r>
            <a:r>
              <a:rPr lang="zh-CN" altLang="zh-CN" sz="2800" kern="100" dirty="0">
                <a:latin typeface="Times New Roman"/>
                <a:ea typeface="华文细黑"/>
                <a:cs typeface="Times New Roman"/>
              </a:rPr>
              <a:t>、写作背景，烘托心情，渲染气氛，推动情节发展，深化主题等作用。</a:t>
            </a:r>
            <a:endParaRPr lang="zh-CN" altLang="zh-CN" sz="1050" kern="100" dirty="0">
              <a:latin typeface="宋体"/>
              <a:cs typeface="Courier New"/>
            </a:endParaRPr>
          </a:p>
          <a:p>
            <a:pPr indent="714375"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五、小说的阅读要领</a:t>
            </a:r>
            <a:endParaRPr lang="zh-CN" altLang="zh-CN" sz="1050" kern="100" dirty="0">
              <a:solidFill>
                <a:srgbClr val="0000FF"/>
              </a:solidFill>
              <a:latin typeface="宋体"/>
              <a:cs typeface="Courier New"/>
            </a:endParaRPr>
          </a:p>
          <a:p>
            <a:pPr indent="714375">
              <a:lnSpc>
                <a:spcPct val="150000"/>
              </a:lnSpc>
            </a:pPr>
            <a:r>
              <a:rPr lang="zh-CN" altLang="zh-CN" sz="2800" kern="100" dirty="0">
                <a:latin typeface="Times New Roman"/>
                <a:ea typeface="华文细黑"/>
                <a:cs typeface="Times New Roman"/>
              </a:rPr>
              <a:t>阅读小说，要看到小说三要素之间的渗透和相互作用。人物塑造是小说创作的核心任务。人物在这三要素中居于第一重要地位。情节的设置和环境的描写，都是为塑造人物服务的。人物常常是情节和环境的核心和主体，而情节则应该看作人物性格的延伸和发展史，环境则是人物和情节发展的舞台。没有环境，情节则不可能发生，人物也不可能存在。不要把这三要素割裂或孤立起来看待，而应该把它们看作是</a:t>
            </a:r>
            <a:r>
              <a:rPr lang="zh-CN" altLang="zh-CN" sz="2800" kern="100" dirty="0" smtClean="0">
                <a:latin typeface="Times New Roman"/>
                <a:ea typeface="华文细黑"/>
                <a:cs typeface="Times New Roman"/>
              </a:rPr>
              <a:t>一</a:t>
            </a:r>
            <a:r>
              <a:rPr lang="zh-CN" altLang="zh-CN" sz="2800" kern="100" dirty="0">
                <a:latin typeface="Times New Roman"/>
                <a:ea typeface="华文细黑"/>
                <a:cs typeface="Times New Roman"/>
              </a:rPr>
              <a:t>个有机的</a:t>
            </a:r>
            <a:endParaRPr lang="zh-CN" altLang="zh-CN" sz="2800" kern="100" dirty="0">
              <a:effectLst/>
              <a:latin typeface="宋体"/>
              <a:cs typeface="Courier New"/>
            </a:endParaRPr>
          </a:p>
        </p:txBody>
      </p:sp>
    </p:spTree>
    <p:extLst>
      <p:ext uri="{BB962C8B-B14F-4D97-AF65-F5344CB8AC3E}">
        <p14:creationId xmlns:p14="http://schemas.microsoft.com/office/powerpoint/2010/main" val="1099232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0430" y="405458"/>
            <a:ext cx="11487899" cy="5857477"/>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活生生的整体。这样，你就会真正地感觉到小说中情节和环境的任何一笔描写都与人物息息相关，而不是多余的叙述。</a:t>
            </a:r>
            <a:endParaRPr lang="zh-CN" altLang="zh-CN" sz="1050" kern="100" dirty="0">
              <a:latin typeface="宋体"/>
              <a:cs typeface="Courier New"/>
            </a:endParaRPr>
          </a:p>
          <a:p>
            <a:pPr indent="714375" algn="just">
              <a:lnSpc>
                <a:spcPct val="150000"/>
              </a:lnSpc>
              <a:spcAft>
                <a:spcPts val="0"/>
              </a:spcAft>
              <a:tabLst>
                <a:tab pos="2250440" algn="l"/>
              </a:tabLst>
            </a:pPr>
            <a:r>
              <a:rPr lang="zh-CN" altLang="zh-CN" sz="2800" kern="100" dirty="0">
                <a:latin typeface="Times New Roman"/>
                <a:ea typeface="华文细黑"/>
                <a:cs typeface="Times New Roman"/>
              </a:rPr>
              <a:t>小说的阅读，需要注意三点。第一，要了解小说所反映的社会背景，作品写作、发表时的社会背景及作者的写作意图，在此基础上领会小说所揭示的主题思想。第二，要认真分析人物形象：一是揭示人物的典型意义，二是简要分析人物的性格特征。通过对有关描写方法的研究，剖析人物形象，理解典型环境中的典型性格，从而深入领会小说的思想和艺术。第三，要研究小说的故事情节、线索、结构是怎样为塑造形象、表达主题服务的。</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42588852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7691</TotalTime>
  <Words>4782</Words>
  <Application>Microsoft Office PowerPoint</Application>
  <PresentationFormat>自定义</PresentationFormat>
  <Paragraphs>230</Paragraphs>
  <Slides>46</Slides>
  <Notes>41</Notes>
  <HiddenSlides>4</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911</cp:revision>
  <dcterms:modified xsi:type="dcterms:W3CDTF">2018-03-27T01:53:09Z</dcterms:modified>
</cp:coreProperties>
</file>