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68" r:id="rId6"/>
    <p:sldId id="439" r:id="rId7"/>
    <p:sldId id="507" r:id="rId8"/>
    <p:sldId id="508" r:id="rId9"/>
    <p:sldId id="461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377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19"/>
        <p:guide pos="4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语文园地一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6200" y="1740535"/>
            <a:ext cx="2621280" cy="33762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袁枚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牧童骑黄牛，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歌声振林樾。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意欲捕鸣蝉，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忽然闭口立。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3795" y="1167130"/>
            <a:ext cx="3929380" cy="48742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7560" y="2701290"/>
            <a:ext cx="386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7560" y="3284855"/>
            <a:ext cx="386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7560" y="3868420"/>
            <a:ext cx="386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7560" y="4451985"/>
            <a:ext cx="386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68755" y="1413510"/>
            <a:ext cx="7005320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指放牛的孩子。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振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振荡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;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回荡。说明牧童的歌声嘹亮。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林樾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指道旁成阴的树。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欲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想要。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捕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捉。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鸣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叫。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立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站立。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1425" y="2152015"/>
            <a:ext cx="66605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译文：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/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牧童骑在黄牛背上，嘹亮的歌声在林中回荡。忽然想要捕捉树上鸣叫的知了，就马上停止唱歌，一声不响地站立在树旁。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0405" y="1778000"/>
            <a:ext cx="81934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创作背景：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/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《所见》这首诗写的是一个放牛的小孩骑着牛，大声地唱着牧歌，大概是想捕捉那只鸣叫的蝉吧，忽然停止了歌声，站立在柳树旁。这一切叫袁枚看见了，袁枚就写了一首诗，叫“所见”，意思是说诗中写的内容是袁枚亲眼看到的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1771650"/>
            <a:ext cx="4949825" cy="3290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作者简介：</a:t>
            </a:r>
            <a:endParaRPr lang="zh-CN" altLang="en-US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袁枚(1716-179</a:t>
            </a:r>
            <a:r>
              <a:rPr lang="en-US" altLang="zh-CN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32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)，清代诗论家。字子才，号简斋，晚年自号仓山居士、随园主人、随园老人。</a:t>
            </a:r>
            <a:endParaRPr lang="zh-CN" altLang="en-US" sz="32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8985" y="1487805"/>
            <a:ext cx="2358390" cy="411797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3082" y="2385462"/>
            <a:ext cx="760862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课文中经常有一些让我们觉得很新鲜的语句，你发现了吗？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4570" y="1351280"/>
            <a:ext cx="720280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</a:pPr>
            <a:r>
              <a:rPr lang="en-US" altLang="zh-CN" sz="12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窗外十分安静，树枝不摇了，鸟儿不叫了，蝴蝶停在花朵上，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好像都在听同学们读课文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9645" y="3991610"/>
            <a:ext cx="720280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>
              <a:lnSpc>
                <a:spcPct val="120000"/>
              </a:lnSpc>
            </a:pPr>
            <a:r>
              <a:rPr lang="en-US" altLang="zh-CN" sz="12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我愿意我是一个更夫，整夜在街上走，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提了灯去追逐影子</a:t>
            </a:r>
            <a:r>
              <a:rPr lang="zh-CN" altLang="en-US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1868" y="1183928"/>
            <a:ext cx="8215783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下面的两行成语有什么特点？和同学交流你的发现。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845" y="239077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摇头晃脑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762250" y="239077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披头散发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682490" y="239077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张牙舞爪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3045" y="239077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提心吊胆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845" y="330771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面红耳赤</a:t>
            </a:r>
            <a:endParaRPr lang="zh-CN" altLang="en-US" sz="3200"/>
          </a:p>
        </p:txBody>
      </p:sp>
      <p:sp>
        <p:nvSpPr>
          <p:cNvPr id="20" name="文本框 19"/>
          <p:cNvSpPr txBox="1"/>
          <p:nvPr/>
        </p:nvSpPr>
        <p:spPr>
          <a:xfrm>
            <a:off x="2762250" y="330771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手忙脚乱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2490" y="330771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眼疾手快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83045" y="330771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口干舌燥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75000" y="4451985"/>
            <a:ext cx="30276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都含有人体器官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1868" y="1053118"/>
            <a:ext cx="8215783" cy="1045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怎样朗读能更好地表达句子的意思？想一想，练一练，然后和同学交流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950" y="2648585"/>
            <a:ext cx="76803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妈妈，我真的觉得那些花朵是在地下的学校里上学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97495" y="2752725"/>
            <a:ext cx="9956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童真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1950" y="3829685"/>
            <a:ext cx="7272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5435"/>
            <a:r>
              <a:rPr lang="en-US" altLang="zh-CN" sz="28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8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说里说的是什么意思，他一点儿也不懂。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900" y="4838065"/>
            <a:ext cx="66567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孙中山笑了笑，说：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学文学问，不懂就要问。为了弄清楚道理，就是挨打也值得。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en-US" altLang="zh-CN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7495" y="3829685"/>
            <a:ext cx="9956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疑惑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7495" y="4935855"/>
            <a:ext cx="995680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明理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睿智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 animBg="1"/>
      <p:bldP spid="100" grpId="0"/>
      <p:bldP spid="3" grpId="0"/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75" y="3382010"/>
            <a:ext cx="2883535" cy="2839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1868" y="1183928"/>
            <a:ext cx="8215783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在班里组织几个兴趣小组吧！试着给兴趣小组取个响亮的名字，吸引有相同爱好的同学在一起开展活动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1760" y="2690495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你的兴趣是什么呢？</a:t>
            </a:r>
            <a:endParaRPr lang="zh-CN" altLang="en-US" sz="3200">
              <a:solidFill>
                <a:srgbClr val="0000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935" y="3471545"/>
            <a:ext cx="1675130" cy="25057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2585" y="3695700"/>
            <a:ext cx="3450590" cy="20567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9360" y="1711325"/>
            <a:ext cx="6685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/>
              <a:t>找到志同道合的人成立兴趣小组吧！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0905" y="4705985"/>
            <a:ext cx="3761105" cy="1197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010" y="2862580"/>
            <a:ext cx="3963035" cy="14236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0" y="1657985"/>
            <a:ext cx="6685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/>
              <a:t>为你们的兴趣小组取个响亮的名字。</a:t>
            </a:r>
            <a:endParaRPr lang="zh-CN" altLang="en-US" sz="3200"/>
          </a:p>
        </p:txBody>
      </p:sp>
      <p:sp>
        <p:nvSpPr>
          <p:cNvPr id="28" name="文本框 27"/>
          <p:cNvSpPr txBox="1"/>
          <p:nvPr/>
        </p:nvSpPr>
        <p:spPr>
          <a:xfrm>
            <a:off x="1407795" y="2898775"/>
            <a:ext cx="14020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篮球侠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8525" y="2898775"/>
            <a:ext cx="22148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巧手剪纸组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7770" y="3943350"/>
            <a:ext cx="22148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鲲鹏航模队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4165" y="3943350"/>
            <a:ext cx="22148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探索者小队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7340" y="5055870"/>
            <a:ext cx="18084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弈秋棋社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" grpId="0" animBg="1"/>
      <p:bldP spid="3" grpId="1" animBg="1"/>
      <p:bldP spid="5" grpId="0" animBg="1"/>
      <p:bldP spid="6" grpId="0" animBg="1"/>
      <p:bldP spid="6" grpId="1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0" y="331978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好名字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628265" y="1772920"/>
            <a:ext cx="647700" cy="3743960"/>
          </a:xfrm>
          <a:prstGeom prst="leftBrac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46805" y="1772920"/>
            <a:ext cx="18084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体现特色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0960" y="3137535"/>
            <a:ext cx="14020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有创意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7760" y="4720590"/>
            <a:ext cx="18084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朗朗上口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6" grpId="0" animBg="1"/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WPS 演示</Application>
  <PresentationFormat>全屏显示(4:3)</PresentationFormat>
  <Paragraphs>131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1217</cp:revision>
  <dcterms:created xsi:type="dcterms:W3CDTF">2017-05-17T10:13:00Z</dcterms:created>
  <dcterms:modified xsi:type="dcterms:W3CDTF">2018-06-28T05:08:52Z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