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23" r:id="rId3"/>
    <p:sldId id="523" r:id="rId5"/>
    <p:sldId id="1089" r:id="rId6"/>
    <p:sldId id="1090" r:id="rId7"/>
    <p:sldId id="1091" r:id="rId8"/>
    <p:sldId id="1092" r:id="rId9"/>
    <p:sldId id="1094" r:id="rId10"/>
    <p:sldId id="1100" r:id="rId11"/>
    <p:sldId id="1101" r:id="rId12"/>
    <p:sldId id="1102" r:id="rId13"/>
    <p:sldId id="1103" r:id="rId14"/>
    <p:sldId id="1095" r:id="rId15"/>
    <p:sldId id="1097" r:id="rId16"/>
    <p:sldId id="1096" r:id="rId17"/>
    <p:sldId id="1098" r:id="rId18"/>
    <p:sldId id="1104" r:id="rId19"/>
    <p:sldId id="1099" r:id="rId20"/>
  </p:sldIdLst>
  <p:sldSz cx="9144000" cy="5143500" type="screen16x9"/>
  <p:notesSz cx="6858000" cy="9144000"/>
  <p:embeddedFontLst>
    <p:embeddedFont>
      <p:font typeface="微软雅黑" panose="020B050302020402020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38302"/>
    <a:srgbClr val="0066FF"/>
    <a:srgbClr val="FF0000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9814" autoAdjust="0"/>
  </p:normalViewPr>
  <p:slideViewPr>
    <p:cSldViewPr>
      <p:cViewPr>
        <p:scale>
          <a:sx n="75" d="100"/>
          <a:sy n="75" d="100"/>
        </p:scale>
        <p:origin x="-714" y="-4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6553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>
            <a:off x="0" y="4205048"/>
            <a:ext cx="2520280" cy="938452"/>
          </a:xfrm>
          <a:prstGeom prst="rect">
            <a:avLst/>
          </a:prstGeom>
          <a:noFill/>
        </p:spPr>
      </p:pic>
      <p:pic>
        <p:nvPicPr>
          <p:cNvPr id="7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 flipH="1">
            <a:off x="2483768" y="4227934"/>
            <a:ext cx="2232248" cy="938452"/>
          </a:xfrm>
          <a:prstGeom prst="rect">
            <a:avLst/>
          </a:prstGeom>
          <a:noFill/>
        </p:spPr>
      </p:pic>
      <p:pic>
        <p:nvPicPr>
          <p:cNvPr id="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>
            <a:off x="4644008" y="4225586"/>
            <a:ext cx="2079848" cy="938452"/>
          </a:xfrm>
          <a:prstGeom prst="rect">
            <a:avLst/>
          </a:prstGeom>
          <a:noFill/>
        </p:spPr>
      </p:pic>
      <p:pic>
        <p:nvPicPr>
          <p:cNvPr id="9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9" cstate="print"/>
          <a:srcRect t="55834"/>
          <a:stretch>
            <a:fillRect/>
          </a:stretch>
        </p:blipFill>
        <p:spPr bwMode="auto">
          <a:xfrm flipH="1">
            <a:off x="6660232" y="4225586"/>
            <a:ext cx="2483768" cy="938452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hyperlink" Target="https://www.gushiwen.org/GuShiWen_9e828e9ac8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ic.hongdou.gxnews.com.cn/picbbs/middle/2018/0211/2195554_823678d0ec08cb3fcad37048fe327b0c.jpg"/>
          <p:cNvPicPr>
            <a:picLocks noChangeAspect="1" noChangeArrowheads="1"/>
          </p:cNvPicPr>
          <p:nvPr/>
        </p:nvPicPr>
        <p:blipFill>
          <a:blip r:embed="rId1" cstate="print"/>
          <a:srcRect b="15125"/>
          <a:stretch>
            <a:fillRect/>
          </a:stretch>
        </p:blipFill>
        <p:spPr bwMode="auto">
          <a:xfrm>
            <a:off x="0" y="0"/>
            <a:ext cx="9125780" cy="5143500"/>
          </a:xfrm>
          <a:prstGeom prst="rect">
            <a:avLst/>
          </a:prstGeom>
          <a:noFill/>
        </p:spPr>
      </p:pic>
      <p:pic>
        <p:nvPicPr>
          <p:cNvPr id="18436" name="Picture 4" descr="http://pic21.nipic.com/20120508/2750211_175234658181_2.jpg"/>
          <p:cNvPicPr>
            <a:picLocks noChangeAspect="1" noChangeArrowheads="1"/>
          </p:cNvPicPr>
          <p:nvPr/>
        </p:nvPicPr>
        <p:blipFill>
          <a:blip r:embed="rId2" cstate="print"/>
          <a:srcRect b="9818"/>
          <a:stretch>
            <a:fillRect/>
          </a:stretch>
        </p:blipFill>
        <p:spPr bwMode="auto">
          <a:xfrm>
            <a:off x="0" y="0"/>
            <a:ext cx="9125516" cy="5143500"/>
          </a:xfrm>
          <a:prstGeom prst="rect">
            <a:avLst/>
          </a:prstGeom>
          <a:noFill/>
        </p:spPr>
      </p:pic>
      <p:pic>
        <p:nvPicPr>
          <p:cNvPr id="2" name="Picture 6" descr="http://s1.trueart.com/20181010/181316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本单元我们学习了很多优美的文章，今天让我们进入本单元的语文园地采撷更美丽的花儿吧。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AutoShape 6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40" name="AutoShape 8" descr="http://img01.taopic.com/160715/240495-160G50IU1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707654"/>
            <a:ext cx="734481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小丽抿着嘴，弓着腰，蹑手蹑脚地，一步一步慢慢地靠近它。靠近了，靠近了，又见她悄悄地将右手伸向蝴蝶，张开的两个手指一合，夹住了粉蝶的翅膀。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</a:rPr>
              <a:t>写一写</a:t>
            </a:r>
            <a:endParaRPr lang="zh-CN" altLang="en-US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305" y="1131570"/>
            <a:ext cx="725360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晓鸿恰好面对窗户坐着，午后的阳光射到她的圆脸上，使她的两颊更加红润；她拿笔的手托着腮，张大的眼眶里，晶亮的眸子缓慢游动着，丰满的下巴微微上翘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这是每当她想出更巧妙的方法来解决一道数学题时，为数学老师所熟悉、喜爱的神态。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1275606"/>
            <a:ext cx="691276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读下面的例句，注意加点的部分，想一想这样表达有什么好处。选择一个话题，用这种方法说一说。</a:t>
            </a:r>
            <a:endParaRPr lang="en-US" altLang="zh-CN" sz="32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18" y="126314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3365" y="643890"/>
            <a:ext cx="6838950" cy="2788285"/>
          </a:xfrm>
          <a:prstGeom prst="roundRect">
            <a:avLst/>
          </a:prstGeom>
          <a:noFill/>
          <a:ln w="38100">
            <a:solidFill>
              <a:srgbClr val="92D050"/>
            </a:solidFill>
            <a:prstDash val="lgDash"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404824" y="1130062"/>
            <a:ext cx="1512168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三是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四是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1807" y="3747497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条理分明   表</a:t>
            </a:r>
            <a:r>
              <a:rPr lang="zh-CN" altLang="en-US" sz="3200" dirty="0" smtClean="0">
                <a:solidFill>
                  <a:srgbClr val="FF0000"/>
                </a:solidFill>
              </a:rPr>
              <a:t>达清</a:t>
            </a:r>
            <a:r>
              <a:rPr lang="zh-CN" altLang="en-US" sz="3200" dirty="0" smtClean="0">
                <a:solidFill>
                  <a:srgbClr val="FF0000"/>
                </a:solidFill>
              </a:rPr>
              <a:t>晰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4" y="3075806"/>
            <a:ext cx="112820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1151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练习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059582"/>
            <a:ext cx="741682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/>
              <a:t>尊敬的老师、亲爱的同学们：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大</a:t>
            </a:r>
            <a:r>
              <a:rPr lang="zh-CN" altLang="en-US" sz="1800" dirty="0" smtClean="0"/>
              <a:t>家好！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我</a:t>
            </a:r>
            <a:r>
              <a:rPr lang="zh-CN" altLang="en-US" sz="1800" dirty="0" smtClean="0"/>
              <a:t>今天非常高兴能够参加班上的这次班干部竞选活动。我这次竞选的目标是担任班体育委员。 </a:t>
            </a:r>
            <a:br>
              <a:rPr lang="zh-CN" altLang="en-US" sz="1800" dirty="0" smtClean="0"/>
            </a:br>
            <a:r>
              <a:rPr lang="zh-CN" altLang="en-US" sz="1800" dirty="0" smtClean="0"/>
              <a:t>      大</a:t>
            </a:r>
            <a:r>
              <a:rPr lang="zh-CN" altLang="en-US" sz="1800" dirty="0" smtClean="0"/>
              <a:t>家都知道，体育委员当然是要负责班里的体育事务，包括做操、上体育课、比赛等等；另外，尤其要在体育方面能起模范、表率作用。出于上述考虑，因此，我觉得担任体育委员的同学必须具备以下几点素质：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</a:t>
            </a:r>
            <a:r>
              <a:rPr lang="zh-CN" altLang="en-US" sz="1800" dirty="0" smtClean="0"/>
              <a:t>一、自己要具有良好的体育条件，取得过优秀的体育成绩；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</a:t>
            </a:r>
            <a:r>
              <a:rPr lang="zh-CN" altLang="en-US" sz="1800" dirty="0" smtClean="0"/>
              <a:t>二、要有强烈的责任感，热心为班集体做贡献，热心帮助老师和同学们做些力所能及的工作，热心主动地帮助有困难的同学；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</a:t>
            </a:r>
            <a:r>
              <a:rPr lang="zh-CN" altLang="en-US" sz="1800" dirty="0" smtClean="0"/>
              <a:t>三、嗓音要响亮。 </a:t>
            </a:r>
            <a:br>
              <a:rPr lang="zh-CN" altLang="en-US" sz="1800" dirty="0" smtClean="0"/>
            </a:br>
            <a:r>
              <a:rPr lang="zh-CN" altLang="en-US" sz="1800" dirty="0" smtClean="0"/>
              <a:t>       </a:t>
            </a:r>
            <a:r>
              <a:rPr lang="zh-CN" altLang="en-US" sz="1800" dirty="0" smtClean="0"/>
              <a:t>我觉得我自己就具备上述要求，是一个很合格的体育委员人选</a:t>
            </a:r>
            <a:r>
              <a:rPr lang="zh-CN" altLang="en-US" sz="1800" dirty="0" smtClean="0"/>
              <a:t>。</a:t>
            </a:r>
            <a:endParaRPr lang="zh-CN" altLang="en-US" sz="1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11480"/>
            <a:ext cx="2219325" cy="58102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83459"/>
            <a:ext cx="3744416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无边光景一时新。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万紫千红总是春。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6" name="AutoShape 6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488" name="AutoShape 8" descr="http://hot.online.sh.cn/images/attachement/jpeg/site1/20170728/IMG0025116acb60451206307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8489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960" y="627534"/>
            <a:ext cx="3918696" cy="3788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55888" y="402744"/>
            <a:ext cx="1808480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r>
              <a:rPr lang="zh-CN" altLang="en-US" sz="3200" dirty="0"/>
              <a:t>日积月累</a:t>
            </a:r>
            <a:endParaRPr lang="zh-CN" altLang="en-US" sz="32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619185"/>
            <a:ext cx="6264696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，字元晦，谥文。宋朝著名的理学家、思想家、哲学家、教育家、诗人，闽学派的代表人物，儒学集大成者，世尊称为朱子。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朱熹著述甚多，有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通书解说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周易读本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楚辞集注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，后人辑有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朱子大全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等。其中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四书章句集注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成为钦定的教科书和科举考试的标准。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87574"/>
            <a:ext cx="246697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466785" y="3353331"/>
            <a:ext cx="8064896" cy="829945"/>
          </a:xfrm>
          <a:prstGeom prst="rect">
            <a:avLst/>
          </a:prstGeom>
          <a:solidFill>
            <a:srgbClr val="F0EFE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本诗描写了春天的美景，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既写出春回大地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自然景物焕然一新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也写出了作者郊游时耳目一新的欣喜感觉。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2578" name="AutoShape 2" descr="诗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5207000" y="-76200"/>
            <a:ext cx="95561" cy="4571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793" y="1131590"/>
            <a:ext cx="7920880" cy="181483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我在一个春光明媚的美好日子来到泗水边观花赏草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只见无边无际的风光景物一时间都换了新颜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随便什么地方都可以看出东风的面貌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东风吹得百花开放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万紫千红到处都是春天的景致。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1151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诗歌大意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6.nipic.com/20110822/8012228_185728720165_2.jpg"/>
          <p:cNvPicPr>
            <a:picLocks noChangeAspect="1" noChangeArrowheads="1"/>
          </p:cNvPicPr>
          <p:nvPr/>
        </p:nvPicPr>
        <p:blipFill>
          <a:blip r:embed="rId1" cstate="print"/>
          <a:srcRect b="6274"/>
          <a:stretch>
            <a:fillRect/>
          </a:stretch>
        </p:blipFill>
        <p:spPr bwMode="auto">
          <a:xfrm>
            <a:off x="0" y="0"/>
            <a:ext cx="9144000" cy="518541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15920" y="1995805"/>
            <a:ext cx="3234055" cy="991870"/>
          </a:xfrm>
          <a:prstGeom prst="rect">
            <a:avLst/>
          </a:prstGeom>
          <a:solidFill>
            <a:schemeClr val="bg1">
              <a:alpha val="9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771550"/>
            <a:ext cx="1872208" cy="6469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</a:t>
            </a:r>
            <a:r>
              <a:rPr lang="zh-CN" altLang="en-US" sz="3200" dirty="0" smtClean="0"/>
              <a:t>三</a:t>
            </a:r>
            <a:r>
              <a:rPr lang="zh-CN" altLang="en-US" sz="3200" dirty="0" smtClean="0"/>
              <a:t>单</a:t>
            </a:r>
            <a:r>
              <a:rPr lang="zh-CN" altLang="en-US" sz="3200" dirty="0"/>
              <a:t>元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491630"/>
            <a:ext cx="7056784" cy="11988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学习了这个单元，我知道了要根据任务选择合适的材料。如，要为家人计划故宫一日游，应该重点阅读材料一、材料三和材料四。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1826141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交流平台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11560" y="2883589"/>
            <a:ext cx="6696744" cy="1938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读文章时，与阅读目的关联性不强的内容，不需要逐字逐句地读，这样可以提高阅读速度。如，带着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写玩具制作指南，教别人玩这种玩具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这一任务读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，有关玩竹节人的有趣经历这部分内容，浏览一下就可以了。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596336" y="3291830"/>
            <a:ext cx="936104" cy="120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635646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ic119.nipic.com/file/20170104/455997_152745450000_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31"/>
          <a:stretch>
            <a:fillRect/>
          </a:stretch>
        </p:blipFill>
        <p:spPr bwMode="auto">
          <a:xfrm>
            <a:off x="2051720" y="555526"/>
            <a:ext cx="4676545" cy="417646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979712" y="1419622"/>
            <a:ext cx="6408712" cy="1198880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我逐渐养成了一个习惯，读书时先想想阅读的目的，再有针对性地选择适合的阅读方法。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707654"/>
            <a:ext cx="792088" cy="97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0568" y="1473974"/>
            <a:ext cx="5472608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我们在读书的时候</a:t>
            </a:r>
            <a:r>
              <a:rPr lang="zh-CN" altLang="en-US" sz="2800" dirty="0" smtClean="0"/>
              <a:t>，不</a:t>
            </a:r>
            <a:r>
              <a:rPr lang="zh-CN" altLang="en-US" sz="2800" dirty="0" smtClean="0"/>
              <a:t>仅</a:t>
            </a:r>
            <a:r>
              <a:rPr lang="zh-CN" altLang="en-US" sz="2800" dirty="0" smtClean="0"/>
              <a:t>要学会精读，还要学会略读。才能够更快速地知道文章的内容，分析文中的精彩之处。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28" y="170752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8598" y="1811670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下面的句子写出了人入迷的样子。读一读，试着写一写类似的情景。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323528" y="627534"/>
            <a:ext cx="223651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词句段运用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48" y="161556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555526"/>
            <a:ext cx="7632848" cy="138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◊下课时，教室里摆开场子，吸引了一圈黑脑袋，攒着观战，还跺脚拍手，咋咋呼呼，好不热闹。常要等老师进来，才知道已经上课。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355726"/>
            <a:ext cx="7632848" cy="1383665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意人物的描写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场景：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摆开场子 黑脑袋观战 好不热闹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跺脚拍手 咋咋呼呼 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843558"/>
            <a:ext cx="7632848" cy="9531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◊偏偏后面的同学不知趣，看得入了迷，伸长脖子，恨不能从我们肩膀上探过来。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355726"/>
            <a:ext cx="7632848" cy="95313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意人物的描写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伸长脖子 （恨不能）探过来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867400" y="843280"/>
            <a:ext cx="1093470" cy="50419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627534"/>
            <a:ext cx="7632848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◊只见罗丹一会儿上前，一会儿后退，嘴里叽里咕噜的，好像在跟谁说悄悄话；忽然眼睛闪着异样的光，似乎在跟谁激烈地争吵。他把地板踩得吱吱响，手不停地挥动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一刻钟过去了，半小时过去了，罗丹越干越有劲，情绪更加激动了。他像喝醉了酒一样，整个世界对他来讲好像已经消失了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大约过了一个小时，罗丹才停下来，对着塑像痴痴地微笑，然后轻轻地吁了口气。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435846"/>
            <a:ext cx="7632848" cy="1383665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意人物的描写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上前 后退 叽里咕噜 踩 挥动 吁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神态：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闪着异样的光 激动 痴痴地微笑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1651</Words>
  <Application>WPS 演示</Application>
  <PresentationFormat>全屏显示(16:9)</PresentationFormat>
  <Paragraphs>76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Xingkai SC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106</cp:revision>
  <dcterms:created xsi:type="dcterms:W3CDTF">2017-03-17T02:28:00Z</dcterms:created>
  <dcterms:modified xsi:type="dcterms:W3CDTF">2019-06-18T14:06:32Z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