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6"/>
  </p:handoutMasterIdLst>
  <p:sldIdLst>
    <p:sldId id="735" r:id="rId3"/>
    <p:sldId id="719" r:id="rId4"/>
    <p:sldId id="707" r:id="rId5"/>
    <p:sldId id="650" r:id="rId6"/>
    <p:sldId id="720" r:id="rId8"/>
    <p:sldId id="708" r:id="rId9"/>
    <p:sldId id="721" r:id="rId10"/>
    <p:sldId id="736" r:id="rId11"/>
    <p:sldId id="737" r:id="rId12"/>
    <p:sldId id="740" r:id="rId13"/>
    <p:sldId id="424" r:id="rId14"/>
    <p:sldId id="515" r:id="rId15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B73"/>
    <a:srgbClr val="0315BD"/>
    <a:srgbClr val="FF00FF"/>
    <a:srgbClr val="60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2996" autoAdjust="0"/>
  </p:normalViewPr>
  <p:slideViewPr>
    <p:cSldViewPr snapToGrid="0">
      <p:cViewPr varScale="1">
        <p:scale>
          <a:sx n="85" d="100"/>
          <a:sy n="85" d="100"/>
        </p:scale>
        <p:origin x="-1488" y="-90"/>
      </p:cViewPr>
      <p:guideLst>
        <p:guide orient="horz" pos="2226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8775" y="0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5AAFC8-FDF2-4D90-9305-7C90115EBCF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138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8775" y="10879138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5D3F68-E7F2-4071-B27B-964FB284CF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8775" y="0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90AB903-287D-48AD-8283-73B09F5E655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6600" y="5511800"/>
            <a:ext cx="5886450" cy="4511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138"/>
            <a:ext cx="3189288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8775" y="10879138"/>
            <a:ext cx="3187700" cy="574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65F1DF-719B-4852-AFB3-21C5BF2BEF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01725" y="1431925"/>
            <a:ext cx="5154613" cy="3865563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EB604D-F3BA-40A6-82EF-88C0E71316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01725" y="1431925"/>
            <a:ext cx="5154613" cy="3865563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B6D71A-5CA1-49CA-8D62-54BAF58E64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8A5AE-F3EE-482A-83AA-79D5124A0C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29020-AD3B-453B-A119-F87C86F9CD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4F38-CC0B-4031-AD0F-666A7BF2275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F173A-E4A1-48BF-B8BC-94E20A5561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0E5CF-F080-48F9-855B-C77645681DD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D7AB2-A73D-4972-A5DB-97E3E641AF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56749-8CF9-4CCB-9548-5AB7AE09EA6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F3D60-408F-4F3A-A98C-EE9E12E334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4EC9A-299F-4808-BCB1-CF1FF316CA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C8C8B-604A-4EDA-8E04-852D16D2FE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CC964-A979-4E1F-A903-74EBA7C0E28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1E4F3-A0FF-4EDB-AA5A-404AE995EF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 rtlCol="0">
            <a:normAutofit/>
          </a:bodyPr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9A15C-C8BD-498A-A6E0-A7A0874B5C7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A571A-3741-4ABE-BEC4-36369DC595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12D7-3B8A-43FB-9AB1-6948D0A6EBA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D18A-324D-49FC-87F2-C0A0721569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D8C02-53B5-4A88-B658-AA278986526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01540-948A-433F-9717-CA5969F685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AA83B8-7BA0-497D-913C-8C794FA3F9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ED5C10-0F78-4022-B0D5-B3B56DB1C59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microsoft.com/office/2007/relationships/media" Target="file:///C:\Users\&#26446;&#20255;\Desktop\&#33487;&#25945;&#29256;&#20843;&#19978;&#31532;12&#35838;&#12298;&#25105;&#30340;&#27597;&#20146;&#12299;&#65288;&#35838;&#20214;+&#25945;&#26696;+&#32451;&#20064;&#65289;\&#27468;&#26354;&#12298;&#27597;&#20146;&#12299;.mp3" TargetMode="External"/><Relationship Id="rId3" Type="http://schemas.openxmlformats.org/officeDocument/2006/relationships/audio" Target="file:///C:\Users\&#26446;&#20255;\Desktop\&#33487;&#25945;&#29256;&#20843;&#19978;&#31532;12&#35838;&#12298;&#25105;&#30340;&#27597;&#20146;&#12299;&#65288;&#35838;&#20214;+&#25945;&#26696;+&#32451;&#20064;&#65289;\&#27468;&#26354;&#12298;&#27597;&#20146;&#12299;.mp3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png"/><Relationship Id="rId3" Type="http://schemas.microsoft.com/office/2007/relationships/media" Target="file:///C:\Users\&#26446;&#20255;\Desktop\&#33487;&#25945;&#29256;&#20843;&#19978;&#31532;12&#35838;&#12298;&#25105;&#30340;&#27597;&#20146;&#12299;&#65288;&#35838;&#20214;+&#25945;&#26696;+&#32451;&#20064;&#65289;\&#25105;&#30340;&#27597;&#20146;%20&#26391;&#35829;mp3.mp3" TargetMode="External"/><Relationship Id="rId2" Type="http://schemas.openxmlformats.org/officeDocument/2006/relationships/audio" Target="file:///C:\Users\&#26446;&#20255;\Desktop\&#33487;&#25945;&#29256;&#20843;&#19978;&#31532;12&#35838;&#12298;&#25105;&#30340;&#27597;&#20146;&#12299;&#65288;&#35838;&#20214;+&#25945;&#26696;+&#32451;&#20064;&#65289;\&#25105;&#30340;&#27597;&#20146;%20&#26391;&#35829;mp3.mp3" TargetMode="Externa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6"/>
          <p:cNvSpPr>
            <a:spLocks noChangeArrowheads="1"/>
          </p:cNvSpPr>
          <p:nvPr/>
        </p:nvSpPr>
        <p:spPr bwMode="auto">
          <a:xfrm>
            <a:off x="3006725" y="2171700"/>
            <a:ext cx="10366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鸟窝 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363" name="Picture 1" descr="www.dearedu.co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57200"/>
            <a:ext cx="9525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70225" y="1257300"/>
            <a:ext cx="26463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播放歌曲《母亲》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李伟\Desktop\t011290b82272667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775" y="1974850"/>
            <a:ext cx="6781800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歌曲《母亲》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121400" y="1184275"/>
            <a:ext cx="7874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文本框 4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5368" name="文本框 5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17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2425700" y="1171575"/>
            <a:ext cx="4267200" cy="10160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课文写了几个生活片段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写出了怎样的一位母亲？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0178" name="Picture 2" descr="C:\Users\李伟\Desktop\t018133c0f2e8725f6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73824" y="487680"/>
            <a:ext cx="1865376" cy="1758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74675" y="2489200"/>
            <a:ext cx="2879725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）元宵母亲背我赏灯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箭头 13"/>
          <p:cNvSpPr/>
          <p:nvPr/>
        </p:nvSpPr>
        <p:spPr>
          <a:xfrm flipH="1">
            <a:off x="4133850" y="4327525"/>
            <a:ext cx="4718050" cy="914400"/>
          </a:xfrm>
          <a:prstGeom prst="notchedRight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602163" y="2489200"/>
            <a:ext cx="391953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一位无微不至地关爱孩子的母亲。 </a:t>
            </a:r>
            <a:endParaRPr lang="zh-CN" altLang="en-US" sz="20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41313" y="3397250"/>
            <a:ext cx="3962400" cy="224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）讲述故事情感丰富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）儿子受罚母亲落泪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）灯下熬夜为儿做鞋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燕尾形箭头 16"/>
          <p:cNvSpPr/>
          <p:nvPr/>
        </p:nvSpPr>
        <p:spPr>
          <a:xfrm flipH="1">
            <a:off x="4133850" y="3213100"/>
            <a:ext cx="4784725" cy="914400"/>
          </a:xfrm>
          <a:prstGeom prst="notchedRight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燕尾形箭头 17"/>
          <p:cNvSpPr/>
          <p:nvPr/>
        </p:nvSpPr>
        <p:spPr>
          <a:xfrm flipH="1">
            <a:off x="4133850" y="2232025"/>
            <a:ext cx="4765675" cy="914400"/>
          </a:xfrm>
          <a:prstGeom prst="notchedRight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燕尾形箭头 18"/>
          <p:cNvSpPr/>
          <p:nvPr/>
        </p:nvSpPr>
        <p:spPr>
          <a:xfrm flipH="1">
            <a:off x="4133850" y="5297488"/>
            <a:ext cx="4705350" cy="914400"/>
          </a:xfrm>
          <a:prstGeom prst="notchedRightArrow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602163" y="3470275"/>
            <a:ext cx="4164012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一位情感丰富、才能被埋没的母亲。 </a:t>
            </a:r>
            <a:endParaRPr lang="zh-CN" altLang="en-US" sz="20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4583113" y="4586288"/>
            <a:ext cx="3344862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一位既慈爱又识大体的母亲。 </a:t>
            </a:r>
            <a:endParaRPr lang="zh-CN" altLang="en-US" sz="20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4602163" y="5554663"/>
            <a:ext cx="264795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一位勤劳能干的母亲。</a:t>
            </a:r>
            <a:endParaRPr lang="zh-CN" altLang="en-US" sz="20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50179" grpId="0" bldLvl="0" animBg="1"/>
      <p:bldP spid="17" grpId="0" bldLvl="0" animBg="1"/>
      <p:bldP spid="18" grpId="0" bldLvl="0" animBg="1"/>
      <p:bldP spid="19" grpId="0" bldLvl="0" animBg="1"/>
      <p:bldP spid="50181" grpId="0" bldLvl="0" animBg="1"/>
      <p:bldP spid="50182" grpId="0" bldLvl="0" animBg="1"/>
      <p:bldP spid="5018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75" y="1878013"/>
            <a:ext cx="7881938" cy="34623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31988" y="2703513"/>
            <a:ext cx="5286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截取一个生活片段，写写你的母亲，运用本课学到的写作方法。</a:t>
            </a:r>
            <a:endParaRPr lang="zh-CN" altLang="zh-CN" sz="24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6" name="文本框 4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44037" name="文本框 5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511300" y="1231900"/>
            <a:ext cx="6705600" cy="4230688"/>
          </a:xfrm>
          <a:prstGeom prst="roundRect">
            <a:avLst/>
          </a:prstGeom>
          <a:noFill/>
          <a:ln w="38100">
            <a:solidFill>
              <a:srgbClr val="92D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59" name="Picture 2" descr="C:\Users\Administrator\Desktop\最拥有图片\t0180b17d21f64fa6bc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19938" y="4397375"/>
            <a:ext cx="1792287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97225" y="1349375"/>
            <a:ext cx="2709863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我的母亲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邹韬奋</a:t>
            </a:r>
            <a:endParaRPr lang="zh-CN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背“我”看灯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泪洒小说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为之心痛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熬夜做鞋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至爱亲情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1" name="文本框 4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45062" name="文本框 5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26"/>
          <p:cNvSpPr>
            <a:spLocks noChangeArrowheads="1"/>
          </p:cNvSpPr>
          <p:nvPr/>
        </p:nvSpPr>
        <p:spPr bwMode="auto">
          <a:xfrm>
            <a:off x="3006725" y="2171700"/>
            <a:ext cx="10366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鸟窝 </a:t>
            </a:r>
            <a:endParaRPr lang="zh-CN" altLang="en-US">
              <a:solidFill>
                <a:schemeClr val="bg1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293688" y="1304925"/>
            <a:ext cx="8540750" cy="4986338"/>
            <a:chOff x="1547664" y="1556792"/>
            <a:chExt cx="6408712" cy="3528392"/>
          </a:xfrm>
        </p:grpSpPr>
        <p:sp>
          <p:nvSpPr>
            <p:cNvPr id="19" name="矩形 4"/>
            <p:cNvSpPr/>
            <p:nvPr/>
          </p:nvSpPr>
          <p:spPr>
            <a:xfrm>
              <a:off x="1698812" y="2348880"/>
              <a:ext cx="6120680" cy="2736304"/>
            </a:xfrm>
            <a:custGeom>
              <a:avLst/>
              <a:gdLst>
                <a:gd name="connsiteX0" fmla="*/ 0 w 6120680"/>
                <a:gd name="connsiteY0" fmla="*/ 0 h 2736304"/>
                <a:gd name="connsiteX1" fmla="*/ 6120680 w 6120680"/>
                <a:gd name="connsiteY1" fmla="*/ 0 h 2736304"/>
                <a:gd name="connsiteX2" fmla="*/ 6120680 w 6120680"/>
                <a:gd name="connsiteY2" fmla="*/ 2736304 h 2736304"/>
                <a:gd name="connsiteX3" fmla="*/ 0 w 6120680"/>
                <a:gd name="connsiteY3" fmla="*/ 2736304 h 2736304"/>
                <a:gd name="connsiteX4" fmla="*/ 0 w 6120680"/>
                <a:gd name="connsiteY4" fmla="*/ 0 h 2736304"/>
                <a:gd name="connsiteX0-1" fmla="*/ 0 w 6120680"/>
                <a:gd name="connsiteY0-2" fmla="*/ 0 h 2736304"/>
                <a:gd name="connsiteX1-3" fmla="*/ 6120680 w 6120680"/>
                <a:gd name="connsiteY1-4" fmla="*/ 0 h 2736304"/>
                <a:gd name="connsiteX2-5" fmla="*/ 6120680 w 6120680"/>
                <a:gd name="connsiteY2-6" fmla="*/ 2736304 h 2736304"/>
                <a:gd name="connsiteX3-7" fmla="*/ 3137883 w 6120680"/>
                <a:gd name="connsiteY3-8" fmla="*/ 2729535 h 2736304"/>
                <a:gd name="connsiteX4-9" fmla="*/ 0 w 6120680"/>
                <a:gd name="connsiteY4-10" fmla="*/ 2736304 h 2736304"/>
                <a:gd name="connsiteX5" fmla="*/ 0 w 6120680"/>
                <a:gd name="connsiteY5" fmla="*/ 0 h 2736304"/>
                <a:gd name="connsiteX0-11" fmla="*/ 0 w 6120680"/>
                <a:gd name="connsiteY0-12" fmla="*/ 0 h 2736304"/>
                <a:gd name="connsiteX1-13" fmla="*/ 6120680 w 6120680"/>
                <a:gd name="connsiteY1-14" fmla="*/ 0 h 2736304"/>
                <a:gd name="connsiteX2-15" fmla="*/ 6120680 w 6120680"/>
                <a:gd name="connsiteY2-16" fmla="*/ 2736304 h 2736304"/>
                <a:gd name="connsiteX3-17" fmla="*/ 3149915 w 6120680"/>
                <a:gd name="connsiteY3-18" fmla="*/ 2152019 h 2736304"/>
                <a:gd name="connsiteX4-19" fmla="*/ 0 w 6120680"/>
                <a:gd name="connsiteY4-20" fmla="*/ 2736304 h 2736304"/>
                <a:gd name="connsiteX5-21" fmla="*/ 0 w 6120680"/>
                <a:gd name="connsiteY5-22" fmla="*/ 0 h 2736304"/>
                <a:gd name="connsiteX0-23" fmla="*/ 0 w 6120680"/>
                <a:gd name="connsiteY0-24" fmla="*/ 0 h 2736304"/>
                <a:gd name="connsiteX1-25" fmla="*/ 6120680 w 6120680"/>
                <a:gd name="connsiteY1-26" fmla="*/ 0 h 2736304"/>
                <a:gd name="connsiteX2-27" fmla="*/ 6120680 w 6120680"/>
                <a:gd name="connsiteY2-28" fmla="*/ 2736304 h 2736304"/>
                <a:gd name="connsiteX3-29" fmla="*/ 3125852 w 6120680"/>
                <a:gd name="connsiteY3-30" fmla="*/ 2236240 h 2736304"/>
                <a:gd name="connsiteX4-31" fmla="*/ 0 w 6120680"/>
                <a:gd name="connsiteY4-32" fmla="*/ 2736304 h 2736304"/>
                <a:gd name="connsiteX5-33" fmla="*/ 0 w 6120680"/>
                <a:gd name="connsiteY5-34" fmla="*/ 0 h 2736304"/>
                <a:gd name="connsiteX0-35" fmla="*/ 0 w 6120680"/>
                <a:gd name="connsiteY0-36" fmla="*/ 0 h 2736304"/>
                <a:gd name="connsiteX1-37" fmla="*/ 6120680 w 6120680"/>
                <a:gd name="connsiteY1-38" fmla="*/ 0 h 2736304"/>
                <a:gd name="connsiteX2-39" fmla="*/ 6120680 w 6120680"/>
                <a:gd name="connsiteY2-40" fmla="*/ 2736304 h 2736304"/>
                <a:gd name="connsiteX3-41" fmla="*/ 3125852 w 6120680"/>
                <a:gd name="connsiteY3-42" fmla="*/ 2320461 h 2736304"/>
                <a:gd name="connsiteX4-43" fmla="*/ 0 w 6120680"/>
                <a:gd name="connsiteY4-44" fmla="*/ 2736304 h 2736304"/>
                <a:gd name="connsiteX5-45" fmla="*/ 0 w 6120680"/>
                <a:gd name="connsiteY5-46" fmla="*/ 0 h 2736304"/>
                <a:gd name="connsiteX0-47" fmla="*/ 0 w 6120680"/>
                <a:gd name="connsiteY0-48" fmla="*/ 0 h 2736304"/>
                <a:gd name="connsiteX1-49" fmla="*/ 6120680 w 6120680"/>
                <a:gd name="connsiteY1-50" fmla="*/ 0 h 2736304"/>
                <a:gd name="connsiteX2-51" fmla="*/ 6120680 w 6120680"/>
                <a:gd name="connsiteY2-52" fmla="*/ 2736304 h 2736304"/>
                <a:gd name="connsiteX3-53" fmla="*/ 2957410 w 6120680"/>
                <a:gd name="connsiteY3-54" fmla="*/ 2320461 h 2736304"/>
                <a:gd name="connsiteX4-55" fmla="*/ 0 w 6120680"/>
                <a:gd name="connsiteY4-56" fmla="*/ 2736304 h 2736304"/>
                <a:gd name="connsiteX5-57" fmla="*/ 0 w 6120680"/>
                <a:gd name="connsiteY5-58" fmla="*/ 0 h 27363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6120680" h="2736304">
                  <a:moveTo>
                    <a:pt x="0" y="0"/>
                  </a:moveTo>
                  <a:lnTo>
                    <a:pt x="6120680" y="0"/>
                  </a:lnTo>
                  <a:lnTo>
                    <a:pt x="6120680" y="2736304"/>
                  </a:lnTo>
                  <a:lnTo>
                    <a:pt x="2957410" y="2320461"/>
                  </a:lnTo>
                  <a:lnTo>
                    <a:pt x="0" y="2736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47664" y="1556792"/>
              <a:ext cx="6408712" cy="302401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75123" y="1664632"/>
              <a:ext cx="6144263" cy="280833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</p:grpSp>
      <p:pic>
        <p:nvPicPr>
          <p:cNvPr id="16388" name="Picture 1" descr="www.dearedu.co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57200"/>
            <a:ext cx="9525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4513" y="1930400"/>
            <a:ext cx="5989637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有人说过：“父母对子女的爱，尤其是母爱，是人类最高尚纯洁的、美好的感情。”同样是至爱亲情，朱自清的《背影》是写父爱，而课文是写母爱。让我们来欣赏作者如何写一位普通而伟大的母亲形象吧。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Users\李伟\Desktop\t01b6c3cbcc4bafbd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1325" y="2076450"/>
            <a:ext cx="15843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文本框 5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6392" name="文本框 6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768725" y="874713"/>
            <a:ext cx="1984375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>
              <a:defRPr/>
            </a:pPr>
            <a:r>
              <a:rPr lang="zh-CN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介绍作者</a:t>
            </a:r>
            <a:endParaRPr lang="zh-CN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3793" name="Picture 1" descr="C:\Users\Administrator\Desktop\最拥有图片\图片1.png698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38275"/>
            <a:ext cx="895826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90575" y="2081213"/>
            <a:ext cx="7793038" cy="332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邹韬奋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新闻记者、政治家和出版家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。名恩润，祖籍江西余江，生于福建永安。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1921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年毕业于上海圣约翰大学。自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1926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年在上海主编《生活》周刊起，毕生从事新闻出版工作。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年创办生活书店。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年与沈钧儒、李公朴等七人被国民党政府逮捕。先后在上海、汉口、重庆主编《抗战》《本民抗战》等刊物，积极宣传团结抗战，反对妥协投降。著作编有《韬奋全集》《韬奋文集》等。邹韬奋也是一位</a:t>
            </a: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散文家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。著有《萍踪寄语》《萍踪忆语》等散文作品。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 txBox="1">
            <a:spLocks noRot="1" noChangeArrowheads="1"/>
          </p:cNvSpPr>
          <p:nvPr/>
        </p:nvSpPr>
        <p:spPr bwMode="auto">
          <a:xfrm>
            <a:off x="971550" y="1844675"/>
            <a:ext cx="7345363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1" descr="C:\Users\Administrator\Desktop\新建文件夹\边框\QQ截图2017011205500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379538"/>
            <a:ext cx="78533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矩形 29"/>
          <p:cNvSpPr>
            <a:spLocks noChangeArrowheads="1"/>
          </p:cNvSpPr>
          <p:nvPr/>
        </p:nvSpPr>
        <p:spPr bwMode="auto">
          <a:xfrm>
            <a:off x="3575050" y="723900"/>
            <a:ext cx="1435100" cy="4603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22313" y="2073275"/>
            <a:ext cx="7558087" cy="341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1937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年，这位伟大的民主战士为黑暗中的中国奔走呼喊，这也使他因“抗日罪”，被关进了大牢。在牢里，他奋笔疾书，完成了他的自传体文本《经历》。这时候，他想起，他所有的一切都是他母亲给予的。这时候的邹韬奋已经有四十岁，而她的母亲早就与他阴阳两隔，于是他写下了这篇非常感人的散文《我的母亲》。</a:t>
            </a:r>
            <a:endParaRPr lang="zh-CN" altLang="en-US" sz="24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 txBox="1">
            <a:spLocks noRot="1" noChangeArrowheads="1"/>
          </p:cNvSpPr>
          <p:nvPr/>
        </p:nvSpPr>
        <p:spPr bwMode="auto">
          <a:xfrm>
            <a:off x="971550" y="1844675"/>
            <a:ext cx="7345363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8863" y="1212850"/>
            <a:ext cx="2090737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欣赏课文朗读</a:t>
            </a:r>
            <a:endParaRPr lang="zh-CN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李伟\Desktop\t019b060e6979e5b68c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9388" y="2001838"/>
            <a:ext cx="657225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我的母亲 朗诵mp3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75450" y="1184275"/>
            <a:ext cx="6762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文本框 4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0487" name="文本框 5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146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 txBox="1">
            <a:spLocks noRot="1" noChangeArrowheads="1"/>
          </p:cNvSpPr>
          <p:nvPr/>
        </p:nvSpPr>
        <p:spPr bwMode="auto">
          <a:xfrm>
            <a:off x="971550" y="1844675"/>
            <a:ext cx="7345363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3563938" y="714375"/>
            <a:ext cx="1919287" cy="4603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/>
            <a:r>
              <a:rPr lang="zh-CN" altLang="zh-CN" sz="2400" b="1">
                <a:solidFill>
                  <a:srgbClr val="FFFF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积累字词</a:t>
            </a:r>
            <a:endParaRPr lang="zh-CN" altLang="zh-CN" sz="2400" b="1">
              <a:solidFill>
                <a:srgbClr val="FFFF00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532" name="组合 1"/>
          <p:cNvGrpSpPr/>
          <p:nvPr/>
        </p:nvGrpSpPr>
        <p:grpSpPr bwMode="auto">
          <a:xfrm>
            <a:off x="322263" y="1350963"/>
            <a:ext cx="8618537" cy="4060825"/>
            <a:chOff x="539750" y="1773238"/>
            <a:chExt cx="7956550" cy="4060825"/>
          </a:xfrm>
        </p:grpSpPr>
        <p:sp>
          <p:nvSpPr>
            <p:cNvPr id="18" name="矩形 3"/>
            <p:cNvSpPr/>
            <p:nvPr/>
          </p:nvSpPr>
          <p:spPr bwMode="auto">
            <a:xfrm>
              <a:off x="539750" y="1773238"/>
              <a:ext cx="7956550" cy="1973262"/>
            </a:xfrm>
            <a:custGeom>
              <a:avLst/>
              <a:gdLst/>
              <a:ahLst/>
              <a:cxnLst/>
              <a:rect l="l" t="t" r="r" b="b"/>
              <a:pathLst>
                <a:path w="7956748" h="1973684">
                  <a:moveTo>
                    <a:pt x="0" y="0"/>
                  </a:moveTo>
                  <a:lnTo>
                    <a:pt x="7956748" y="0"/>
                  </a:lnTo>
                  <a:lnTo>
                    <a:pt x="7956748" y="1973684"/>
                  </a:lnTo>
                  <a:lnTo>
                    <a:pt x="4627854" y="1973684"/>
                  </a:lnTo>
                  <a:cubicBezTo>
                    <a:pt x="4601985" y="1638469"/>
                    <a:pt x="4320865" y="1375705"/>
                    <a:pt x="3978374" y="1375705"/>
                  </a:cubicBezTo>
                  <a:cubicBezTo>
                    <a:pt x="3635883" y="1375705"/>
                    <a:pt x="3354763" y="1638469"/>
                    <a:pt x="3328895" y="1973684"/>
                  </a:cubicBezTo>
                  <a:lnTo>
                    <a:pt x="0" y="1973684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168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rgbClr val="4D4D4D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4"/>
            <p:cNvSpPr/>
            <p:nvPr/>
          </p:nvSpPr>
          <p:spPr bwMode="auto">
            <a:xfrm>
              <a:off x="539750" y="3860800"/>
              <a:ext cx="7956550" cy="1973263"/>
            </a:xfrm>
            <a:custGeom>
              <a:avLst/>
              <a:gdLst/>
              <a:ahLst/>
              <a:cxnLst/>
              <a:rect l="l" t="t" r="r" b="b"/>
              <a:pathLst>
                <a:path w="7956748" h="1973684">
                  <a:moveTo>
                    <a:pt x="0" y="0"/>
                  </a:moveTo>
                  <a:lnTo>
                    <a:pt x="3328895" y="0"/>
                  </a:lnTo>
                  <a:cubicBezTo>
                    <a:pt x="3354763" y="335215"/>
                    <a:pt x="3635883" y="597979"/>
                    <a:pt x="3978374" y="597979"/>
                  </a:cubicBezTo>
                  <a:cubicBezTo>
                    <a:pt x="4320865" y="597979"/>
                    <a:pt x="4601985" y="335215"/>
                    <a:pt x="4627854" y="0"/>
                  </a:cubicBezTo>
                  <a:lnTo>
                    <a:pt x="7956748" y="0"/>
                  </a:lnTo>
                  <a:lnTo>
                    <a:pt x="7956748" y="1973684"/>
                  </a:lnTo>
                  <a:lnTo>
                    <a:pt x="0" y="1973684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rgbClr val="4D4D4D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3976499" y="3249613"/>
              <a:ext cx="1107967" cy="1108075"/>
            </a:xfrm>
            <a:prstGeom prst="ellipse">
              <a:avLst/>
            </a:prstGeom>
            <a:gradFill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 dirty="0">
                <a:solidFill>
                  <a:sysClr val="window" lastClr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503122" y="2471738"/>
              <a:ext cx="2029807" cy="36830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D7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latin typeface="Century Gothic" panose="020B0502020202020204" pitchFamily="34" charset="0"/>
                </a:rPr>
                <a:t> </a:t>
              </a:r>
              <a:endParaRPr lang="zh-CN" altLang="en-US" kern="0" dirty="0" smtClean="0">
                <a:latin typeface="Century Gothic" panose="020B0502020202020204" pitchFamily="34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03200" y="1758950"/>
            <a:ext cx="8858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315B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憧憧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ch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ō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ng ch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ō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ng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）  </a:t>
            </a:r>
            <a:r>
              <a:rPr lang="zh-CN" altLang="zh-CN" sz="2400" b="1">
                <a:solidFill>
                  <a:srgbClr val="0315B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蹑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ni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è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手蹑脚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     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娓</a:t>
            </a:r>
            <a:r>
              <a:rPr lang="zh-CN" altLang="zh-CN" sz="2400" b="1">
                <a:solidFill>
                  <a:srgbClr val="0315B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娓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w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ě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动听</a:t>
            </a:r>
            <a:endParaRPr lang="zh-CN" altLang="zh-CN" sz="2400" b="1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50875" y="4195763"/>
            <a:ext cx="74326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万</a:t>
            </a:r>
            <a:r>
              <a:rPr lang="zh-CN" altLang="zh-CN" sz="2400" b="1">
                <a:solidFill>
                  <a:srgbClr val="0315B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籁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l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à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俱寂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歉</a:t>
            </a:r>
            <a:r>
              <a:rPr lang="zh-CN" altLang="zh-CN" sz="2400" b="1">
                <a:solidFill>
                  <a:srgbClr val="0315BD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疚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ji</a:t>
            </a:r>
            <a:r>
              <a:rPr lang="zh-CN" altLang="zh-CN" sz="2400" b="1">
                <a:solidFill>
                  <a:srgbClr val="FF0000"/>
                </a:solidFill>
                <a:latin typeface="Century Gothic" panose="020B0502020202020204" pitchFamily="34" charset="0"/>
              </a:rPr>
              <a:t>ù</a:t>
            </a:r>
            <a:r>
              <a:rPr lang="en-US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zh-CN" sz="2400" b="1"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endParaRPr lang="zh-CN" altLang="zh-CN" sz="2400" b="1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5" name="文本框 6"/>
          <p:cNvSpPr txBox="1">
            <a:spLocks noChangeArrowheads="1"/>
          </p:cNvSpPr>
          <p:nvPr/>
        </p:nvSpPr>
        <p:spPr bwMode="auto">
          <a:xfrm>
            <a:off x="3733800" y="6259513"/>
            <a:ext cx="79216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36" name="文本框 7"/>
          <p:cNvSpPr txBox="1">
            <a:spLocks noChangeArrowheads="1"/>
          </p:cNvSpPr>
          <p:nvPr/>
        </p:nvSpPr>
        <p:spPr bwMode="auto">
          <a:xfrm>
            <a:off x="4584700" y="6259513"/>
            <a:ext cx="8350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Administrator\Desktop\课件图片\花边21\图片18957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01938" y="1311275"/>
            <a:ext cx="351790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773113" y="2403475"/>
            <a:ext cx="7772400" cy="3825875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56" name="Rectangle 2"/>
          <p:cNvSpPr>
            <a:spLocks noChangeArrowheads="1"/>
          </p:cNvSpPr>
          <p:nvPr/>
        </p:nvSpPr>
        <p:spPr bwMode="auto">
          <a:xfrm>
            <a:off x="3597275" y="600075"/>
            <a:ext cx="1997075" cy="4603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解释词语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106488" y="2724150"/>
            <a:ext cx="7323137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蹑手蹑脚：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娓娓动听：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热泪盈眶：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莫名其妙：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05088" y="2719388"/>
            <a:ext cx="5811837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形容走路时脚步放得很轻。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健谈而且感人。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因同情而流出泪水充满眼睛。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没有人能说明白它的奥妙（道理），表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示事情很奇怪，使人不明白。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Administrator\Desktop\课件图片\花边21\图片18957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01938" y="1311275"/>
            <a:ext cx="3517900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773113" y="2403475"/>
            <a:ext cx="7772400" cy="359568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3597275" y="600075"/>
            <a:ext cx="1857375" cy="4603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解释词语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581" name="Rectangle 1"/>
          <p:cNvSpPr>
            <a:spLocks noChangeArrowheads="1"/>
          </p:cNvSpPr>
          <p:nvPr/>
        </p:nvSpPr>
        <p:spPr bwMode="auto">
          <a:xfrm>
            <a:off x="1066800" y="3321050"/>
            <a:ext cx="91440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00025">
              <a:lnSpc>
                <a:spcPct val="150000"/>
              </a:lnSpc>
              <a:tabLst>
                <a:tab pos="4121150" algn="l"/>
              </a:tabLs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7900" y="2592388"/>
            <a:ext cx="1731963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无缘无故：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循循善诱：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唏唏嘘嘘：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辗转反侧：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454275" y="2592388"/>
            <a:ext cx="6092825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形容没有任何理由或依据。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善于有步骤地引导、教育他人，也泛指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教导有方。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哭泣后不由自主的急促呼吸发出的抽噎声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tabLst>
                <a:tab pos="4121150" algn="l"/>
              </a:tabLst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形容心中有事，翻来覆去不能入睡。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:\Users\Administrator\Desktop\图片1.png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97700" y="509588"/>
            <a:ext cx="11017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矩形 17"/>
          <p:cNvSpPr>
            <a:spLocks noChangeArrowheads="1"/>
          </p:cNvSpPr>
          <p:nvPr/>
        </p:nvSpPr>
        <p:spPr bwMode="auto">
          <a:xfrm>
            <a:off x="3675063" y="892175"/>
            <a:ext cx="20431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理清文章思路 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649538" y="1812925"/>
            <a:ext cx="52165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），交代母亲的姓氏和早逝。</a:t>
            </a:r>
            <a:endParaRPr lang="zh-CN" altLang="en-US" sz="24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79713" y="1597025"/>
            <a:ext cx="4279900" cy="238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29"/>
          <p:cNvGrpSpPr/>
          <p:nvPr/>
        </p:nvGrpSpPr>
        <p:grpSpPr bwMode="auto">
          <a:xfrm>
            <a:off x="649288" y="1987550"/>
            <a:ext cx="1685925" cy="606425"/>
            <a:chOff x="502226" y="3214666"/>
            <a:chExt cx="1685771" cy="605654"/>
          </a:xfrm>
        </p:grpSpPr>
        <p:sp>
          <p:nvSpPr>
            <p:cNvPr id="28" name="泪滴形 27"/>
            <p:cNvSpPr/>
            <p:nvPr/>
          </p:nvSpPr>
          <p:spPr>
            <a:xfrm rot="16200000">
              <a:off x="1042285" y="2674607"/>
              <a:ext cx="605654" cy="1685771"/>
            </a:xfrm>
            <a:prstGeom prst="teardrop">
              <a:avLst/>
            </a:prstGeom>
            <a:gradFill flip="none" rotWithShape="1">
              <a:gsLst>
                <a:gs pos="10000">
                  <a:srgbClr val="339933"/>
                </a:gs>
                <a:gs pos="78000">
                  <a:srgbClr val="70D34D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isometricOffAxis1Right">
                <a:rot lat="21480000" lon="20039998" rev="0"/>
              </a:camera>
              <a:lightRig rig="threePt" dir="t">
                <a:rot lat="0" lon="0" rev="9000000"/>
              </a:lightRig>
            </a:scene3d>
            <a:sp3d extrusionH="101600" prstMaterial="plastic">
              <a:bevelT w="285750" h="50800" prst="softRound"/>
              <a:bevelB w="88900" h="107950" prst="softRound"/>
              <a:extrusionClr>
                <a:schemeClr val="bg1">
                  <a:lumMod val="9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6" name="矩形 28"/>
            <p:cNvSpPr>
              <a:spLocks noChangeArrowheads="1"/>
            </p:cNvSpPr>
            <p:nvPr/>
          </p:nvSpPr>
          <p:spPr bwMode="auto">
            <a:xfrm>
              <a:off x="617433" y="3301543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2000">
                <a:solidFill>
                  <a:srgbClr val="002060"/>
                </a:solidFill>
              </a:endParaRPr>
            </a:p>
          </p:txBody>
        </p:sp>
      </p:grpSp>
      <p:grpSp>
        <p:nvGrpSpPr>
          <p:cNvPr id="7" name="组合 33"/>
          <p:cNvGrpSpPr/>
          <p:nvPr/>
        </p:nvGrpSpPr>
        <p:grpSpPr bwMode="auto">
          <a:xfrm>
            <a:off x="623888" y="3073400"/>
            <a:ext cx="1685925" cy="604838"/>
            <a:chOff x="721214" y="3982292"/>
            <a:chExt cx="1685771" cy="605654"/>
          </a:xfrm>
        </p:grpSpPr>
        <p:sp>
          <p:nvSpPr>
            <p:cNvPr id="31" name="泪滴形 30"/>
            <p:cNvSpPr/>
            <p:nvPr/>
          </p:nvSpPr>
          <p:spPr>
            <a:xfrm rot="16200000">
              <a:off x="1261273" y="3442233"/>
              <a:ext cx="605654" cy="1685771"/>
            </a:xfrm>
            <a:prstGeom prst="teardrop">
              <a:avLst/>
            </a:prstGeom>
            <a:gradFill flip="none" rotWithShape="1">
              <a:gsLst>
                <a:gs pos="10000">
                  <a:srgbClr val="339933"/>
                </a:gs>
                <a:gs pos="78000">
                  <a:srgbClr val="70D34D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isometricOffAxis1Right">
                <a:rot lat="21480000" lon="20039998" rev="0"/>
              </a:camera>
              <a:lightRig rig="threePt" dir="t">
                <a:rot lat="0" lon="0" rev="9000000"/>
              </a:lightRig>
            </a:scene3d>
            <a:sp3d extrusionH="101600" prstMaterial="plastic">
              <a:bevelT w="285750" h="50800" prst="softRound"/>
              <a:bevelB w="88900" h="107950" prst="softRound"/>
              <a:extrusionClr>
                <a:schemeClr val="bg1">
                  <a:lumMod val="9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4" name="矩形 32"/>
            <p:cNvSpPr>
              <a:spLocks noChangeArrowheads="1"/>
            </p:cNvSpPr>
            <p:nvPr/>
          </p:nvSpPr>
          <p:spPr bwMode="auto">
            <a:xfrm>
              <a:off x="817898" y="4032594"/>
              <a:ext cx="1301959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b="1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200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组合 35"/>
          <p:cNvGrpSpPr/>
          <p:nvPr/>
        </p:nvGrpSpPr>
        <p:grpSpPr bwMode="auto">
          <a:xfrm>
            <a:off x="534988" y="4411663"/>
            <a:ext cx="1685925" cy="606425"/>
            <a:chOff x="705740" y="5197273"/>
            <a:chExt cx="1685771" cy="605654"/>
          </a:xfrm>
        </p:grpSpPr>
        <p:sp>
          <p:nvSpPr>
            <p:cNvPr id="32" name="泪滴形 31"/>
            <p:cNvSpPr/>
            <p:nvPr/>
          </p:nvSpPr>
          <p:spPr>
            <a:xfrm rot="16200000">
              <a:off x="1245799" y="4657214"/>
              <a:ext cx="605654" cy="1685771"/>
            </a:xfrm>
            <a:prstGeom prst="teardrop">
              <a:avLst/>
            </a:prstGeom>
            <a:gradFill flip="none" rotWithShape="1">
              <a:gsLst>
                <a:gs pos="10000">
                  <a:srgbClr val="339933"/>
                </a:gs>
                <a:gs pos="78000">
                  <a:srgbClr val="70D34D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cene3d>
              <a:camera prst="isometricOffAxis1Right">
                <a:rot lat="21480000" lon="20039998" rev="0"/>
              </a:camera>
              <a:lightRig rig="threePt" dir="t">
                <a:rot lat="0" lon="0" rev="9000000"/>
              </a:lightRig>
            </a:scene3d>
            <a:sp3d extrusionH="101600" prstMaterial="plastic">
              <a:bevelT w="285750" h="50800" prst="softRound"/>
              <a:bevelB w="88900" h="107950" prst="softRound"/>
              <a:extrusionClr>
                <a:schemeClr val="bg1">
                  <a:lumMod val="9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2" name="矩形 34"/>
            <p:cNvSpPr>
              <a:spLocks noChangeArrowheads="1"/>
            </p:cNvSpPr>
            <p:nvPr/>
          </p:nvSpPr>
          <p:spPr bwMode="auto">
            <a:xfrm>
              <a:off x="998057" y="528415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20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633663" y="2870200"/>
            <a:ext cx="6084887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），回忆关于母亲的四个片段，表现母亲的慈爱、善良、能干和奉献精神。</a:t>
            </a:r>
            <a:endParaRPr lang="zh-CN" altLang="zh-CN" sz="24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649538" y="4256088"/>
            <a:ext cx="62372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4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），以无限痛惜的心情交代母亲去世时还年轻，概括母亲的良好品质。</a:t>
            </a:r>
            <a:endParaRPr lang="zh-CN" altLang="zh-CN" sz="24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1199</Words>
  <Paragraphs>125</Paragraphs>
  <Slides>12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微软雅黑</vt:lpstr>
      <vt:lpstr>Times New Roman</vt:lpstr>
      <vt:lpstr>Calibri</vt:lpstr>
      <vt:lpstr>Century Gothic</vt:lpstr>
      <vt:lpstr>Arial Unicode MS</vt:lpstr>
      <vt:lpstr>HY헤드라인M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hope</cp:lastModifiedBy>
  <dcterms:created xsi:type="dcterms:W3CDTF">2017-03-01T06:40:00Z</dcterms:created>
  <dcterms:modified xsi:type="dcterms:W3CDTF">2018-11-10T20:40:18Z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