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9" r:id="rId2"/>
    <p:sldId id="288" r:id="rId3"/>
    <p:sldId id="294" r:id="rId4"/>
    <p:sldId id="274" r:id="rId5"/>
    <p:sldId id="276" r:id="rId6"/>
    <p:sldId id="290" r:id="rId7"/>
    <p:sldId id="277" r:id="rId8"/>
    <p:sldId id="308" r:id="rId9"/>
    <p:sldId id="315" r:id="rId10"/>
    <p:sldId id="311" r:id="rId11"/>
    <p:sldId id="316" r:id="rId12"/>
    <p:sldId id="306" r:id="rId13"/>
    <p:sldId id="317" r:id="rId14"/>
    <p:sldId id="312" r:id="rId15"/>
    <p:sldId id="313" r:id="rId16"/>
    <p:sldId id="318" r:id="rId17"/>
    <p:sldId id="319" r:id="rId18"/>
    <p:sldId id="263" r:id="rId19"/>
    <p:sldId id="264" r:id="rId20"/>
    <p:sldId id="265" r:id="rId21"/>
    <p:sldId id="295" r:id="rId22"/>
    <p:sldId id="307" r:id="rId23"/>
    <p:sldId id="293" r:id="rId24"/>
    <p:sldId id="286" r:id="rId25"/>
    <p:sldId id="287" r:id="rId26"/>
    <p:sldId id="309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759C2B6-5256-4B2D-A066-ABB7FEEAB0E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073DB1-EC25-433B-B991-4A226F1C9FE3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2B500C-D4BC-4958-9240-F1021D4F2F4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5134CA-92DC-4745-8B7A-A4AD26FE6FC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82542-30AF-432A-9CA4-7D6068AFA4F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638EDC-3414-493B-A6FD-6F0E2A20FBF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2E5F3-7513-4E3F-85EA-27E817BE0DC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D862B5-AB7E-42DB-9827-346FCE1C795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9B626F-1873-4B10-9880-B41164EF157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A1EA70-5E22-47BB-B5D7-04BB787E826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A2D389-8A3B-48E7-85E1-591B3732C92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FCC76E-D1BD-4F2F-88A6-C33E3C83643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EFBDF4-888D-48E2-8632-E6E68901578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B88B341-D01A-4A19-B2FD-646F17568CE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Administrator\&#26700;&#38754;\&#32420;&#32420;&#25163;.mp3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635375" y="1138238"/>
            <a:ext cx="5508625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金 岳 霖 先 生</a:t>
            </a:r>
            <a:endParaRPr kumimoji="1" lang="en-US" altLang="zh-CN" sz="4800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（</a:t>
            </a:r>
            <a:r>
              <a:rPr kumimoji="1" lang="en-US" altLang="zh-CN" sz="3600" b="1"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1895</a:t>
            </a:r>
            <a:r>
              <a:rPr kumimoji="1" lang="en-US" altLang="zh-CN" sz="3600" b="1" dirty="0" smtClean="0">
                <a:solidFill>
                  <a:schemeClr val="tx2"/>
                </a:solidFill>
                <a:latin typeface="Tahoma"/>
                <a:ea typeface="黑体" pitchFamily="2" charset="-122"/>
              </a:rPr>
              <a:t>—</a:t>
            </a:r>
            <a:r>
              <a:rPr kumimoji="1" lang="en-US" altLang="zh-CN" sz="3600" b="1"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1984</a:t>
            </a:r>
            <a:r>
              <a:rPr kumimoji="1" lang="zh-CN" altLang="en-US" sz="3600" b="1" dirty="0" smtClean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）生于</a:t>
            </a:r>
            <a:r>
              <a:rPr kumimoji="1" lang="zh-CN" altLang="en-US" sz="3600" b="1" dirty="0">
                <a:solidFill>
                  <a:schemeClr val="tx2"/>
                </a:solidFill>
                <a:ea typeface="黑体" pitchFamily="2" charset="-122"/>
              </a:rPr>
              <a:t>湖南长沙</a:t>
            </a:r>
            <a:r>
              <a:rPr kumimoji="1" lang="zh-CN" altLang="en-US" sz="3600" b="1" dirty="0">
                <a:solidFill>
                  <a:schemeClr val="tx2"/>
                </a:solidFill>
              </a:rPr>
              <a:t>，</a:t>
            </a:r>
            <a:r>
              <a:rPr kumimoji="1" lang="zh-CN" altLang="en-US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中国著名的现代哲学家、逻辑学家，历任清华大学、西南联合大学、北京大学哲学系教授、系主任。著有</a:t>
            </a:r>
            <a:r>
              <a:rPr kumimoji="1" lang="en-US" altLang="zh-CN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论道</a:t>
            </a:r>
            <a:r>
              <a:rPr kumimoji="1" lang="en-US" altLang="zh-CN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en-US" altLang="zh-CN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逻辑</a:t>
            </a:r>
            <a:r>
              <a:rPr kumimoji="1" lang="en-US" altLang="zh-CN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en-US" altLang="zh-CN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kumimoji="1" lang="zh-CN" altLang="en-US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知识论</a:t>
            </a:r>
            <a:r>
              <a:rPr kumimoji="1" lang="en-US" altLang="zh-CN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kumimoji="1" lang="zh-CN" altLang="en-US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，被称为</a:t>
            </a:r>
            <a:r>
              <a:rPr kumimoji="1" lang="zh-CN" altLang="en-US" sz="3600" b="1" dirty="0">
                <a:solidFill>
                  <a:schemeClr val="tx2"/>
                </a:solidFill>
                <a:latin typeface="Tahoma"/>
                <a:ea typeface="黑体" pitchFamily="2" charset="-122"/>
              </a:rPr>
              <a:t>“</a:t>
            </a:r>
            <a:r>
              <a:rPr kumimoji="1" lang="zh-CN" altLang="en-US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中国哲学第一人</a:t>
            </a:r>
            <a:r>
              <a:rPr kumimoji="1" lang="zh-CN" altLang="en-US" sz="3600" b="1" dirty="0">
                <a:solidFill>
                  <a:schemeClr val="tx2"/>
                </a:solidFill>
                <a:latin typeface="Tahoma"/>
                <a:ea typeface="黑体" pitchFamily="2" charset="-122"/>
              </a:rPr>
              <a:t>”</a:t>
            </a:r>
            <a:r>
              <a:rPr kumimoji="1" lang="zh-CN" altLang="en-US" sz="36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kumimoji="1" lang="zh-CN" altLang="en-US" sz="3600" b="1" dirty="0">
              <a:solidFill>
                <a:srgbClr val="CC0000"/>
              </a:solidFill>
              <a:latin typeface="Times New Roman" pitchFamily="18" charset="0"/>
              <a:ea typeface="方正姚体" pitchFamily="2" charset="-122"/>
            </a:endParaRPr>
          </a:p>
        </p:txBody>
      </p:sp>
      <p:pic>
        <p:nvPicPr>
          <p:cNvPr id="5124" name="Picture 4" descr="08350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268413"/>
            <a:ext cx="3384550" cy="4537075"/>
          </a:xfrm>
          <a:prstGeom prst="rect">
            <a:avLst/>
          </a:prstGeom>
          <a:noFill/>
        </p:spPr>
      </p:pic>
      <p:pic>
        <p:nvPicPr>
          <p:cNvPr id="13334" name="Picture 22" descr="海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9600" y="0"/>
            <a:ext cx="92964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 descr="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02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图片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0" y="0"/>
            <a:ext cx="1881166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7651" name="Picture 3" descr="0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85800" y="180975"/>
            <a:ext cx="7848600" cy="6140450"/>
          </a:xfrm>
          <a:noFill/>
          <a:ln/>
        </p:spPr>
      </p:pic>
      <p:pic>
        <p:nvPicPr>
          <p:cNvPr id="27652" name="Picture 4" descr="图片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752600" cy="163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/>
          <a:lstStyle/>
          <a:p>
            <a:pPr algn="l"/>
            <a:r>
              <a:rPr lang="zh-CN" altLang="en-US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细节鉴赏之三</a:t>
            </a:r>
            <a:r>
              <a:rPr lang="en-US" altLang="zh-CN" sz="4000" b="1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4000" b="1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摹写心理</a:t>
            </a:r>
            <a:r>
              <a:rPr lang="en-US" altLang="zh-CN" sz="4000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4000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我们怎样才能看出一个人的心理呢？</a:t>
            </a: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文中心理描写的地方有哪些？（不是“有趣”的也算）你对哪一个最感兴趣？</a:t>
            </a: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请逐个分析金先生的心理及其性格特征。</a:t>
            </a: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如果其他地方对于金先生都叫“正面描写”，那么写王浩对于金先生属于什么描写？</a:t>
            </a: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俗话说“孩子是家长的一面镜子”，同样学生也是老师的一面镜子。那么王浩身上有哪些地方像金先生？</a:t>
            </a: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457200" y="1600200"/>
            <a:ext cx="434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</a:pPr>
            <a:endParaRPr lang="en-US" altLang="zh-CN" sz="6600" b="1">
              <a:solidFill>
                <a:srgbClr val="080808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spcBef>
                <a:spcPct val="20000"/>
              </a:spcBef>
            </a:pPr>
            <a:r>
              <a:rPr lang="en-US" altLang="zh-CN" sz="66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林徽因</a:t>
            </a:r>
          </a:p>
          <a:p>
            <a:pPr algn="ctr">
              <a:spcBef>
                <a:spcPct val="20000"/>
              </a:spcBef>
            </a:pPr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何许人也</a:t>
            </a:r>
          </a:p>
        </p:txBody>
      </p:sp>
      <p:sp>
        <p:nvSpPr>
          <p:cNvPr id="30724" name="WordArt 4"/>
          <p:cNvSpPr>
            <a:spLocks noChangeArrowheads="1" noChangeShapeType="1"/>
          </p:cNvSpPr>
          <p:nvPr/>
        </p:nvSpPr>
        <p:spPr bwMode="auto">
          <a:xfrm>
            <a:off x="4724400" y="2362200"/>
            <a:ext cx="3810000" cy="4495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9600" b="1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？</a:t>
            </a:r>
          </a:p>
        </p:txBody>
      </p:sp>
      <p:pic>
        <p:nvPicPr>
          <p:cNvPr id="30725" name="Picture 5" descr="face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3048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/>
      <p:bldP spid="307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ace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4648200" y="1389063"/>
            <a:ext cx="40909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FF00"/>
                </a:solidFill>
                <a:latin typeface="宋体" pitchFamily="2" charset="-122"/>
              </a:rPr>
              <a:t>    </a:t>
            </a: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0" y="1447800"/>
            <a:ext cx="51054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林徽因是中国著名的建筑学家和作家，是中国第一位女性建筑学家</a:t>
            </a:r>
            <a:r>
              <a:rPr lang="zh-CN" altLang="en-US" sz="3200" b="1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，被</a:t>
            </a:r>
            <a:r>
              <a:rPr lang="zh-CN" alt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胡适誉为中国一代才女。她参与国徽、天安门人民英雄纪念碑的设计，改造传统景泰蓝。在文学方面 ，她一生著述甚多，其中代表作为</a:t>
            </a:r>
            <a:r>
              <a:rPr 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你是人间四月天</a:t>
            </a:r>
            <a:r>
              <a:rPr 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，小说</a:t>
            </a:r>
            <a:r>
              <a:rPr 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九十九度中</a:t>
            </a:r>
            <a:r>
              <a:rPr 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pic>
        <p:nvPicPr>
          <p:cNvPr id="31749" name="Picture 5" descr="linweiyi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3188" y="0"/>
            <a:ext cx="3960812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4a38b36a0200087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0"/>
            <a:ext cx="533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7391400" y="0"/>
            <a:ext cx="914400" cy="649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一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身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诗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意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千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寻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瀑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33400" y="152400"/>
            <a:ext cx="944563" cy="649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万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古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人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间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四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月</a:t>
            </a:r>
          </a:p>
          <a:p>
            <a:r>
              <a:rPr lang="zh-CN" altLang="en-US" sz="6000" b="1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rPr>
              <a:t>天</a:t>
            </a:r>
            <a:endParaRPr lang="zh-CN" altLang="en-US" sz="600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utoUpdateAnimBg="0"/>
      <p:bldP spid="32772" grpId="0" bldLvl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553200"/>
          </a:xfrm>
        </p:spPr>
        <p:txBody>
          <a:bodyPr/>
          <a:lstStyle/>
          <a:p>
            <a:pPr algn="l"/>
            <a:r>
              <a:rPr lang="en-US" altLang="zh-CN" sz="6600" b="1" dirty="0">
                <a:solidFill>
                  <a:srgbClr val="FF0000"/>
                </a:solidFill>
              </a:rPr>
              <a:t>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小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资料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/>
            </a:r>
            <a:br>
              <a:rPr lang="en-US" altLang="zh-CN" sz="4000" b="1" dirty="0" smtClean="0">
                <a:solidFill>
                  <a:srgbClr val="FF0000"/>
                </a:solidFill>
              </a:rPr>
            </a:br>
            <a:r>
              <a:rPr lang="en-US" altLang="zh-CN" sz="4000" b="1" dirty="0" smtClean="0">
                <a:solidFill>
                  <a:srgbClr val="FF0000"/>
                </a:solidFill>
              </a:rPr>
              <a:t> 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      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林徽因与</a:t>
            </a:r>
            <a:r>
              <a:rPr lang="en-US" altLang="zh-CN" sz="3200" b="1" dirty="0" smtClean="0">
                <a:solidFill>
                  <a:schemeClr val="tx1"/>
                </a:solidFill>
              </a:rPr>
              <a:t> 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梁思成（梁启超之子）是夫妻。有一次，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梁思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成外出考察回来后，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林徽</a:t>
            </a:r>
            <a:r>
              <a:rPr lang="zh-CN" altLang="en-US" sz="3200" b="1" dirty="0" smtClean="0">
                <a:solidFill>
                  <a:schemeClr val="tx1"/>
                </a:solidFill>
              </a:rPr>
              <a:t>因对他说：“我现在痛苦极了，因为我同时爱上了两个人。”梁思成考虑了一夜后，对她说：“你如果选择老金，我祝你们幸福。”后来林徽因把这话告诉金岳霖，金岳霖说：“思成能说这话，说明他是真爱你的，我不能伤害一个真爱你的人。”三人把话挑明以后，一直很阳光地相处。</a:t>
            </a:r>
            <a:r>
              <a:rPr lang="en-US" altLang="zh-CN" sz="4000" b="1" dirty="0" smtClean="0">
                <a:solidFill>
                  <a:srgbClr val="00B050"/>
                </a:solidFill>
              </a:rPr>
              <a:t/>
            </a:r>
            <a:br>
              <a:rPr lang="en-US" altLang="zh-CN" sz="4000" b="1" dirty="0" smtClean="0">
                <a:solidFill>
                  <a:srgbClr val="00B050"/>
                </a:solidFill>
              </a:rPr>
            </a:br>
            <a:r>
              <a:rPr lang="en-US" altLang="zh-CN" sz="4000" b="1" dirty="0" smtClean="0">
                <a:solidFill>
                  <a:srgbClr val="FF0000"/>
                </a:solidFill>
              </a:rPr>
              <a:t/>
            </a:r>
            <a:br>
              <a:rPr lang="en-US" altLang="zh-CN" sz="4000" b="1" dirty="0" smtClean="0">
                <a:solidFill>
                  <a:srgbClr val="FF0000"/>
                </a:solidFill>
              </a:rPr>
            </a:br>
            <a:endParaRPr lang="zh-CN" altLang="en-US" sz="5300" b="1" dirty="0">
              <a:ea typeface="黑体" pitchFamily="2" charset="-122"/>
            </a:endParaRPr>
          </a:p>
        </p:txBody>
      </p:sp>
      <p:pic>
        <p:nvPicPr>
          <p:cNvPr id="33795" name="Picture 3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287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28600" y="609600"/>
            <a:ext cx="3352800" cy="1028700"/>
            <a:chOff x="4080" y="144"/>
            <a:chExt cx="1536" cy="480"/>
          </a:xfrm>
        </p:grpSpPr>
        <p:sp>
          <p:nvSpPr>
            <p:cNvPr id="20483" name="Oval 3"/>
            <p:cNvSpPr>
              <a:spLocks noChangeArrowheads="1"/>
            </p:cNvSpPr>
            <p:nvPr/>
          </p:nvSpPr>
          <p:spPr bwMode="auto">
            <a:xfrm>
              <a:off x="4080" y="144"/>
              <a:ext cx="1536" cy="480"/>
            </a:xfrm>
            <a:prstGeom prst="ellipse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484" name="Text Box 4"/>
            <p:cNvSpPr txBox="1">
              <a:spLocks noChangeArrowheads="1"/>
            </p:cNvSpPr>
            <p:nvPr/>
          </p:nvSpPr>
          <p:spPr bwMode="auto">
            <a:xfrm>
              <a:off x="4224" y="144"/>
              <a:ext cx="1296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4800" dirty="0" smtClean="0">
                  <a:solidFill>
                    <a:srgbClr val="0000FF"/>
                  </a:solidFill>
                  <a:latin typeface="Times New Roman" pitchFamily="18" charset="0"/>
                  <a:ea typeface="隶书" pitchFamily="49" charset="-122"/>
                </a:rPr>
                <a:t>课堂小结</a:t>
              </a:r>
              <a:endParaRPr kumimoji="1" lang="zh-CN" altLang="en-US" sz="4800" dirty="0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</p:grpSp>
      <p:sp>
        <p:nvSpPr>
          <p:cNvPr id="204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81000" y="1981200"/>
            <a:ext cx="8305800" cy="4114800"/>
          </a:xfrm>
          <a:noFill/>
          <a:ln/>
        </p:spPr>
        <p:txBody>
          <a:bodyPr/>
          <a:lstStyle/>
          <a:p>
            <a:r>
              <a:rPr lang="en-US" altLang="zh-CN" sz="4400" b="1" dirty="0" smtClean="0">
                <a:latin typeface="Arial"/>
                <a:ea typeface="黑体" pitchFamily="2" charset="-122"/>
              </a:rPr>
              <a:t>“</a:t>
            </a:r>
            <a:r>
              <a:rPr lang="zh-CN" altLang="en-US" sz="4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一粒沙里看世界，半瓣花上说人情</a:t>
            </a:r>
            <a:r>
              <a:rPr lang="zh-CN" altLang="en-US" sz="4400" b="1" dirty="0" smtClean="0">
                <a:latin typeface="Arial"/>
                <a:ea typeface="黑体" pitchFamily="2" charset="-122"/>
              </a:rPr>
              <a:t>”</a:t>
            </a:r>
            <a:r>
              <a:rPr lang="zh-CN" altLang="en-US" sz="4400" b="1" dirty="0" smtClean="0">
                <a:latin typeface="黑体" pitchFamily="2" charset="-122"/>
                <a:ea typeface="黑体" pitchFamily="2" charset="-122"/>
              </a:rPr>
              <a:t>，汪曾祺用精彩的细节写出了金岳霖先生的真性情，展示了他独特的个性特征。</a:t>
            </a:r>
            <a:endParaRPr lang="zh-CN" altLang="en-US" sz="44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3335" name="Picture 23" descr="海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13334" name="Picture 22" descr="海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692275" y="1773238"/>
            <a:ext cx="173671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黑体" pitchFamily="2" charset="-122"/>
                <a:ea typeface="黑体" pitchFamily="2" charset="-122"/>
              </a:rPr>
              <a:t>1</a:t>
            </a:r>
            <a:r>
              <a:rPr kumimoji="1" lang="en-US" altLang="zh-CN" sz="4000" b="1" dirty="0" smtClean="0">
                <a:latin typeface="黑体" pitchFamily="2" charset="-122"/>
                <a:ea typeface="黑体" pitchFamily="2" charset="-122"/>
              </a:rPr>
              <a:t>.</a:t>
            </a:r>
            <a:r>
              <a:rPr kumimoji="1" lang="zh-CN" altLang="en-US" sz="4000" b="1" dirty="0" smtClean="0">
                <a:latin typeface="黑体" pitchFamily="2" charset="-122"/>
                <a:ea typeface="黑体" pitchFamily="2" charset="-122"/>
              </a:rPr>
              <a:t>帽子</a:t>
            </a:r>
            <a:endParaRPr kumimoji="1"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643306" y="1773238"/>
            <a:ext cx="12858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常年</a:t>
            </a:r>
            <a:endParaRPr kumimoji="1" lang="zh-CN" altLang="en-US" sz="4000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692275" y="2852738"/>
            <a:ext cx="187959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黑体" pitchFamily="2" charset="-122"/>
                <a:ea typeface="黑体" pitchFamily="2" charset="-122"/>
              </a:rPr>
              <a:t>2</a:t>
            </a:r>
            <a:r>
              <a:rPr kumimoji="1" lang="en-US" altLang="zh-CN" sz="4000" b="1" dirty="0" smtClean="0">
                <a:latin typeface="黑体" pitchFamily="2" charset="-122"/>
                <a:ea typeface="黑体" pitchFamily="2" charset="-122"/>
              </a:rPr>
              <a:t>.</a:t>
            </a:r>
            <a:r>
              <a:rPr kumimoji="1" lang="zh-CN" altLang="en-US" sz="4000" b="1" dirty="0" smtClean="0">
                <a:latin typeface="黑体" pitchFamily="2" charset="-122"/>
                <a:ea typeface="黑体" pitchFamily="2" charset="-122"/>
              </a:rPr>
              <a:t>眼镜</a:t>
            </a:r>
            <a:endParaRPr kumimoji="1"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714745" y="2781300"/>
            <a:ext cx="1357321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镜片</a:t>
            </a:r>
            <a:endParaRPr kumimoji="1" lang="zh-CN" altLang="en-US" sz="4000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692275" y="3860800"/>
            <a:ext cx="180815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黑体" pitchFamily="2" charset="-122"/>
                <a:ea typeface="黑体" pitchFamily="2" charset="-122"/>
              </a:rPr>
              <a:t>3</a:t>
            </a:r>
            <a:r>
              <a:rPr kumimoji="1" lang="en-US" altLang="zh-CN" sz="4000" b="1" dirty="0" smtClean="0">
                <a:latin typeface="黑体" pitchFamily="2" charset="-122"/>
                <a:ea typeface="黑体" pitchFamily="2" charset="-122"/>
              </a:rPr>
              <a:t>.</a:t>
            </a:r>
            <a:r>
              <a:rPr kumimoji="1" lang="zh-CN" altLang="en-US" sz="4000" b="1" dirty="0" smtClean="0">
                <a:latin typeface="黑体" pitchFamily="2" charset="-122"/>
                <a:ea typeface="黑体" pitchFamily="2" charset="-122"/>
              </a:rPr>
              <a:t>姿态</a:t>
            </a:r>
            <a:endParaRPr kumimoji="1"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763713" y="5084763"/>
            <a:ext cx="187959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黑体" pitchFamily="2" charset="-122"/>
                <a:ea typeface="黑体" pitchFamily="2" charset="-122"/>
              </a:rPr>
              <a:t>4</a:t>
            </a:r>
            <a:r>
              <a:rPr kumimoji="1" lang="en-US" altLang="zh-CN" sz="4000" b="1" dirty="0" smtClean="0">
                <a:latin typeface="黑体" pitchFamily="2" charset="-122"/>
                <a:ea typeface="黑体" pitchFamily="2" charset="-122"/>
              </a:rPr>
              <a:t>.</a:t>
            </a:r>
            <a:r>
              <a:rPr kumimoji="1" lang="zh-CN" altLang="en-US" sz="4000" b="1" dirty="0" smtClean="0">
                <a:latin typeface="黑体" pitchFamily="2" charset="-122"/>
                <a:ea typeface="黑体" pitchFamily="2" charset="-122"/>
              </a:rPr>
              <a:t>衣着</a:t>
            </a:r>
            <a:endParaRPr kumimoji="1"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786182" y="3573463"/>
            <a:ext cx="13573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脑袋</a:t>
            </a:r>
            <a:endParaRPr kumimoji="1" lang="zh-CN" altLang="en-US" sz="4000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643306" y="5157788"/>
            <a:ext cx="1285884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唯一</a:t>
            </a:r>
            <a:endParaRPr kumimoji="1" lang="zh-CN" altLang="en-US" sz="4000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857620" y="4365625"/>
            <a:ext cx="157163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行走</a:t>
            </a:r>
            <a:endParaRPr kumimoji="1" lang="zh-CN" altLang="en-US" sz="4000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169944" y="1989138"/>
            <a:ext cx="110799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样子古怪</a:t>
            </a:r>
            <a:endParaRPr kumimoji="1" lang="zh-CN" altLang="en-US" sz="6000" dirty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9228" name="AutoShape 12"/>
          <p:cNvSpPr>
            <a:spLocks/>
          </p:cNvSpPr>
          <p:nvPr/>
        </p:nvSpPr>
        <p:spPr bwMode="auto">
          <a:xfrm>
            <a:off x="1258888" y="1628775"/>
            <a:ext cx="457200" cy="4176713"/>
          </a:xfrm>
          <a:prstGeom prst="leftBrace">
            <a:avLst>
              <a:gd name="adj1" fmla="val 76128"/>
              <a:gd name="adj2" fmla="val 51889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9" name="AutoShape 13"/>
          <p:cNvSpPr>
            <a:spLocks/>
          </p:cNvSpPr>
          <p:nvPr/>
        </p:nvSpPr>
        <p:spPr bwMode="auto">
          <a:xfrm>
            <a:off x="3500430" y="3786190"/>
            <a:ext cx="215900" cy="1125537"/>
          </a:xfrm>
          <a:prstGeom prst="leftBrace">
            <a:avLst>
              <a:gd name="adj1" fmla="val 43444"/>
              <a:gd name="adj2" fmla="val 50000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335" name="Picture 23" descr="海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13334" name="Picture 22" descr="海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6786578" y="1857364"/>
            <a:ext cx="1628732" cy="3933843"/>
          </a:xfrm>
        </p:spPr>
        <p:txBody>
          <a:bodyPr/>
          <a:lstStyle/>
          <a:p>
            <a:r>
              <a:rPr lang="zh-CN" altLang="en-US" sz="6000" dirty="0" smtClean="0">
                <a:solidFill>
                  <a:srgbClr val="00B050"/>
                </a:solidFill>
              </a:rPr>
              <a:t>宽容、</a:t>
            </a:r>
            <a:r>
              <a:rPr lang="en-US" altLang="zh-CN" sz="6000" dirty="0" smtClean="0">
                <a:solidFill>
                  <a:srgbClr val="00B050"/>
                </a:solidFill>
              </a:rPr>
              <a:t/>
            </a:r>
            <a:br>
              <a:rPr lang="en-US" altLang="zh-CN" sz="6000" dirty="0" smtClean="0">
                <a:solidFill>
                  <a:srgbClr val="00B050"/>
                </a:solidFill>
              </a:rPr>
            </a:br>
            <a:r>
              <a:rPr lang="zh-CN" altLang="en-US" sz="6000" dirty="0" smtClean="0">
                <a:solidFill>
                  <a:srgbClr val="00B050"/>
                </a:solidFill>
              </a:rPr>
              <a:t>自</a:t>
            </a:r>
            <a:r>
              <a:rPr lang="en-US" altLang="zh-CN" sz="6000" dirty="0" smtClean="0">
                <a:solidFill>
                  <a:srgbClr val="00B050"/>
                </a:solidFill>
              </a:rPr>
              <a:t/>
            </a:r>
            <a:br>
              <a:rPr lang="en-US" altLang="zh-CN" sz="6000" dirty="0" smtClean="0">
                <a:solidFill>
                  <a:srgbClr val="00B050"/>
                </a:solidFill>
              </a:rPr>
            </a:br>
            <a:r>
              <a:rPr lang="zh-CN" altLang="en-US" sz="6000" dirty="0" smtClean="0">
                <a:solidFill>
                  <a:srgbClr val="00B050"/>
                </a:solidFill>
              </a:rPr>
              <a:t>由</a:t>
            </a:r>
            <a:endParaRPr lang="zh-CN" altLang="en-US" sz="6000" dirty="0">
              <a:solidFill>
                <a:srgbClr val="00B050"/>
              </a:solidFill>
            </a:endParaRPr>
          </a:p>
        </p:txBody>
      </p:sp>
      <p:sp>
        <p:nvSpPr>
          <p:cNvPr id="17" name="文本占位符 16"/>
          <p:cNvSpPr>
            <a:spLocks noGrp="1"/>
          </p:cNvSpPr>
          <p:nvPr>
            <p:ph type="body" idx="1"/>
          </p:nvPr>
        </p:nvSpPr>
        <p:spPr>
          <a:xfrm>
            <a:off x="5357818" y="2214554"/>
            <a:ext cx="1000132" cy="3000396"/>
          </a:xfrm>
        </p:spPr>
        <p:txBody>
          <a:bodyPr/>
          <a:lstStyle/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endParaRPr lang="en-US" altLang="zh-CN" sz="3200" b="1" dirty="0" smtClean="0">
              <a:solidFill>
                <a:srgbClr val="FF0000"/>
              </a:solidFill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率真、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特立独行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49295" y="1503363"/>
            <a:ext cx="1107996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教学独特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357290" y="998538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Times New Roman" pitchFamily="18" charset="0"/>
              </a:rPr>
              <a:t>1.</a:t>
            </a:r>
            <a:r>
              <a:rPr kumimoji="1" lang="zh-CN" altLang="en-US" sz="4000" b="1" dirty="0">
                <a:latin typeface="Times New Roman" pitchFamily="18" charset="0"/>
              </a:rPr>
              <a:t>提问方式</a:t>
            </a:r>
          </a:p>
        </p:txBody>
      </p:sp>
      <p:sp>
        <p:nvSpPr>
          <p:cNvPr id="10244" name="AutoShape 4"/>
          <p:cNvSpPr>
            <a:spLocks/>
          </p:cNvSpPr>
          <p:nvPr/>
        </p:nvSpPr>
        <p:spPr bwMode="auto">
          <a:xfrm>
            <a:off x="1071538" y="1214422"/>
            <a:ext cx="357190" cy="3886200"/>
          </a:xfrm>
          <a:prstGeom prst="leftBrace">
            <a:avLst>
              <a:gd name="adj1" fmla="val 85000"/>
              <a:gd name="adj2" fmla="val 52624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1357290" y="2006600"/>
            <a:ext cx="2714644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Times New Roman" pitchFamily="18" charset="0"/>
              </a:rPr>
              <a:t>2.</a:t>
            </a:r>
            <a:r>
              <a:rPr kumimoji="1" lang="zh-CN" altLang="en-US" sz="4000" b="1" dirty="0">
                <a:latin typeface="Times New Roman" pitchFamily="18" charset="0"/>
              </a:rPr>
              <a:t>答问内容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4071934" y="998538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</a:rPr>
              <a:t>机智随和</a:t>
            </a:r>
            <a:endParaRPr kumimoji="1" lang="zh-CN" altLang="en-US" sz="4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4143372" y="2006600"/>
            <a:ext cx="228601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</a:rPr>
              <a:t>敬业风趣</a:t>
            </a:r>
            <a:endParaRPr kumimoji="1" lang="zh-CN" altLang="en-US" sz="4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1285852" y="3806825"/>
            <a:ext cx="292895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Times New Roman" pitchFamily="18" charset="0"/>
              </a:rPr>
              <a:t>4</a:t>
            </a:r>
            <a:r>
              <a:rPr kumimoji="1" lang="en-US" altLang="zh-CN" sz="4000" b="1" dirty="0" smtClean="0">
                <a:latin typeface="Times New Roman" pitchFamily="18" charset="0"/>
              </a:rPr>
              <a:t>.</a:t>
            </a:r>
            <a:r>
              <a:rPr kumimoji="1" lang="zh-CN" altLang="en-US" sz="4000" b="1" dirty="0" smtClean="0">
                <a:latin typeface="Times New Roman" pitchFamily="18" charset="0"/>
              </a:rPr>
              <a:t>开选修课</a:t>
            </a:r>
            <a:endParaRPr kumimoji="1" lang="zh-CN" altLang="en-US" sz="4000" b="1" dirty="0">
              <a:latin typeface="Times New Roman" pitchFamily="18" charset="0"/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143372" y="3806825"/>
            <a:ext cx="2286016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</a:rPr>
              <a:t>学问高深</a:t>
            </a:r>
            <a:endParaRPr kumimoji="1" lang="zh-CN" altLang="en-US" sz="4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357290" y="4743450"/>
            <a:ext cx="271464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Times New Roman" pitchFamily="18" charset="0"/>
              </a:rPr>
              <a:t>5</a:t>
            </a:r>
            <a:r>
              <a:rPr kumimoji="1" lang="en-US" altLang="zh-CN" sz="4000" b="1" dirty="0" smtClean="0">
                <a:latin typeface="Times New Roman" pitchFamily="18" charset="0"/>
              </a:rPr>
              <a:t>.</a:t>
            </a:r>
            <a:r>
              <a:rPr kumimoji="1" lang="zh-CN" altLang="en-US" sz="4000" b="1" dirty="0" smtClean="0">
                <a:latin typeface="Times New Roman" pitchFamily="18" charset="0"/>
              </a:rPr>
              <a:t>高徒衬托</a:t>
            </a:r>
            <a:endParaRPr kumimoji="1" lang="zh-CN" altLang="en-US" sz="4000" b="1" dirty="0">
              <a:latin typeface="Times New Roman" pitchFamily="18" charset="0"/>
            </a:endParaRP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4000496" y="4929198"/>
            <a:ext cx="23574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</a:rPr>
              <a:t>（个性、学问）</a:t>
            </a:r>
            <a:endParaRPr kumimoji="1" lang="zh-CN" altLang="en-US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1285852" y="2943225"/>
            <a:ext cx="285752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>
                <a:latin typeface="Times New Roman" pitchFamily="18" charset="0"/>
              </a:rPr>
              <a:t>3.</a:t>
            </a:r>
            <a:r>
              <a:rPr kumimoji="1" lang="zh-CN" altLang="en-US" sz="4000" b="1" dirty="0">
                <a:latin typeface="Times New Roman" pitchFamily="18" charset="0"/>
              </a:rPr>
              <a:t>专业看法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4071934" y="3014663"/>
            <a:ext cx="235745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</a:rPr>
              <a:t>率真任兴</a:t>
            </a:r>
            <a:endParaRPr kumimoji="1" lang="zh-CN" altLang="en-US" sz="4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3335" name="Picture 23" descr="海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13334" name="Picture 22" descr="海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6572264" y="1714488"/>
            <a:ext cx="2000264" cy="35719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学术</a:t>
            </a:r>
            <a:r>
              <a:rPr lang="en-US" altLang="zh-CN" b="1" dirty="0" smtClean="0">
                <a:solidFill>
                  <a:srgbClr val="00B050"/>
                </a:solidFill>
              </a:rPr>
              <a:t/>
            </a:r>
            <a:br>
              <a:rPr lang="en-US" altLang="zh-CN" b="1" dirty="0" smtClean="0">
                <a:solidFill>
                  <a:srgbClr val="00B050"/>
                </a:solidFill>
              </a:rPr>
            </a:br>
            <a:r>
              <a:rPr lang="zh-CN" altLang="en-US" b="1" dirty="0" smtClean="0">
                <a:solidFill>
                  <a:srgbClr val="00B050"/>
                </a:solidFill>
              </a:rPr>
              <a:t>独立</a:t>
            </a:r>
            <a:r>
              <a:rPr lang="en-US" altLang="zh-CN" b="1" dirty="0" smtClean="0">
                <a:solidFill>
                  <a:srgbClr val="00B050"/>
                </a:solidFill>
              </a:rPr>
              <a:t/>
            </a:r>
            <a:br>
              <a:rPr lang="en-US" altLang="zh-CN" b="1" dirty="0" smtClean="0">
                <a:solidFill>
                  <a:srgbClr val="00B050"/>
                </a:solidFill>
              </a:rPr>
            </a:br>
            <a:r>
              <a:rPr lang="en-US" altLang="zh-CN" b="1" dirty="0" smtClean="0">
                <a:solidFill>
                  <a:srgbClr val="00B050"/>
                </a:solidFill>
              </a:rPr>
              <a:t/>
            </a:r>
            <a:br>
              <a:rPr lang="en-US" altLang="zh-CN" b="1" dirty="0" smtClean="0">
                <a:solidFill>
                  <a:srgbClr val="00B050"/>
                </a:solidFill>
              </a:rPr>
            </a:br>
            <a:r>
              <a:rPr lang="en-US" altLang="zh-CN" b="1" dirty="0" smtClean="0">
                <a:solidFill>
                  <a:srgbClr val="00B050"/>
                </a:solidFill>
              </a:rPr>
              <a:t/>
            </a:r>
            <a:br>
              <a:rPr lang="en-US" altLang="zh-CN" b="1" dirty="0" smtClean="0">
                <a:solidFill>
                  <a:srgbClr val="00B050"/>
                </a:solidFill>
              </a:rPr>
            </a:br>
            <a:r>
              <a:rPr lang="zh-CN" altLang="en-US" b="1" dirty="0" smtClean="0">
                <a:solidFill>
                  <a:srgbClr val="00B050"/>
                </a:solidFill>
              </a:rPr>
              <a:t>张扬</a:t>
            </a:r>
            <a:r>
              <a:rPr lang="en-US" altLang="zh-CN" b="1" dirty="0" smtClean="0">
                <a:solidFill>
                  <a:srgbClr val="00B050"/>
                </a:solidFill>
              </a:rPr>
              <a:t/>
            </a:r>
            <a:br>
              <a:rPr lang="en-US" altLang="zh-CN" b="1" dirty="0" smtClean="0">
                <a:solidFill>
                  <a:srgbClr val="00B050"/>
                </a:solidFill>
              </a:rPr>
            </a:br>
            <a:r>
              <a:rPr lang="zh-CN" altLang="en-US" b="1" dirty="0" smtClean="0">
                <a:solidFill>
                  <a:srgbClr val="00B050"/>
                </a:solidFill>
              </a:rPr>
              <a:t>个性</a:t>
            </a:r>
            <a:r>
              <a:rPr lang="en-US" altLang="zh-CN" b="1" dirty="0" smtClean="0">
                <a:solidFill>
                  <a:srgbClr val="00B050"/>
                </a:solidFill>
              </a:rPr>
              <a:t/>
            </a:r>
            <a:br>
              <a:rPr lang="en-US" altLang="zh-CN" b="1" dirty="0" smtClean="0">
                <a:solidFill>
                  <a:srgbClr val="00B050"/>
                </a:solidFill>
              </a:rPr>
            </a:br>
            <a:endParaRPr lang="zh-CN" altLang="en-US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611188" y="620713"/>
            <a:ext cx="48307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>
                <a:solidFill>
                  <a:srgbClr val="CC0000"/>
                </a:solidFill>
                <a:latin typeface="Times New Roman" pitchFamily="18" charset="0"/>
                <a:ea typeface="方正姚体" pitchFamily="2" charset="-122"/>
              </a:rPr>
              <a:t>学习目标</a:t>
            </a:r>
            <a:r>
              <a:rPr kumimoji="1" lang="zh-CN" altLang="en-US" sz="6600">
                <a:solidFill>
                  <a:srgbClr val="CC0000"/>
                </a:solidFill>
                <a:latin typeface="Times New Roman" pitchFamily="18" charset="0"/>
                <a:ea typeface="方正姚体" pitchFamily="2" charset="-122"/>
              </a:rPr>
              <a:t>：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609600" y="2060575"/>
            <a:ext cx="80772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dirty="0" smtClean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1</a:t>
            </a:r>
            <a:r>
              <a:rPr kumimoji="1" lang="en-US" altLang="zh-CN" sz="4400" b="1" dirty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kumimoji="1" lang="zh-CN" altLang="en-US" sz="44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掌握</a:t>
            </a:r>
            <a:r>
              <a:rPr kumimoji="1" lang="zh-CN" altLang="en-US" sz="44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文章运用细节描写刻画</a:t>
            </a:r>
            <a:r>
              <a:rPr kumimoji="1" lang="zh-CN" altLang="en-US" sz="44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人物形象的</a:t>
            </a:r>
            <a:r>
              <a:rPr kumimoji="1" lang="zh-CN" altLang="en-US" sz="44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方法。</a:t>
            </a:r>
            <a:r>
              <a:rPr kumimoji="1" lang="zh-CN" altLang="en-US" sz="3600" b="1" dirty="0">
                <a:solidFill>
                  <a:srgbClr val="040115"/>
                </a:solidFill>
                <a:latin typeface="Times New Roman" pitchFamily="18" charset="0"/>
                <a:ea typeface="楷体_GB2312" pitchFamily="49" charset="-122"/>
              </a:rPr>
              <a:t>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85800" y="3644900"/>
            <a:ext cx="81534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400" b="1" dirty="0" smtClean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kumimoji="1" lang="en-US" altLang="zh-CN" sz="4400" b="1" dirty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kumimoji="1" lang="zh-CN" altLang="en-US" sz="44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体会</a:t>
            </a:r>
            <a:r>
              <a:rPr kumimoji="1" lang="zh-CN" altLang="en-US" sz="44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金岳霖先生独特</a:t>
            </a:r>
            <a:r>
              <a:rPr kumimoji="1" lang="zh-CN" altLang="en-US" sz="44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的个性</a:t>
            </a:r>
            <a:r>
              <a:rPr kumimoji="1" lang="en-US" altLang="zh-CN" sz="44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44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理解当年西南联大办学之精神。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（注意：文学家是用文学形象来表达观念的</a:t>
            </a:r>
            <a:r>
              <a:rPr kumimoji="1" lang="zh-CN" altLang="en-US" sz="32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  <a:endParaRPr kumimoji="1" lang="en-US" altLang="zh-CN" sz="3200" b="1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32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-250765" y="1500174"/>
            <a:ext cx="110799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0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热爱生活</a:t>
            </a:r>
            <a:endParaRPr kumimoji="1" lang="zh-CN" altLang="en-US" sz="4800" dirty="0">
              <a:latin typeface="Times New Roman" pitchFamily="18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928662" y="1219200"/>
            <a:ext cx="4214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smtClean="0">
                <a:latin typeface="Times New Roman" pitchFamily="18" charset="0"/>
              </a:rPr>
              <a:t>1.</a:t>
            </a:r>
            <a:r>
              <a:rPr kumimoji="1" lang="zh-CN" altLang="en-US" sz="4000" b="1" dirty="0" smtClean="0">
                <a:latin typeface="Times New Roman" pitchFamily="18" charset="0"/>
              </a:rPr>
              <a:t>爱小说、捉跳蚤</a:t>
            </a:r>
            <a:endParaRPr kumimoji="1" lang="zh-CN" altLang="en-US" sz="4000" b="1" dirty="0">
              <a:latin typeface="Times New Roman" pitchFamily="18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000100" y="3143248"/>
            <a:ext cx="36433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dirty="0" smtClean="0">
                <a:latin typeface="Times New Roman" pitchFamily="18" charset="0"/>
              </a:rPr>
              <a:t>3.</a:t>
            </a:r>
            <a:r>
              <a:rPr kumimoji="1" lang="zh-CN" altLang="en-US" sz="4000" b="1" dirty="0" smtClean="0">
                <a:latin typeface="Times New Roman" pitchFamily="18" charset="0"/>
              </a:rPr>
              <a:t>为亡友过生日</a:t>
            </a:r>
            <a:endParaRPr kumimoji="1" lang="zh-CN" altLang="en-US" sz="4000" b="1" dirty="0">
              <a:latin typeface="Times New Roman" pitchFamily="18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000100" y="2214554"/>
            <a:ext cx="385765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dirty="0" smtClean="0">
                <a:latin typeface="+mn-ea"/>
                <a:ea typeface="+mn-ea"/>
              </a:rPr>
              <a:t>2.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+mn-ea"/>
                <a:ea typeface="+mn-ea"/>
              </a:rPr>
              <a:t>单身</a:t>
            </a:r>
            <a:r>
              <a:rPr kumimoji="1" lang="zh-CN" altLang="en-US" sz="4000" b="1" dirty="0" smtClean="0">
                <a:latin typeface="+mn-ea"/>
                <a:ea typeface="+mn-ea"/>
              </a:rPr>
              <a:t>斗鸡童趣</a:t>
            </a:r>
            <a:endParaRPr kumimoji="1" lang="zh-CN" altLang="en-US" sz="4000" b="1" dirty="0">
              <a:latin typeface="+mn-ea"/>
              <a:ea typeface="+mn-ea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929190" y="1285860"/>
            <a:ext cx="257176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        ？</a:t>
            </a:r>
            <a:endParaRPr kumimoji="1" lang="en-US" altLang="zh-CN" sz="4000" b="1" dirty="0" smtClean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        ？</a:t>
            </a:r>
            <a:endParaRPr kumimoji="1" lang="en-US" altLang="zh-CN" sz="4000" b="1" dirty="0" smtClean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        ？</a:t>
            </a:r>
            <a:endParaRPr kumimoji="1" lang="en-US" altLang="zh-CN" sz="4000" b="1" dirty="0" smtClean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滑稽悲哀</a:t>
            </a:r>
            <a:endParaRPr kumimoji="1" lang="en-US" altLang="zh-CN" sz="4000" b="1" dirty="0" smtClean="0">
              <a:solidFill>
                <a:srgbClr val="FF0000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11271" name="AutoShape 7"/>
          <p:cNvSpPr>
            <a:spLocks/>
          </p:cNvSpPr>
          <p:nvPr/>
        </p:nvSpPr>
        <p:spPr bwMode="auto">
          <a:xfrm>
            <a:off x="785786" y="1500174"/>
            <a:ext cx="142876" cy="3214710"/>
          </a:xfrm>
          <a:prstGeom prst="leftBrace">
            <a:avLst>
              <a:gd name="adj1" fmla="val 77459"/>
              <a:gd name="adj2" fmla="val 51889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071538" y="4071942"/>
            <a:ext cx="278608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dirty="0" smtClean="0">
                <a:latin typeface="Times New Roman" pitchFamily="18" charset="0"/>
              </a:rPr>
              <a:t>4.</a:t>
            </a:r>
            <a:r>
              <a:rPr kumimoji="1" lang="zh-CN" altLang="en-US" sz="4000" b="1" dirty="0" smtClean="0">
                <a:latin typeface="Times New Roman" pitchFamily="18" charset="0"/>
              </a:rPr>
              <a:t>响应号召</a:t>
            </a:r>
            <a:endParaRPr kumimoji="1" lang="zh-CN" altLang="en-US" sz="4000" b="1" dirty="0">
              <a:latin typeface="Times New Roman" pitchFamily="18" charset="0"/>
            </a:endParaRPr>
          </a:p>
        </p:txBody>
      </p:sp>
      <p:pic>
        <p:nvPicPr>
          <p:cNvPr id="13335" name="Picture 23" descr="海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13334" name="Picture 22" descr="海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7429520" y="1071546"/>
            <a:ext cx="1257280" cy="392909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00B050"/>
                </a:solidFill>
              </a:rPr>
              <a:t>刚</a:t>
            </a:r>
            <a:r>
              <a:rPr lang="en-US" altLang="zh-CN" b="1" dirty="0" smtClean="0">
                <a:solidFill>
                  <a:srgbClr val="00B050"/>
                </a:solidFill>
              </a:rPr>
              <a:t/>
            </a:r>
            <a:br>
              <a:rPr lang="en-US" altLang="zh-CN" b="1" dirty="0" smtClean="0">
                <a:solidFill>
                  <a:srgbClr val="00B050"/>
                </a:solidFill>
              </a:rPr>
            </a:br>
            <a:r>
              <a:rPr lang="zh-CN" altLang="en-US" b="1" dirty="0" smtClean="0">
                <a:solidFill>
                  <a:srgbClr val="00B050"/>
                </a:solidFill>
              </a:rPr>
              <a:t>毅</a:t>
            </a:r>
            <a:r>
              <a:rPr lang="en-US" altLang="zh-CN" b="1" dirty="0" smtClean="0">
                <a:solidFill>
                  <a:srgbClr val="00B050"/>
                </a:solidFill>
              </a:rPr>
              <a:t/>
            </a:r>
            <a:br>
              <a:rPr lang="en-US" altLang="zh-CN" b="1" dirty="0" smtClean="0">
                <a:solidFill>
                  <a:srgbClr val="00B050"/>
                </a:solidFill>
              </a:rPr>
            </a:br>
            <a:r>
              <a:rPr lang="zh-CN" altLang="en-US" b="1" dirty="0" smtClean="0">
                <a:solidFill>
                  <a:srgbClr val="00B050"/>
                </a:solidFill>
              </a:rPr>
              <a:t>坚</a:t>
            </a:r>
            <a:r>
              <a:rPr lang="en-US" altLang="zh-CN" b="1" dirty="0" smtClean="0">
                <a:solidFill>
                  <a:srgbClr val="00B050"/>
                </a:solidFill>
              </a:rPr>
              <a:t/>
            </a:r>
            <a:br>
              <a:rPr lang="en-US" altLang="zh-CN" b="1" dirty="0" smtClean="0">
                <a:solidFill>
                  <a:srgbClr val="00B050"/>
                </a:solidFill>
              </a:rPr>
            </a:br>
            <a:r>
              <a:rPr lang="zh-CN" altLang="en-US" b="1" dirty="0" smtClean="0">
                <a:solidFill>
                  <a:srgbClr val="00B050"/>
                </a:solidFill>
              </a:rPr>
              <a:t>卓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31800" y="188912"/>
            <a:ext cx="314006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</a:pPr>
            <a:r>
              <a:rPr lang="zh-CN" altLang="en-US" sz="4800" b="1" dirty="0" smtClean="0">
                <a:solidFill>
                  <a:srgbClr val="FF0000"/>
                </a:solidFill>
              </a:rPr>
              <a:t>写作背景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374650" y="1071546"/>
            <a:ext cx="8229600" cy="5092717"/>
          </a:xfrm>
        </p:spPr>
        <p:txBody>
          <a:bodyPr/>
          <a:lstStyle/>
          <a:p>
            <a:pPr algn="l">
              <a:buSzPct val="65000"/>
            </a:pPr>
            <a:r>
              <a:rPr lang="zh-CN" altLang="en-US" sz="3200" b="1" dirty="0" smtClean="0"/>
              <a:t>      </a:t>
            </a:r>
            <a:r>
              <a:rPr lang="zh-CN" altLang="en-US" sz="2800" b="1" dirty="0" smtClean="0"/>
              <a:t>八十年代后期，经过近十年的改革开放，各种社会思潮在中国广泛酝酿，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河殇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等反思中华文明的电视专题片在海内外引起强烈反响，人们憧憬未来，反思历史，强烈要求进行政治体制改革，以至于</a:t>
            </a:r>
            <a:r>
              <a:rPr lang="en-US" altLang="zh-CN" sz="2800" b="1" dirty="0" smtClean="0"/>
              <a:t>1989</a:t>
            </a:r>
            <a:r>
              <a:rPr lang="zh-CN" altLang="en-US" sz="2800" b="1" dirty="0" smtClean="0"/>
              <a:t>年学潮中大学生提出了“到台湾迎接国民党实行两党轮流执政”的口号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最近习近平与马英九会面了）。</a:t>
            </a:r>
            <a:r>
              <a:rPr lang="en-US" altLang="zh-CN" sz="2800" b="1" dirty="0" smtClean="0"/>
              <a:t>1984</a:t>
            </a:r>
            <a:r>
              <a:rPr lang="zh-CN" altLang="en-US" sz="2800" b="1" dirty="0" smtClean="0"/>
              <a:t>年金岳霖先生逝世后，学术界不少人写文章称赞他的哲学思想，肯定他在学术史上的地位，并怀念当年西南联大在培养人才方面的卓越贡献。而作家汪曾祺则写文章把他的生活形象和师表形象留给读者、留给历史，并通过这个文学形象，含蓄地表达自己的观点。</a:t>
            </a:r>
            <a:r>
              <a:rPr lang="zh-CN" altLang="en-US" sz="3600" b="1" dirty="0"/>
              <a:t/>
            </a:r>
            <a:br>
              <a:rPr lang="zh-CN" altLang="en-US" sz="3600" b="1" dirty="0"/>
            </a:br>
            <a:endParaRPr lang="zh-CN" altLang="en-US" sz="3600" b="1" dirty="0"/>
          </a:p>
        </p:txBody>
      </p:sp>
      <p:pic>
        <p:nvPicPr>
          <p:cNvPr id="13335" name="Picture 23" descr="海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57364"/>
            <a:ext cx="8229600" cy="4214842"/>
          </a:xfrm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金岳霖不是作者的亲老师（只是叔伯老师，见课文第一节），那么作者为什么要怀念他？怀念他什么？什么叫“有趣”？（敬业</a:t>
            </a: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+</a:t>
            </a:r>
            <a:r>
              <a:rPr lang="zh-CN" altLang="en-US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个性</a:t>
            </a: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=</a:t>
            </a:r>
            <a:r>
              <a:rPr lang="zh-CN" altLang="en-US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成功，当初新课改为什么强调要发展学生个性？）这种个性的存在和形成需要什么样的社会环境？闻一多为什么敢骂蒋委员长？而“星光大道”的主持人毕福剑是怎么倒霉的？当年王浩能光头，你现在能光头吗？当年西南联大能培养出了两个诺贝尔奖获得者，新中国成立几十年了，那么多大学又培养出几个了呢？（莫言小学没毕业、屠呦呦中国药大学毕业，但不是中国科学院院士，据说她也很有个性，前几天去领奖又把某个大领导得罪了）。“钱学森之问”听说了吗？王浩现在成了什么国籍华人？目前世界上哪个国家的科技最发达？该国政治体制是一党制还是多党制？西南联大创办于抗战时期，当时国共两党是合作的，对不对？中国现在</a:t>
            </a: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80%</a:t>
            </a:r>
            <a:r>
              <a:rPr lang="zh-CN" altLang="en-US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的富人和</a:t>
            </a: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80%</a:t>
            </a:r>
            <a:r>
              <a:rPr lang="zh-CN" altLang="en-US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的官员都想去美国，这到底是为什么？ </a:t>
            </a: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言论自由：闻一多与“星光大道”毕福剑及很多网络大</a:t>
            </a: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v</a:t>
            </a:r>
            <a:b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3.</a:t>
            </a:r>
            <a:r>
              <a:rPr lang="zh-CN" altLang="en-US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学术自由：金岳霖开选修课与今天博士生论文</a:t>
            </a: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4.</a:t>
            </a:r>
            <a:r>
              <a:rPr lang="zh-CN" altLang="en-US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思想自由：金岳霖解放前后学术成果，以及教育部不准再使用国外原版教材、不准宣传西方价值观。</a:t>
            </a: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5.</a:t>
            </a:r>
            <a:r>
              <a:rPr lang="zh-CN" altLang="en-US" sz="20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>你觉得金岳霖响应号召的样子有趣吗？（不能多说，要学会生存。）</a:t>
            </a:r>
            <a:r>
              <a:rPr lang="en-US" altLang="zh-CN" sz="24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24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</a:br>
            <a:r>
              <a:rPr lang="en-US" altLang="zh-CN" sz="28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  <a:t/>
            </a:r>
            <a:br>
              <a:rPr lang="en-US" altLang="zh-CN" sz="2800" b="1" dirty="0" smtClean="0">
                <a:solidFill>
                  <a:srgbClr val="080808"/>
                </a:solidFill>
                <a:latin typeface="黑体" pitchFamily="2" charset="-122"/>
                <a:ea typeface="黑体" pitchFamily="2" charset="-122"/>
              </a:rPr>
            </a:br>
            <a:endParaRPr lang="zh-CN" altLang="en-US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2085975"/>
            <a:ext cx="8678863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66700">
              <a:lnSpc>
                <a:spcPct val="90000"/>
              </a:lnSpc>
            </a:pPr>
            <a:endParaRPr lang="en-US" altLang="zh-CN" sz="4400" b="1">
              <a:latin typeface="黑体" pitchFamily="2" charset="-122"/>
              <a:ea typeface="黑体" pitchFamily="2" charset="-122"/>
            </a:endParaRPr>
          </a:p>
          <a:p>
            <a:pPr indent="266700">
              <a:lnSpc>
                <a:spcPct val="90000"/>
              </a:lnSpc>
            </a:pPr>
            <a:r>
              <a:rPr lang="en-US" altLang="zh-CN" sz="3600" b="1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</a:t>
            </a:r>
          </a:p>
          <a:p>
            <a:pPr indent="266700">
              <a:lnSpc>
                <a:spcPct val="90000"/>
              </a:lnSpc>
            </a:pPr>
            <a:r>
              <a:rPr lang="en-US" altLang="zh-CN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</a:t>
            </a:r>
            <a:endParaRPr lang="en-US" altLang="zh-CN" sz="4400" b="1">
              <a:solidFill>
                <a:srgbClr val="005452"/>
              </a:solidFill>
              <a:latin typeface="黑体" pitchFamily="2" charset="-122"/>
              <a:ea typeface="黑体" pitchFamily="2" charset="-122"/>
            </a:endParaRPr>
          </a:p>
          <a:p>
            <a:pPr indent="266700">
              <a:lnSpc>
                <a:spcPct val="90000"/>
              </a:lnSpc>
            </a:pPr>
            <a:r>
              <a:rPr lang="en-US" altLang="zh-CN" sz="4400" b="1">
                <a:solidFill>
                  <a:srgbClr val="005452"/>
                </a:solidFill>
                <a:latin typeface="黑体" pitchFamily="2" charset="-122"/>
                <a:ea typeface="黑体" pitchFamily="2" charset="-122"/>
              </a:rPr>
              <a:t>  </a:t>
            </a:r>
          </a:p>
          <a:p>
            <a:pPr indent="266700"/>
            <a:r>
              <a:rPr lang="en-US" altLang="zh-CN" sz="4400" b="1">
                <a:solidFill>
                  <a:srgbClr val="005452"/>
                </a:solidFill>
                <a:latin typeface="黑体" pitchFamily="2" charset="-122"/>
                <a:ea typeface="黑体" pitchFamily="2" charset="-122"/>
              </a:rPr>
              <a:t>  </a:t>
            </a:r>
            <a:endParaRPr lang="en-US" altLang="zh-CN" sz="4400" b="1">
              <a:latin typeface="黑体" pitchFamily="2" charset="-122"/>
              <a:ea typeface="黑体" pitchFamily="2" charset="-122"/>
            </a:endParaRPr>
          </a:p>
          <a:p>
            <a:pPr indent="266700">
              <a:lnSpc>
                <a:spcPct val="90000"/>
              </a:lnSpc>
            </a:pPr>
            <a:endParaRPr lang="en-US" altLang="zh-CN" sz="4400" b="1">
              <a:latin typeface="黑体" pitchFamily="2" charset="-122"/>
              <a:ea typeface="黑体" pitchFamily="2" charset="-122"/>
            </a:endParaRPr>
          </a:p>
          <a:p>
            <a:pPr indent="266700">
              <a:lnSpc>
                <a:spcPct val="90000"/>
              </a:lnSpc>
            </a:pPr>
            <a:r>
              <a:rPr lang="en-US" altLang="zh-CN" sz="3600" b="1">
                <a:latin typeface="黑体" pitchFamily="2" charset="-122"/>
                <a:ea typeface="黑体" pitchFamily="2" charset="-122"/>
              </a:rPr>
              <a:t>   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630238"/>
            <a:ext cx="8229600" cy="1143000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rgbClr val="FF3300"/>
                </a:solidFill>
              </a:rPr>
              <a:t>课后练习第三题第二问答案</a:t>
            </a:r>
            <a:endParaRPr lang="zh-CN" altLang="en-US" sz="4000" b="1" dirty="0">
              <a:solidFill>
                <a:srgbClr val="FF3300"/>
              </a:solidFill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643050"/>
            <a:ext cx="8497887" cy="4500593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zh-CN" sz="3600" b="1" dirty="0" smtClean="0"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因为金岳霖先生身上，折射出了作为“精神圣地”的西南联大诸多自由主义知识分子共同的、迷人的精神魅力，即：“对工作、对学问热爱到了痴迷的程度”、“为人天真到像一个孩子，对生活充满兴趣，不管在什么环境下永远不消沉沮丧，无机心，少俗虑。（</a:t>
            </a: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沈从文先生在西南联大</a:t>
            </a: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）</a:t>
            </a:r>
            <a:endParaRPr lang="en-US" altLang="zh-CN" b="1" dirty="0" smtClean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2.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对当年西南联大精神的深切怀念和对政治改革的无限向往。</a:t>
            </a:r>
            <a:endParaRPr lang="zh-CN" altLang="en-US" b="1" dirty="0">
              <a:latin typeface="黑体" pitchFamily="2" charset="-122"/>
              <a:ea typeface="黑体" pitchFamily="2" charset="-122"/>
            </a:endParaRPr>
          </a:p>
          <a:p>
            <a:endParaRPr lang="en-US" altLang="zh-CN" sz="4400" dirty="0"/>
          </a:p>
        </p:txBody>
      </p:sp>
      <p:pic>
        <p:nvPicPr>
          <p:cNvPr id="13335" name="Picture 23" descr="海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13334" name="Picture 22" descr="海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304800" y="228600"/>
            <a:ext cx="861060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　　　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表达方式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：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4400" b="1" dirty="0" smtClean="0"/>
              <a:t>我的散文大都是记叙文间发议论，也是夹叙夹议。</a:t>
            </a:r>
            <a:r>
              <a:rPr lang="en-US" altLang="zh-CN" sz="4400" b="1" dirty="0" smtClean="0"/>
              <a:t>……</a:t>
            </a:r>
            <a:r>
              <a:rPr lang="zh-CN" altLang="en-US" sz="4400" b="1" dirty="0" smtClean="0"/>
              <a:t>”</a:t>
            </a:r>
            <a:endParaRPr lang="zh-CN" altLang="en-US" sz="44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itchFamily="2" charset="-122"/>
                <a:ea typeface="黑体" pitchFamily="2" charset="-122"/>
              </a:rPr>
              <a:t>　　　　</a:t>
            </a:r>
          </a:p>
          <a:p>
            <a:pPr>
              <a:spcBef>
                <a:spcPct val="50000"/>
              </a:spcBef>
            </a:pPr>
            <a:endParaRPr lang="zh-CN" altLang="en-US" sz="4400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黑体" pitchFamily="2" charset="-122"/>
                <a:ea typeface="黑体" pitchFamily="2" charset="-122"/>
              </a:rPr>
              <a:t>　　</a:t>
            </a:r>
            <a:endParaRPr lang="zh-CN" altLang="en-US" sz="60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5844" name="WordArt 4"/>
          <p:cNvSpPr>
            <a:spLocks noChangeArrowheads="1" noChangeShapeType="1"/>
          </p:cNvSpPr>
          <p:nvPr/>
        </p:nvSpPr>
        <p:spPr bwMode="auto">
          <a:xfrm>
            <a:off x="1905000" y="2667000"/>
            <a:ext cx="5410200" cy="168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8000"/>
                    </a:srgbClr>
                  </a:prstShdw>
                </a:effectLst>
                <a:latin typeface="隶书"/>
                <a:ea typeface="隶书"/>
              </a:rPr>
              <a:t>语言：平实</a:t>
            </a:r>
            <a:r>
              <a:rPr lang="zh-CN" altLang="en-US" sz="44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8000"/>
                    </a:srgbClr>
                  </a:prstShdw>
                </a:effectLst>
                <a:latin typeface="隶书"/>
                <a:ea typeface="隶书"/>
              </a:rPr>
              <a:t>中蕴含着苦味</a:t>
            </a:r>
            <a:endParaRPr lang="zh-CN" altLang="en-US" sz="44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8000"/>
                  </a:srgbClr>
                </a:prstShdw>
              </a:effectLst>
              <a:latin typeface="隶书"/>
              <a:ea typeface="隶书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14282" y="285729"/>
            <a:ext cx="4276724" cy="674030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本文的语言特色：</a:t>
            </a:r>
            <a:endParaRPr lang="en-US" altLang="zh-CN" sz="3600" b="1" dirty="0" smtClean="0"/>
          </a:p>
          <a:p>
            <a:r>
              <a:rPr lang="zh-CN" altLang="en-US" sz="2400" b="1" dirty="0" smtClean="0">
                <a:latin typeface="+mn-ea"/>
                <a:ea typeface="+mn-ea"/>
              </a:rPr>
              <a:t>平淡</a:t>
            </a:r>
            <a:r>
              <a:rPr lang="en-US" altLang="zh-CN" sz="2400" b="1" dirty="0" smtClean="0">
                <a:latin typeface="+mn-ea"/>
                <a:ea typeface="+mn-ea"/>
              </a:rPr>
              <a:t>——</a:t>
            </a:r>
            <a:r>
              <a:rPr lang="zh-CN" altLang="en-US" sz="2400" dirty="0" smtClean="0">
                <a:latin typeface="+mn-ea"/>
                <a:ea typeface="+mn-ea"/>
              </a:rPr>
              <a:t>平实而有韵味，</a:t>
            </a:r>
            <a:r>
              <a:rPr lang="zh-CN" altLang="en-US" sz="2400" dirty="0" smtClean="0"/>
              <a:t>粗看不见精彩，须细味才见功力。</a:t>
            </a:r>
            <a:endParaRPr lang="en-US" altLang="zh-CN" sz="2400" dirty="0" smtClean="0"/>
          </a:p>
          <a:p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例一：</a:t>
            </a:r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描写金岳霖对学生讲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红楼梦</a:t>
            </a:r>
            <a:r>
              <a:rPr lang="en-US" altLang="zh-CN" sz="2400" dirty="0" smtClean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里的哲学时：“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他把右手伸进后脖领，捉出了一个跳蚤，捏在手指里看看，甚为得意。”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事件、情境本身就很有趣味性，作者只是照直说来，并没有过多的精雕细琢，给读者留有品味的余地。</a:t>
            </a:r>
            <a:endParaRPr lang="en-US" altLang="zh-CN" sz="2400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/>
            </a:r>
            <a:br>
              <a:rPr lang="zh-CN" altLang="en-US" sz="3600" b="1" dirty="0" smtClean="0">
                <a:latin typeface="黑体" pitchFamily="2" charset="-122"/>
                <a:ea typeface="黑体" pitchFamily="2" charset="-122"/>
              </a:rPr>
            </a:br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   </a:t>
            </a:r>
          </a:p>
          <a:p>
            <a:r>
              <a:rPr lang="zh-CN" altLang="en-US" sz="3600" b="1" dirty="0" smtClean="0">
                <a:latin typeface="黑体" pitchFamily="2" charset="-122"/>
                <a:ea typeface="黑体" pitchFamily="2" charset="-122"/>
              </a:rPr>
              <a:t>   </a:t>
            </a:r>
            <a:endParaRPr lang="zh-CN" altLang="en-US" sz="36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4786314" y="285728"/>
            <a:ext cx="3705252" cy="646331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zh-CN" altLang="en-US" sz="3600" dirty="0">
              <a:solidFill>
                <a:srgbClr val="080808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6869" name="纤纤手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88350" y="5734050"/>
            <a:ext cx="304800" cy="304800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572000" y="285728"/>
            <a:ext cx="4043362" cy="6000792"/>
          </a:xfrm>
        </p:spPr>
        <p:txBody>
          <a:bodyPr/>
          <a:lstStyle/>
          <a:p>
            <a:pPr algn="l"/>
            <a:r>
              <a:rPr lang="zh-CN" altLang="en-US" sz="2400" smtClean="0">
                <a:latin typeface="楷体_GB2312" pitchFamily="49" charset="-122"/>
                <a:ea typeface="楷体_GB2312" pitchFamily="49" charset="-122"/>
              </a:rPr>
              <a:t>例二：</a:t>
            </a:r>
            <a:r>
              <a:rPr lang="en-US" altLang="zh-CN" sz="2400" smtClean="0">
                <a:latin typeface="楷体_GB2312" pitchFamily="49" charset="-122"/>
                <a:ea typeface="楷体_GB2312" pitchFamily="49" charset="-122"/>
              </a:rPr>
              <a:t/>
            </a:r>
            <a:br>
              <a:rPr lang="en-US" altLang="zh-CN" sz="2400" smtClean="0">
                <a:latin typeface="楷体_GB2312" pitchFamily="49" charset="-122"/>
                <a:ea typeface="楷体_GB2312" pitchFamily="49" charset="-122"/>
              </a:rPr>
            </a:br>
            <a:r>
              <a:rPr lang="en-US" altLang="zh-CN" sz="240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smtClean="0">
                <a:latin typeface="楷体_GB2312" pitchFamily="49" charset="-122"/>
                <a:ea typeface="楷体_GB2312" pitchFamily="49" charset="-122"/>
              </a:rPr>
              <a:t>描写金岳霖与朋友的交往：</a:t>
            </a:r>
            <a:r>
              <a:rPr lang="zh-CN" altLang="en-US" sz="2400" b="1" smtClean="0">
                <a:latin typeface="楷体_GB2312" pitchFamily="49" charset="-122"/>
                <a:ea typeface="楷体_GB2312" pitchFamily="49" charset="-122"/>
              </a:rPr>
              <a:t>“君子之交淡如水，坐定之后，清茶一杯，闲话片刻而已。”</a:t>
            </a:r>
            <a:r>
              <a:rPr lang="zh-CN" altLang="en-US" sz="2400" smtClean="0">
                <a:latin typeface="楷体_GB2312" pitchFamily="49" charset="-122"/>
                <a:ea typeface="楷体_GB2312" pitchFamily="49" charset="-122"/>
              </a:rPr>
              <a:t>这些语句中间没有可有可无的文字，简洁而畅达。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68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26400" fill="hold"/>
                                        <p:tgtEl>
                                          <p:spTgt spid="368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69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69"/>
                </p:tgtEl>
              </p:cMediaNode>
            </p:audio>
          </p:childTnLst>
        </p:cTn>
      </p:par>
    </p:tnLst>
    <p:bldLst>
      <p:bldP spid="36866" grpId="0" bldLvl="0" animBg="1" autoUpdateAnimBg="0"/>
      <p:bldP spid="36867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04800" y="1371600"/>
            <a:ext cx="8610600" cy="52722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400" b="1" dirty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3400" b="1" dirty="0" smtClean="0">
                <a:latin typeface="黑体" pitchFamily="2" charset="-122"/>
                <a:ea typeface="黑体" pitchFamily="2" charset="-122"/>
              </a:rPr>
              <a:t>汪曾祺</a:t>
            </a:r>
            <a:r>
              <a:rPr lang="en-US" altLang="zh-CN" sz="3400" b="1" dirty="0" err="1" smtClean="0">
                <a:latin typeface="黑体" pitchFamily="2" charset="-122"/>
                <a:ea typeface="黑体" pitchFamily="2" charset="-122"/>
              </a:rPr>
              <a:t>zengqi</a:t>
            </a:r>
            <a:r>
              <a:rPr lang="zh-CN" altLang="en-US" sz="3400" b="1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sz="3400" b="1" dirty="0">
                <a:latin typeface="黑体" pitchFamily="2" charset="-122"/>
                <a:ea typeface="黑体" pitchFamily="2" charset="-122"/>
              </a:rPr>
              <a:t>1920-1997</a:t>
            </a:r>
            <a:r>
              <a:rPr lang="zh-CN" altLang="en-US" sz="3400" b="1" dirty="0">
                <a:latin typeface="黑体" pitchFamily="2" charset="-122"/>
                <a:ea typeface="黑体" pitchFamily="2" charset="-122"/>
              </a:rPr>
              <a:t>），当代作家，江苏高邮人。</a:t>
            </a:r>
            <a:r>
              <a:rPr lang="en-US" sz="3400" b="1" dirty="0">
                <a:latin typeface="黑体" pitchFamily="2" charset="-122"/>
                <a:ea typeface="黑体" pitchFamily="2" charset="-122"/>
              </a:rPr>
              <a:t>1939</a:t>
            </a:r>
            <a:r>
              <a:rPr lang="zh-CN" altLang="en-US" sz="3400" b="1" dirty="0">
                <a:latin typeface="黑体" pitchFamily="2" charset="-122"/>
                <a:ea typeface="黑体" pitchFamily="2" charset="-122"/>
              </a:rPr>
              <a:t>年考入西南联大中文系，深受沈从文</a:t>
            </a:r>
            <a:r>
              <a:rPr lang="zh-CN" altLang="en-US" sz="3400" b="1" dirty="0" smtClean="0">
                <a:latin typeface="黑体" pitchFamily="2" charset="-122"/>
                <a:ea typeface="黑体" pitchFamily="2" charset="-122"/>
              </a:rPr>
              <a:t>影响。</a:t>
            </a:r>
            <a:r>
              <a:rPr lang="en-US" altLang="zh-CN" sz="3400" b="1" dirty="0" smtClean="0">
                <a:latin typeface="黑体" pitchFamily="2" charset="-122"/>
                <a:ea typeface="黑体" pitchFamily="2" charset="-122"/>
              </a:rPr>
              <a:t>1940</a:t>
            </a:r>
            <a:r>
              <a:rPr lang="zh-CN" altLang="en-US" sz="3400" b="1" dirty="0" smtClean="0">
                <a:latin typeface="黑体" pitchFamily="2" charset="-122"/>
                <a:ea typeface="黑体" pitchFamily="2" charset="-122"/>
              </a:rPr>
              <a:t>年开始发表小说。</a:t>
            </a:r>
            <a:r>
              <a:rPr lang="en-US" altLang="zh-CN" sz="3400" b="1" dirty="0" smtClean="0">
                <a:latin typeface="黑体" pitchFamily="2" charset="-122"/>
                <a:ea typeface="黑体" pitchFamily="2" charset="-122"/>
              </a:rPr>
              <a:t>1943</a:t>
            </a:r>
            <a:r>
              <a:rPr lang="zh-CN" altLang="en-US" sz="3400" b="1" dirty="0" smtClean="0">
                <a:latin typeface="黑体" pitchFamily="2" charset="-122"/>
                <a:ea typeface="黑体" pitchFamily="2" charset="-122"/>
              </a:rPr>
              <a:t>年大学毕业后在昆明、上海等地任中学国文教员和历史博物馆职员。解放后在北京文联、民间文学研究会以及京剧团等单位工作。文革期间下放到张家口农场“劳动改造”。文革结束后回到北京。代表作有短篇小说</a:t>
            </a:r>
            <a:r>
              <a:rPr lang="en-US" sz="34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受戒</a:t>
            </a:r>
            <a:r>
              <a:rPr lang="en-US" sz="3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400" b="1" dirty="0">
                <a:latin typeface="黑体" pitchFamily="2" charset="-122"/>
                <a:ea typeface="黑体" pitchFamily="2" charset="-122"/>
              </a:rPr>
              <a:t>、</a:t>
            </a:r>
            <a:r>
              <a:rPr lang="en-US" sz="3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3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大淖（</a:t>
            </a:r>
            <a:r>
              <a:rPr lang="en-US" sz="3400" b="1" dirty="0" err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nào</a:t>
            </a:r>
            <a:r>
              <a:rPr lang="zh-CN" altLang="en-US" sz="3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）记事</a:t>
            </a:r>
            <a:r>
              <a:rPr lang="en-US" sz="3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3400" b="1" dirty="0">
                <a:latin typeface="黑体" pitchFamily="2" charset="-122"/>
                <a:ea typeface="黑体" pitchFamily="2" charset="-122"/>
              </a:rPr>
              <a:t>等</a:t>
            </a:r>
            <a:r>
              <a:rPr lang="zh-CN" altLang="en-US" sz="3400" b="1" dirty="0" smtClean="0">
                <a:latin typeface="黑体" pitchFamily="2" charset="-122"/>
                <a:ea typeface="黑体" pitchFamily="2" charset="-122"/>
              </a:rPr>
              <a:t>。</a:t>
            </a:r>
            <a:endParaRPr lang="zh-CN" altLang="en-US" sz="34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507" name="WordArt 3"/>
          <p:cNvSpPr>
            <a:spLocks noChangeArrowheads="1" noChangeShapeType="1"/>
          </p:cNvSpPr>
          <p:nvPr/>
        </p:nvSpPr>
        <p:spPr bwMode="auto">
          <a:xfrm>
            <a:off x="571472" y="228600"/>
            <a:ext cx="3500462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8000"/>
                    </a:srgbClr>
                  </a:prstShdw>
                </a:effectLst>
                <a:latin typeface="黑体"/>
                <a:ea typeface="黑体"/>
              </a:rPr>
              <a:t>介绍作者</a:t>
            </a:r>
          </a:p>
        </p:txBody>
      </p:sp>
      <p:sp>
        <p:nvSpPr>
          <p:cNvPr id="21508" name="WordArt 4"/>
          <p:cNvSpPr>
            <a:spLocks noChangeArrowheads="1" noChangeShapeType="1"/>
          </p:cNvSpPr>
          <p:nvPr/>
        </p:nvSpPr>
        <p:spPr bwMode="auto">
          <a:xfrm>
            <a:off x="228600" y="152400"/>
            <a:ext cx="27432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54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prstShdw prst="shdw11">
                  <a:srgbClr val="C0C0C0">
                    <a:alpha val="78000"/>
                  </a:srgbClr>
                </a:prstShdw>
              </a:effectLst>
              <a:latin typeface="汉仪中隶书简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2150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00042"/>
            <a:ext cx="6034102" cy="928694"/>
          </a:xfrm>
        </p:spPr>
        <p:txBody>
          <a:bodyPr/>
          <a:lstStyle/>
          <a:p>
            <a:pPr algn="l"/>
            <a:r>
              <a:rPr lang="zh-CN" altLang="en-US" sz="4800" b="1" dirty="0" smtClean="0">
                <a:solidFill>
                  <a:srgbClr val="FF0000"/>
                </a:solidFill>
              </a:rPr>
              <a:t>“西南联大”简介</a:t>
            </a:r>
            <a:r>
              <a:rPr lang="zh-CN" altLang="en-US" sz="4000" b="1" dirty="0"/>
              <a:t/>
            </a:r>
            <a:br>
              <a:rPr lang="zh-CN" altLang="en-US" sz="4000" b="1" dirty="0"/>
            </a:br>
            <a:endParaRPr lang="zh-CN" altLang="en-US" sz="4000" b="1" dirty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000108"/>
            <a:ext cx="8501122" cy="5429288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400" b="1" dirty="0" smtClean="0">
                <a:latin typeface="+mn-ea"/>
              </a:rPr>
              <a:t>     </a:t>
            </a:r>
            <a:r>
              <a:rPr lang="zh-CN" altLang="en-US" sz="2800" b="1" dirty="0" smtClean="0">
                <a:latin typeface="+mn-ea"/>
              </a:rPr>
              <a:t>全称“国立西南联合大学”，</a:t>
            </a:r>
            <a:r>
              <a:rPr lang="en-US" altLang="zh-CN" sz="2800" b="1" dirty="0" smtClean="0">
                <a:latin typeface="+mn-ea"/>
              </a:rPr>
              <a:t>1938</a:t>
            </a:r>
            <a:r>
              <a:rPr lang="zh-CN" altLang="en-US" sz="2800" b="1" dirty="0" smtClean="0">
                <a:latin typeface="+mn-ea"/>
              </a:rPr>
              <a:t>年</a:t>
            </a:r>
            <a:r>
              <a:rPr lang="en-US" altLang="zh-CN" sz="2800" b="1" dirty="0" smtClean="0">
                <a:latin typeface="+mn-ea"/>
              </a:rPr>
              <a:t>4</a:t>
            </a:r>
            <a:r>
              <a:rPr lang="zh-CN" altLang="en-US" sz="2800" b="1" dirty="0" smtClean="0">
                <a:latin typeface="+mn-ea"/>
              </a:rPr>
              <a:t>月在昆明由清华大学、北京大学和南开大学组成。学校成立后，高举“爱国、民主、科学”的伟大旗帜，弘扬“刚毅坚卓”的校训精神，“内树学术自由之规模，外来民主堡垒之称号”，为国家培养了大批人才，时称“文化南移”。在西南联大学习过的杰出人物有诺贝尔物理奖的获得者杨振宁、李政道（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注意：是后来在美国获得的</a:t>
            </a:r>
            <a:r>
              <a:rPr lang="zh-CN" altLang="en-US" sz="2800" b="1" dirty="0" smtClean="0">
                <a:latin typeface="+mn-ea"/>
              </a:rPr>
              <a:t>），国家最高科学技术奖获得者黄昆，“两弹一星”功勋奖章获得者邓稼先、朱光亚等</a:t>
            </a:r>
            <a:r>
              <a:rPr lang="en-US" altLang="zh-CN" sz="2800" b="1" dirty="0" smtClean="0">
                <a:latin typeface="+mn-ea"/>
              </a:rPr>
              <a:t>6</a:t>
            </a:r>
            <a:r>
              <a:rPr lang="zh-CN" altLang="en-US" sz="2800" b="1" dirty="0" smtClean="0">
                <a:latin typeface="+mn-ea"/>
              </a:rPr>
              <a:t>人。这只是在自然科学和技术方面的部分突出人才，在社会科学方面也是人才济济。今天我们要学习的金岳霖就是哲学方面的人才。</a:t>
            </a:r>
            <a:endParaRPr lang="en-US" altLang="zh-CN" sz="2800" b="1" dirty="0">
              <a:latin typeface="+mn-ea"/>
            </a:endParaRPr>
          </a:p>
        </p:txBody>
      </p:sp>
      <p:sp useBgFill="1">
        <p:nvSpPr>
          <p:cNvPr id="23556" name="Rectangle 4"/>
          <p:cNvSpPr>
            <a:spLocks noChangeArrowheads="1"/>
          </p:cNvSpPr>
          <p:nvPr/>
        </p:nvSpPr>
        <p:spPr bwMode="auto">
          <a:xfrm rot="4510239" flipV="1">
            <a:off x="7963463" y="7081961"/>
            <a:ext cx="58563" cy="45719"/>
          </a:xfrm>
          <a:prstGeom prst="rect">
            <a:avLst/>
          </a:prstGeom>
          <a:ln w="9525">
            <a:pattFill prst="pct5">
              <a:fgClr>
                <a:schemeClr val="folHlink"/>
              </a:fgClr>
              <a:bgClr>
                <a:srgbClr val="FFFFFF"/>
              </a:bgClr>
            </a:patt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en-US" sz="3600" b="1" dirty="0">
              <a:solidFill>
                <a:srgbClr val="FF0000"/>
              </a:solidFill>
            </a:endParaRPr>
          </a:p>
        </p:txBody>
      </p:sp>
      <p:sp useBgFill="1">
        <p:nvSpPr>
          <p:cNvPr id="23557" name="Rectangle 5"/>
          <p:cNvSpPr>
            <a:spLocks noChangeArrowheads="1"/>
          </p:cNvSpPr>
          <p:nvPr/>
        </p:nvSpPr>
        <p:spPr bwMode="auto">
          <a:xfrm rot="21341293">
            <a:off x="7715588" y="-320040"/>
            <a:ext cx="990600" cy="45719"/>
          </a:xfrm>
          <a:prstGeom prst="rect">
            <a:avLst/>
          </a:prstGeom>
          <a:ln w="9525">
            <a:solidFill>
              <a:srgbClr val="666699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zh-C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 build="p"/>
      <p:bldP spid="23556" grpId="0" animBg="1"/>
      <p:bldP spid="235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38200" y="914400"/>
            <a:ext cx="3094038" cy="5486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呢（   ）帽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麂（    ）皮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毡（    ）子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盲（     ）肠 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演绎（     ）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刘北汜（    ）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跳蚤（    ） 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鳏（    ）寡 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称（    ）职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000" dirty="0" smtClean="0">
                <a:latin typeface="黑体" pitchFamily="2" charset="-122"/>
              </a:rPr>
              <a:t>  </a:t>
            </a:r>
            <a:endParaRPr lang="zh-CN" altLang="en-US" sz="2000" dirty="0">
              <a:latin typeface="黑体" pitchFamily="2" charset="-122"/>
            </a:endParaRPr>
          </a:p>
        </p:txBody>
      </p:sp>
      <p:sp>
        <p:nvSpPr>
          <p:cNvPr id="22531" name="AutoShape 3"/>
          <p:cNvSpPr>
            <a:spLocks/>
          </p:cNvSpPr>
          <p:nvPr/>
        </p:nvSpPr>
        <p:spPr bwMode="auto">
          <a:xfrm>
            <a:off x="5005388" y="766763"/>
            <a:ext cx="161925" cy="1223962"/>
          </a:xfrm>
          <a:prstGeom prst="leftBrace">
            <a:avLst>
              <a:gd name="adj1" fmla="val 62990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068763" y="909638"/>
            <a:ext cx="8286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黑体" pitchFamily="2" charset="-122"/>
                <a:ea typeface="黑体" pitchFamily="2" charset="-122"/>
                <a:sym typeface="宋体" pitchFamily="2" charset="-122"/>
              </a:rPr>
              <a:t> </a:t>
            </a:r>
            <a:r>
              <a:rPr lang="zh-CN" altLang="en-US" sz="3200" b="1">
                <a:latin typeface="黑体" pitchFamily="2" charset="-122"/>
                <a:ea typeface="黑体" pitchFamily="2" charset="-122"/>
                <a:sym typeface="宋体" pitchFamily="2" charset="-122"/>
              </a:rPr>
              <a:t>颈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5076825" y="622300"/>
            <a:ext cx="28067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latin typeface="黑体" pitchFamily="2" charset="-122"/>
                <a:ea typeface="黑体" pitchFamily="2" charset="-122"/>
                <a:sym typeface="宋体" pitchFamily="2" charset="-122"/>
              </a:rPr>
              <a:t> </a:t>
            </a:r>
            <a:r>
              <a:rPr lang="zh-CN" altLang="en-US" sz="3200" b="1">
                <a:latin typeface="黑体" pitchFamily="2" charset="-122"/>
                <a:ea typeface="黑体" pitchFamily="2" charset="-122"/>
                <a:sym typeface="宋体" pitchFamily="2" charset="-122"/>
              </a:rPr>
              <a:t>脖颈（    ）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5148263" y="1412875"/>
            <a:ext cx="32242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latin typeface="黑体" pitchFamily="2" charset="-122"/>
                <a:ea typeface="黑体" pitchFamily="2" charset="-122"/>
                <a:sym typeface="宋体" pitchFamily="2" charset="-122"/>
              </a:rPr>
              <a:t> </a:t>
            </a:r>
            <a:r>
              <a:rPr lang="zh-CN" altLang="en-US" sz="3200" b="1">
                <a:latin typeface="黑体" pitchFamily="2" charset="-122"/>
                <a:ea typeface="黑体" pitchFamily="2" charset="-122"/>
                <a:sym typeface="宋体" pitchFamily="2" charset="-122"/>
              </a:rPr>
              <a:t>颈（    ）椎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4860925" y="2133600"/>
            <a:ext cx="3303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  <a:sym typeface="宋体" pitchFamily="2" charset="-122"/>
              </a:rPr>
              <a:t>   </a:t>
            </a:r>
            <a:endParaRPr lang="zh-CN" altLang="en-US" sz="3200" b="1" dirty="0"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5076825" y="5805488"/>
            <a:ext cx="37893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黑体" pitchFamily="2" charset="-122"/>
                <a:ea typeface="黑体" pitchFamily="2" charset="-122"/>
                <a:sym typeface="宋体" pitchFamily="2" charset="-122"/>
              </a:rPr>
              <a:t>开门揖（    ）盗 </a:t>
            </a: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932363" y="4438650"/>
            <a:ext cx="38877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 </a:t>
            </a:r>
            <a:endParaRPr lang="zh-CN" altLang="en-US" sz="3200" b="1" dirty="0"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4787900" y="3717925"/>
            <a:ext cx="34671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 </a:t>
            </a:r>
            <a:endParaRPr lang="zh-CN" altLang="en-US" sz="3200" b="1" dirty="0"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4860925" y="2854325"/>
            <a:ext cx="33035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 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  <a:sym typeface="宋体" pitchFamily="2" charset="-122"/>
              </a:rPr>
              <a:t>  </a:t>
            </a:r>
            <a:endParaRPr lang="zh-CN" altLang="en-US" sz="3200" b="1" dirty="0"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4932363" y="4572008"/>
            <a:ext cx="38703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 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  <a:sym typeface="宋体" pitchFamily="2" charset="-122"/>
              </a:rPr>
              <a:t>缉（    ）</a:t>
            </a:r>
            <a:r>
              <a:rPr lang="zh-CN" altLang="en-US" sz="3200" b="1" dirty="0" smtClean="0">
                <a:latin typeface="黑体" pitchFamily="2" charset="-122"/>
                <a:ea typeface="黑体" pitchFamily="2" charset="-122"/>
                <a:sym typeface="宋体" pitchFamily="2" charset="-122"/>
              </a:rPr>
              <a:t>拿</a:t>
            </a:r>
            <a:endParaRPr lang="en-US" altLang="zh-CN" sz="3200" b="1" dirty="0" smtClean="0">
              <a:latin typeface="黑体" pitchFamily="2" charset="-122"/>
              <a:ea typeface="黑体" pitchFamily="2" charset="-122"/>
              <a:sym typeface="宋体" pitchFamily="2" charset="-122"/>
            </a:endParaRPr>
          </a:p>
          <a:p>
            <a:r>
              <a:rPr lang="zh-CN" altLang="en-US" sz="3200" b="1" dirty="0" smtClean="0">
                <a:latin typeface="黑体" pitchFamily="2" charset="-122"/>
                <a:ea typeface="黑体" pitchFamily="2" charset="-122"/>
                <a:sym typeface="宋体" pitchFamily="2" charset="-122"/>
              </a:rPr>
              <a:t>逻辑（  ）</a:t>
            </a:r>
            <a:endParaRPr lang="zh-CN" altLang="en-US" sz="3200" b="1" dirty="0"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22544" name="AutoShape 16"/>
          <p:cNvSpPr>
            <a:spLocks/>
          </p:cNvSpPr>
          <p:nvPr/>
        </p:nvSpPr>
        <p:spPr bwMode="auto">
          <a:xfrm>
            <a:off x="4860924" y="4643446"/>
            <a:ext cx="282579" cy="1738304"/>
          </a:xfrm>
          <a:prstGeom prst="leftBrace">
            <a:avLst>
              <a:gd name="adj1" fmla="val 52393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45" name="Text Box 17"/>
          <p:cNvSpPr txBox="1">
            <a:spLocks noChangeArrowheads="1"/>
          </p:cNvSpPr>
          <p:nvPr/>
        </p:nvSpPr>
        <p:spPr bwMode="auto">
          <a:xfrm>
            <a:off x="1752600" y="762000"/>
            <a:ext cx="58896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</a:rPr>
              <a:t>ní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2209800" y="3276600"/>
            <a:ext cx="56356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</a:rPr>
              <a:t>yì</a:t>
            </a:r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1600200" y="1752600"/>
            <a:ext cx="12017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</a:rPr>
              <a:t>zhān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2548" name="Text Box 20"/>
          <p:cNvSpPr txBox="1">
            <a:spLocks noChangeArrowheads="1"/>
          </p:cNvSpPr>
          <p:nvPr/>
        </p:nvSpPr>
        <p:spPr bwMode="auto">
          <a:xfrm>
            <a:off x="2057400" y="2286000"/>
            <a:ext cx="8429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2549" name="Text Box 21"/>
          <p:cNvSpPr txBox="1">
            <a:spLocks noChangeArrowheads="1"/>
          </p:cNvSpPr>
          <p:nvPr/>
        </p:nvSpPr>
        <p:spPr bwMode="auto">
          <a:xfrm>
            <a:off x="1828800" y="1219200"/>
            <a:ext cx="6937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>
                <a:solidFill>
                  <a:srgbClr val="FF0000"/>
                </a:solidFill>
              </a:rPr>
              <a:t>jǐ</a:t>
            </a:r>
          </a:p>
        </p:txBody>
      </p:sp>
      <p:sp>
        <p:nvSpPr>
          <p:cNvPr id="22550" name="Text Box 22"/>
          <p:cNvSpPr txBox="1">
            <a:spLocks noChangeArrowheads="1"/>
          </p:cNvSpPr>
          <p:nvPr/>
        </p:nvSpPr>
        <p:spPr bwMode="auto">
          <a:xfrm>
            <a:off x="1600200" y="2743200"/>
            <a:ext cx="12652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</a:rPr>
              <a:t>máng</a:t>
            </a:r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>
            <a:off x="2743200" y="3733800"/>
            <a:ext cx="56356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</a:rPr>
              <a:t>sì</a:t>
            </a:r>
            <a:endParaRPr lang="en-US"/>
          </a:p>
        </p:txBody>
      </p:sp>
      <p:sp>
        <p:nvSpPr>
          <p:cNvPr id="22552" name="Text Box 24"/>
          <p:cNvSpPr txBox="1">
            <a:spLocks noChangeArrowheads="1"/>
          </p:cNvSpPr>
          <p:nvPr/>
        </p:nvSpPr>
        <p:spPr bwMode="auto">
          <a:xfrm>
            <a:off x="1981200" y="4191000"/>
            <a:ext cx="9223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</a:rPr>
              <a:t>zǎo</a:t>
            </a:r>
          </a:p>
        </p:txBody>
      </p:sp>
      <p:sp>
        <p:nvSpPr>
          <p:cNvPr id="22553" name="Text Box 25"/>
          <p:cNvSpPr txBox="1">
            <a:spLocks noChangeArrowheads="1"/>
          </p:cNvSpPr>
          <p:nvPr/>
        </p:nvSpPr>
        <p:spPr bwMode="auto">
          <a:xfrm>
            <a:off x="1600200" y="4724400"/>
            <a:ext cx="1131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FF0000"/>
                </a:solidFill>
              </a:rPr>
              <a:t>guān</a:t>
            </a:r>
          </a:p>
        </p:txBody>
      </p:sp>
      <p:sp>
        <p:nvSpPr>
          <p:cNvPr id="22554" name="Text Box 26"/>
          <p:cNvSpPr txBox="1">
            <a:spLocks noChangeArrowheads="1"/>
          </p:cNvSpPr>
          <p:nvPr/>
        </p:nvSpPr>
        <p:spPr bwMode="auto">
          <a:xfrm>
            <a:off x="1600200" y="5257800"/>
            <a:ext cx="124936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 dirty="0" err="1">
                <a:solidFill>
                  <a:srgbClr val="FF0000"/>
                </a:solidFill>
              </a:rPr>
              <a:t>chèn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2555" name="Text Box 27"/>
          <p:cNvSpPr txBox="1">
            <a:spLocks noChangeArrowheads="1"/>
          </p:cNvSpPr>
          <p:nvPr/>
        </p:nvSpPr>
        <p:spPr bwMode="auto">
          <a:xfrm>
            <a:off x="6445250" y="549275"/>
            <a:ext cx="126365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</a:rPr>
              <a:t>gěng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2556" name="Text Box 28"/>
          <p:cNvSpPr txBox="1">
            <a:spLocks noChangeArrowheads="1"/>
          </p:cNvSpPr>
          <p:nvPr/>
        </p:nvSpPr>
        <p:spPr bwMode="auto">
          <a:xfrm>
            <a:off x="6229350" y="1341438"/>
            <a:ext cx="99536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</a:rPr>
              <a:t>jǐng</a:t>
            </a:r>
          </a:p>
        </p:txBody>
      </p:sp>
      <p:sp>
        <p:nvSpPr>
          <p:cNvPr id="22557" name="Text Box 29"/>
          <p:cNvSpPr txBox="1">
            <a:spLocks noChangeArrowheads="1"/>
          </p:cNvSpPr>
          <p:nvPr/>
        </p:nvSpPr>
        <p:spPr bwMode="auto">
          <a:xfrm>
            <a:off x="6229350" y="2133600"/>
            <a:ext cx="3129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22561" name="Text Box 33"/>
          <p:cNvSpPr txBox="1">
            <a:spLocks noChangeArrowheads="1"/>
          </p:cNvSpPr>
          <p:nvPr/>
        </p:nvSpPr>
        <p:spPr bwMode="auto">
          <a:xfrm>
            <a:off x="6300788" y="5086350"/>
            <a:ext cx="436562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</a:rPr>
              <a:t>jī</a:t>
            </a:r>
          </a:p>
        </p:txBody>
      </p:sp>
      <p:sp>
        <p:nvSpPr>
          <p:cNvPr id="22562" name="Text Box 34"/>
          <p:cNvSpPr txBox="1">
            <a:spLocks noChangeArrowheads="1"/>
          </p:cNvSpPr>
          <p:nvPr/>
        </p:nvSpPr>
        <p:spPr bwMode="auto">
          <a:xfrm>
            <a:off x="6948488" y="5805488"/>
            <a:ext cx="56356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</a:rPr>
              <a:t>yī</a:t>
            </a:r>
          </a:p>
        </p:txBody>
      </p:sp>
      <p:sp>
        <p:nvSpPr>
          <p:cNvPr id="22563" name="WordArt 35"/>
          <p:cNvSpPr>
            <a:spLocks noChangeArrowheads="1" noChangeShapeType="1"/>
          </p:cNvSpPr>
          <p:nvPr/>
        </p:nvSpPr>
        <p:spPr bwMode="auto">
          <a:xfrm>
            <a:off x="3421063" y="117475"/>
            <a:ext cx="1800225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8000"/>
                    </a:srgbClr>
                  </a:prstShdw>
                </a:effectLst>
                <a:latin typeface="汉仪中隶书简"/>
              </a:rPr>
              <a:t>预习检测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5" grpId="0" bldLvl="0" autoUpdateAnimBg="0"/>
      <p:bldP spid="22546" grpId="0" bldLvl="0" autoUpdateAnimBg="0"/>
      <p:bldP spid="22547" grpId="0" bldLvl="0" autoUpdateAnimBg="0"/>
      <p:bldP spid="22548" grpId="0" bldLvl="0" autoUpdateAnimBg="0"/>
      <p:bldP spid="22549" grpId="0" bldLvl="0" autoUpdateAnimBg="0"/>
      <p:bldP spid="22550" grpId="0" bldLvl="0" autoUpdateAnimBg="0"/>
      <p:bldP spid="22551" grpId="0" bldLvl="0" autoUpdateAnimBg="0"/>
      <p:bldP spid="22552" grpId="0" bldLvl="0" autoUpdateAnimBg="0"/>
      <p:bldP spid="22553" grpId="0" bldLvl="0" autoUpdateAnimBg="0"/>
      <p:bldP spid="22554" grpId="0" bldLvl="0" autoUpdateAnimBg="0"/>
      <p:bldP spid="22555" grpId="0" bldLvl="0" autoUpdateAnimBg="0"/>
      <p:bldP spid="22556" grpId="0" bldLvl="0" autoUpdateAnimBg="0"/>
      <p:bldP spid="22557" grpId="0" bldLvl="0" autoUpdateAnimBg="0"/>
      <p:bldP spid="22561" grpId="0" bldLvl="0" autoUpdateAnimBg="0"/>
      <p:bldP spid="22562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81000" y="3581400"/>
            <a:ext cx="830738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bg2"/>
                </a:solidFill>
                <a:ea typeface="黑体" pitchFamily="2" charset="-122"/>
              </a:rPr>
              <a:t>金岳霖先生是位</a:t>
            </a:r>
            <a:r>
              <a:rPr lang="zh-CN" altLang="en-US" sz="6600" b="1">
                <a:solidFill>
                  <a:srgbClr val="0000CC"/>
                </a:solidFill>
                <a:ea typeface="华文行楷" pitchFamily="2" charset="-122"/>
              </a:rPr>
              <a:t>有趣</a:t>
            </a:r>
            <a:r>
              <a:rPr lang="zh-CN" altLang="en-US" sz="4800" b="1">
                <a:solidFill>
                  <a:schemeClr val="bg2"/>
                </a:solidFill>
                <a:ea typeface="黑体" pitchFamily="2" charset="-122"/>
              </a:rPr>
              <a:t>的教授</a:t>
            </a:r>
            <a:r>
              <a:rPr lang="zh-CN" altLang="en-US" sz="4800">
                <a:solidFill>
                  <a:schemeClr val="bg2"/>
                </a:solidFill>
                <a:ea typeface="黑体" pitchFamily="2" charset="-122"/>
              </a:rPr>
              <a:t>。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581400" y="4876800"/>
            <a:ext cx="3581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黑体" pitchFamily="2" charset="-122"/>
              </a:rPr>
              <a:t>“</a:t>
            </a:r>
            <a:r>
              <a:rPr lang="zh-CN" altLang="en-US" sz="8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黑体" pitchFamily="2" charset="-122"/>
              </a:rPr>
              <a:t>文眼”</a:t>
            </a:r>
          </a:p>
        </p:txBody>
      </p:sp>
      <p:sp>
        <p:nvSpPr>
          <p:cNvPr id="24580" name="WordArt 4"/>
          <p:cNvSpPr>
            <a:spLocks noChangeArrowheads="1" noChangeShapeType="1"/>
          </p:cNvSpPr>
          <p:nvPr/>
        </p:nvSpPr>
        <p:spPr bwMode="auto">
          <a:xfrm>
            <a:off x="5486400" y="1143000"/>
            <a:ext cx="3810000" cy="2286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9600" b="1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？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584325" y="45164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990600" y="4114800"/>
            <a:ext cx="1441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FF00"/>
                </a:solidFill>
                <a:latin typeface="Times New Roman" pitchFamily="18" charset="0"/>
              </a:rPr>
              <a:t>           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6400800" y="533400"/>
            <a:ext cx="2743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Garamond" pitchFamily="18" charset="0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52400" y="1447800"/>
            <a:ext cx="8763000" cy="235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  <a:ea typeface="黑体" pitchFamily="2" charset="-122"/>
              </a:rPr>
              <a:t>       作品从哪些方面写了金岳霖的“有趣”？</a:t>
            </a:r>
            <a:endParaRPr lang="zh-CN" altLang="en-US" sz="4800" b="1" dirty="0">
              <a:solidFill>
                <a:srgbClr val="08080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sz="3400" b="1" dirty="0">
              <a:solidFill>
                <a:srgbClr val="08080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  <a:ea typeface="黑体" pitchFamily="2" charset="-122"/>
            </a:endParaRPr>
          </a:p>
        </p:txBody>
      </p:sp>
      <p:sp>
        <p:nvSpPr>
          <p:cNvPr id="24585" name="WordArt 9"/>
          <p:cNvSpPr>
            <a:spLocks noChangeArrowheads="1" noChangeShapeType="1"/>
          </p:cNvSpPr>
          <p:nvPr/>
        </p:nvSpPr>
        <p:spPr bwMode="auto">
          <a:xfrm>
            <a:off x="914400" y="228600"/>
            <a:ext cx="2743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prstShdw prst="shdw11">
                    <a:srgbClr val="C0C0C0">
                      <a:alpha val="78000"/>
                    </a:srgbClr>
                  </a:prstShdw>
                </a:effectLst>
                <a:latin typeface="汉仪中隶书简"/>
              </a:rPr>
              <a:t>整体感知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611188" y="620713"/>
            <a:ext cx="483076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6600" b="1" dirty="0" smtClean="0">
                <a:solidFill>
                  <a:srgbClr val="CC0000"/>
                </a:solidFill>
                <a:latin typeface="Times New Roman" pitchFamily="18" charset="0"/>
                <a:ea typeface="方正姚体" pitchFamily="2" charset="-122"/>
              </a:rPr>
              <a:t>三个方面</a:t>
            </a:r>
            <a:r>
              <a:rPr kumimoji="1" lang="zh-CN" altLang="en-US" sz="6600" dirty="0" smtClean="0">
                <a:solidFill>
                  <a:srgbClr val="CC0000"/>
                </a:solidFill>
                <a:latin typeface="Times New Roman" pitchFamily="18" charset="0"/>
                <a:ea typeface="方正姚体" pitchFamily="2" charset="-122"/>
              </a:rPr>
              <a:t>：</a:t>
            </a:r>
            <a:endParaRPr kumimoji="1" lang="zh-CN" altLang="en-US" sz="6600" dirty="0">
              <a:solidFill>
                <a:srgbClr val="CC0000"/>
              </a:solidFill>
              <a:latin typeface="Times New Roman" pitchFamily="18" charset="0"/>
              <a:ea typeface="方正姚体" pitchFamily="2" charset="-122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609600" y="2060575"/>
            <a:ext cx="8077200" cy="36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 smtClean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（一）肖像方面：第</a:t>
            </a:r>
            <a:r>
              <a:rPr kumimoji="1" lang="en-US" altLang="zh-CN" sz="4400" b="1" dirty="0" smtClean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2</a:t>
            </a:r>
            <a:r>
              <a:rPr kumimoji="1" lang="zh-CN" altLang="en-US" sz="4400" b="1" dirty="0" smtClean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节</a:t>
            </a:r>
            <a:endParaRPr kumimoji="1" lang="en-US" altLang="zh-CN" sz="4400" b="1" dirty="0" smtClean="0">
              <a:solidFill>
                <a:srgbClr val="040115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400" b="1" dirty="0" smtClean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（二）教学方面：第</a:t>
            </a:r>
            <a:r>
              <a:rPr kumimoji="1" lang="en-US" altLang="zh-CN" sz="4400" b="1" dirty="0" smtClean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3-8</a:t>
            </a:r>
            <a:r>
              <a:rPr kumimoji="1" lang="zh-CN" altLang="en-US" sz="4400" b="1" dirty="0" smtClean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节</a:t>
            </a:r>
            <a:endParaRPr kumimoji="1" lang="en-US" altLang="zh-CN" sz="4400" b="1" dirty="0" smtClean="0">
              <a:solidFill>
                <a:srgbClr val="040115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4400" b="1" dirty="0" smtClean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（三）生活方面：第</a:t>
            </a:r>
            <a:r>
              <a:rPr kumimoji="1" lang="en-US" altLang="zh-CN" sz="4400" b="1" dirty="0" smtClean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9-12</a:t>
            </a:r>
            <a:r>
              <a:rPr kumimoji="1" lang="zh-CN" altLang="en-US" sz="4400" b="1" dirty="0" smtClean="0">
                <a:solidFill>
                  <a:srgbClr val="040115"/>
                </a:solidFill>
                <a:latin typeface="黑体" pitchFamily="2" charset="-122"/>
                <a:ea typeface="黑体" pitchFamily="2" charset="-122"/>
              </a:rPr>
              <a:t>节</a:t>
            </a:r>
            <a:endParaRPr kumimoji="1" lang="en-US" altLang="zh-CN" sz="4400" b="1" dirty="0" smtClean="0">
              <a:solidFill>
                <a:srgbClr val="040115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040115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endParaRPr kumimoji="1" lang="zh-CN" altLang="en-US" sz="3600" b="1" dirty="0">
              <a:solidFill>
                <a:srgbClr val="040115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685800" y="3644900"/>
            <a:ext cx="8153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040115"/>
                </a:solidFill>
                <a:latin typeface="Times New Roman" pitchFamily="18" charset="0"/>
                <a:ea typeface="楷体_GB2312" pitchFamily="49" charset="-122"/>
              </a:rPr>
              <a:t> </a:t>
            </a:r>
            <a:endParaRPr kumimoji="1" lang="zh-CN" altLang="en-US" sz="3600" b="1" dirty="0">
              <a:solidFill>
                <a:srgbClr val="040115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1844675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/>
              <a:t>  </a:t>
            </a:r>
            <a:endParaRPr lang="en-US" altLang="zh-CN" sz="4400" b="1">
              <a:solidFill>
                <a:srgbClr val="FF3399"/>
              </a:solidFill>
              <a:ea typeface="华文行楷" pitchFamily="2" charset="-122"/>
            </a:endParaRPr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0" y="-214313"/>
            <a:ext cx="3349625" cy="1738313"/>
          </a:xfrm>
          <a:prstGeom prst="irregularSeal1">
            <a:avLst/>
          </a:prstGeom>
          <a:solidFill>
            <a:schemeClr val="tx1">
              <a:alpha val="89000"/>
            </a:schemeClr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rPr>
              <a:t>品读赏析</a:t>
            </a:r>
          </a:p>
        </p:txBody>
      </p:sp>
      <p:pic>
        <p:nvPicPr>
          <p:cNvPr id="25604" name="Picture 4" descr="20050830065311257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53400" y="4953000"/>
            <a:ext cx="11715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609600" y="1981200"/>
            <a:ext cx="79248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       </a:t>
            </a:r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找一找：文中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哪些细节具体表现</a:t>
            </a:r>
            <a:r>
              <a:rPr lang="zh-CN" altLang="en-US" sz="4400" b="1" dirty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了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金先生的“有趣”？各反映了什么性格特点？</a:t>
            </a:r>
            <a:endParaRPr lang="zh-CN" altLang="en-US" sz="4400" b="1" dirty="0">
              <a:effectLst>
                <a:outerShdw blurRad="38100" dist="38100" dir="2700000" algn="tl">
                  <a:srgbClr val="C0C0C0"/>
                </a:outerShdw>
              </a:effectLst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0" y="642918"/>
            <a:ext cx="62960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细节鉴赏之一</a:t>
            </a:r>
            <a:r>
              <a:rPr kumimoji="1" lang="en-US" altLang="zh-CN" sz="3600" b="1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kumimoji="1" lang="zh-CN" altLang="en-US" sz="3600" b="1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点画肖像</a:t>
            </a:r>
            <a:endParaRPr kumimoji="1" lang="zh-CN" altLang="en-US" sz="3600" b="1" dirty="0">
              <a:solidFill>
                <a:srgbClr val="00B05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71472" y="1428736"/>
            <a:ext cx="514352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kumimoji="1" lang="en-US" altLang="zh-CN" sz="3200" dirty="0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3200" dirty="0" smtClean="0">
                <a:latin typeface="楷体_GB2312" pitchFamily="49" charset="-122"/>
                <a:ea typeface="楷体_GB2312" pitchFamily="49" charset="-122"/>
              </a:rPr>
              <a:t>眼睛不好与帽子和姿态（包括头姿和走姿）有什么关系？课文插图是否准确？</a:t>
            </a:r>
            <a:endParaRPr kumimoji="1" lang="en-US" altLang="zh-CN" sz="32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</a:pPr>
            <a:r>
              <a:rPr kumimoji="1" lang="en-US" altLang="zh-CN" sz="3200" dirty="0" smtClean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kumimoji="1" lang="zh-CN" altLang="en-US" sz="3200" dirty="0" smtClean="0">
                <a:latin typeface="楷体_GB2312" pitchFamily="49" charset="-122"/>
                <a:ea typeface="楷体_GB2312" pitchFamily="49" charset="-122"/>
              </a:rPr>
              <a:t>他眼睛为什么会不好？同学们喜欢作文吗？发表了多少作品？</a:t>
            </a:r>
            <a:endParaRPr kumimoji="1" lang="en-US" altLang="zh-CN" sz="32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</a:pPr>
            <a:r>
              <a:rPr kumimoji="1" lang="en-US" altLang="zh-CN" sz="3200" dirty="0" smtClean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kumimoji="1" lang="zh-CN" altLang="en-US" sz="3200" dirty="0" smtClean="0">
                <a:latin typeface="楷体_GB2312" pitchFamily="49" charset="-122"/>
                <a:ea typeface="楷体_GB2312" pitchFamily="49" charset="-122"/>
              </a:rPr>
              <a:t>对于帽子和眼镜的描写，体现了金先生什么性格特点？</a:t>
            </a:r>
            <a:endParaRPr kumimoji="1" lang="en-US" altLang="zh-CN" sz="32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</a:pPr>
            <a:r>
              <a:rPr kumimoji="1" lang="en-US" altLang="zh-CN" sz="3200" dirty="0" smtClean="0">
                <a:latin typeface="楷体_GB2312" pitchFamily="49" charset="-122"/>
                <a:ea typeface="楷体_GB2312" pitchFamily="49" charset="-122"/>
              </a:rPr>
              <a:t>4.</a:t>
            </a:r>
            <a:r>
              <a:rPr kumimoji="1" lang="zh-CN" altLang="en-US" sz="3200" dirty="0" smtClean="0">
                <a:latin typeface="楷体_GB2312" pitchFamily="49" charset="-122"/>
                <a:ea typeface="楷体_GB2312" pitchFamily="49" charset="-122"/>
              </a:rPr>
              <a:t>衣着有何特别之处？反映了他什么性格？</a:t>
            </a:r>
            <a:endParaRPr kumimoji="1" lang="en-US" altLang="zh-CN" sz="3200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</a:pPr>
            <a:endParaRPr kumimoji="1"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076" name="Picture 4" descr="2004861327335543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667000"/>
            <a:ext cx="1778000" cy="1905000"/>
          </a:xfrm>
          <a:prstGeom prst="rect">
            <a:avLst/>
          </a:prstGeom>
          <a:noFill/>
        </p:spPr>
      </p:pic>
      <p:pic>
        <p:nvPicPr>
          <p:cNvPr id="13334" name="Picture 22" descr="海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  <p:pic>
        <p:nvPicPr>
          <p:cNvPr id="2" name="Picture 22" descr="海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13" y="6165850"/>
            <a:ext cx="9144000" cy="685800"/>
          </a:xfrm>
          <a:prstGeom prst="rect">
            <a:avLst/>
          </a:prstGeom>
          <a:solidFill>
            <a:srgbClr val="FF99CC">
              <a:alpha val="52940"/>
            </a:srgbClr>
          </a:solidFill>
          <a:ln w="9525">
            <a:noFill/>
            <a:miter lim="800000"/>
            <a:headEnd/>
            <a:tailEnd/>
          </a:ln>
        </p:spPr>
      </p:pic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156325" y="692150"/>
            <a:ext cx="2897188" cy="5400675"/>
            <a:chOff x="0" y="0"/>
            <a:chExt cx="6804" cy="9410"/>
          </a:xfrm>
        </p:grpSpPr>
        <p:pic>
          <p:nvPicPr>
            <p:cNvPr id="3080" name="Picture 8" descr="金岳霖先生漫画像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6804" cy="9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81" name="Oval 9"/>
            <p:cNvSpPr>
              <a:spLocks noChangeArrowheads="1"/>
            </p:cNvSpPr>
            <p:nvPr/>
          </p:nvSpPr>
          <p:spPr bwMode="auto">
            <a:xfrm>
              <a:off x="3514" y="3740"/>
              <a:ext cx="1190" cy="126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914400" y="285728"/>
            <a:ext cx="7848600" cy="8002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细节鉴赏之二</a:t>
            </a:r>
            <a:r>
              <a:rPr lang="en-US" altLang="zh-CN" sz="4000" b="1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4000" b="1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描绘动作</a:t>
            </a:r>
            <a:endParaRPr lang="en-US" altLang="zh-CN" sz="4000" b="1" dirty="0" smtClean="0">
              <a:solidFill>
                <a:srgbClr val="00B050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动作方面，你认为最有趣的细节是什么？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对这个动作描写，作者用了哪些动词？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跳蚤，也叫虼蚤（</a:t>
            </a:r>
            <a:r>
              <a:rPr lang="en-US" altLang="zh-CN" sz="3200" b="1" dirty="0" err="1" smtClean="0">
                <a:latin typeface="楷体_GB2312" pitchFamily="49" charset="-122"/>
                <a:ea typeface="楷体_GB2312" pitchFamily="49" charset="-122"/>
              </a:rPr>
              <a:t>g</a:t>
            </a:r>
            <a:r>
              <a:rPr lang="en-US" sz="3200" dirty="0" err="1" smtClean="0">
                <a:latin typeface="楷体_GB2312" pitchFamily="49" charset="-122"/>
                <a:ea typeface="楷体_GB2312" pitchFamily="49" charset="-122"/>
              </a:rPr>
              <a:t>è</a:t>
            </a:r>
            <a:r>
              <a:rPr lang="en-US" sz="3200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sz="3200" dirty="0" err="1" smtClean="0">
                <a:latin typeface="楷体_GB2312" pitchFamily="49" charset="-122"/>
                <a:ea typeface="楷体_GB2312" pitchFamily="49" charset="-122"/>
              </a:rPr>
              <a:t>zao</a:t>
            </a:r>
            <a:r>
              <a:rPr lang="en-US" sz="3200" dirty="0" smtClean="0">
                <a:latin typeface="楷体_GB2312" pitchFamily="49" charset="-122"/>
                <a:ea typeface="楷体_GB2312" pitchFamily="49" charset="-122"/>
              </a:rPr>
              <a:t>),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是一种昆虫，赤褐色，善跳跃，寄生于人畜的身体上，吸血液，能传染鼠疫等疾病。这种昆虫既然“善跳跃”，那么金先生为何一下子就能将其捉住？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身上生跳蚤，反映了当时什么样的生活条件？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这个动作及其之前的语言，体现了什么性格？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ts val="0"/>
              </a:spcBef>
            </a:pP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除此之外，文中还有别的动作描写吗？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 dirty="0">
              <a:solidFill>
                <a:srgbClr val="080808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4819" name="Picture 3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287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</TotalTime>
  <Words>1551</Words>
  <Paragraphs>164</Paragraphs>
  <Slides>26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默认设计模板</vt:lpstr>
      <vt:lpstr>幻灯片 1</vt:lpstr>
      <vt:lpstr>幻灯片 2</vt:lpstr>
      <vt:lpstr>“西南联大”简介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细节鉴赏之三——摹写心理 1.我们怎样才能看出一个人的心理呢？ 2.文中心理描写的地方有哪些？（不是“有趣”的也算）你对哪一个最感兴趣？ 3.请逐个分析金先生的心理及其性格特征。 4.如果其他地方对于金先生都叫“正面描写”，那么写王浩对于金先生属于什么描写？ 俗话说“孩子是家长的一面镜子”，同样学生也是老师的一面镜子。那么王浩身上有哪些地方像金先生？ </vt:lpstr>
      <vt:lpstr>幻灯片 13</vt:lpstr>
      <vt:lpstr>幻灯片 14</vt:lpstr>
      <vt:lpstr>幻灯片 15</vt:lpstr>
      <vt:lpstr>    小资料        林徽因与 梁思成（梁启超之子）是夫妻。有一次，梁思成外出考察回来后，林徽因对他说：“我现在痛苦极了，因为我同时爱上了两个人。”梁思成考虑了一夜后，对她说：“你如果选择老金，我祝你们幸福。”后来林徽因把这话告诉金岳霖，金岳霖说：“思成能说这话，说明他是真爱你的，我不能伤害一个真爱你的人。”三人把话挑明以后，一直很阳光地相处。  </vt:lpstr>
      <vt:lpstr>幻灯片 17</vt:lpstr>
      <vt:lpstr>宽容、 自 由</vt:lpstr>
      <vt:lpstr>学术 独立   张扬 个性 </vt:lpstr>
      <vt:lpstr>刚 毅 坚 卓</vt:lpstr>
      <vt:lpstr>      八十年代后期，经过近十年的改革开放，各种社会思潮在中国广泛酝酿，《河殇》等反思中华文明的电视专题片在海内外引起强烈反响，人们憧憬未来，反思历史，强烈要求进行政治体制改革，以至于1989年学潮中大学生提出了“到台湾迎接国民党实行两党轮流执政”的口号(最近习近平与马英九会面了）。1984年金岳霖先生逝世后，学术界不少人写文章称赞他的哲学思想，肯定他在学术史上的地位，并怀念当年西南联大在培养人才方面的卓越贡献。而作家汪曾祺则写文章把他的生活形象和师表形象留给读者、留给历史，并通过这个文学形象，含蓄地表达自己的观点。 </vt:lpstr>
      <vt:lpstr>1.金岳霖不是作者的亲老师（只是叔伯老师，见课文第一节），那么作者为什么要怀念他？怀念他什么？什么叫“有趣”？（敬业+个性=成功，当初新课改为什么强调要发展学生个性？）这种个性的存在和形成需要什么样的社会环境？闻一多为什么敢骂蒋委员长？而“星光大道”的主持人毕福剑是怎么倒霉的？当年王浩能光头，你现在能光头吗？当年西南联大能培养出了两个诺贝尔奖获得者，新中国成立几十年了，那么多大学又培养出几个了呢？（莫言小学没毕业、屠呦呦中国药大学毕业，但不是中国科学院院士，据说她也很有个性，前几天去领奖又把某个大领导得罪了）。“钱学森之问”听说了吗？王浩现在成了什么国籍华人？目前世界上哪个国家的科技最发达？该国政治体制是一党制还是多党制？西南联大创办于抗战时期，当时国共两党是合作的，对不对？中国现在80%的富人和80%的官员都想去美国，这到底是为什么？  2.言论自由：闻一多与“星光大道”毕福剑及很多网络大v 3.学术自由：金岳霖开选修课与今天博士生论文 4.思想自由：金岳霖解放前后学术成果，以及教育部不准再使用国外原版教材、不准宣传西方价值观。 5.你觉得金岳霖响应号召的样子有趣吗？（不能多说，要学会生存。）  </vt:lpstr>
      <vt:lpstr>课后练习第三题第二问答案</vt:lpstr>
      <vt:lpstr>幻灯片 24</vt:lpstr>
      <vt:lpstr>例二：     描写金岳霖与朋友的交往：“君子之交淡如水，坐定之后，清茶一杯，闲话片刻而已。”这些语句中间没有可有可无的文字，简洁而畅达。</vt:lpstr>
      <vt:lpstr>幻灯片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User</cp:lastModifiedBy>
  <dcterms:created xsi:type="dcterms:W3CDTF">2013-01-08T07:24:16Z</dcterms:created>
  <dcterms:modified xsi:type="dcterms:W3CDTF">2018-09-14T23:55:38Z</dcterms:modified>
  <cp:category/>
</cp:coreProperties>
</file>