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74" r:id="rId2"/>
    <p:sldId id="263" r:id="rId3"/>
    <p:sldId id="264" r:id="rId4"/>
    <p:sldId id="267" r:id="rId5"/>
    <p:sldId id="293" r:id="rId6"/>
    <p:sldId id="268" r:id="rId7"/>
    <p:sldId id="295" r:id="rId8"/>
    <p:sldId id="296" r:id="rId9"/>
    <p:sldId id="299" r:id="rId10"/>
    <p:sldId id="317" r:id="rId11"/>
    <p:sldId id="318" r:id="rId12"/>
    <p:sldId id="319" r:id="rId13"/>
    <p:sldId id="320" r:id="rId14"/>
    <p:sldId id="265" r:id="rId15"/>
    <p:sldId id="300" r:id="rId16"/>
    <p:sldId id="325" r:id="rId17"/>
    <p:sldId id="326" r:id="rId18"/>
    <p:sldId id="266" r:id="rId19"/>
    <p:sldId id="303" r:id="rId20"/>
    <p:sldId id="327" r:id="rId21"/>
    <p:sldId id="269" r:id="rId22"/>
    <p:sldId id="283" r:id="rId23"/>
    <p:sldId id="304" r:id="rId24"/>
    <p:sldId id="328" r:id="rId25"/>
    <p:sldId id="270" r:id="rId26"/>
    <p:sldId id="307" r:id="rId27"/>
    <p:sldId id="308" r:id="rId28"/>
    <p:sldId id="321" r:id="rId29"/>
    <p:sldId id="309" r:id="rId30"/>
    <p:sldId id="310" r:id="rId31"/>
    <p:sldId id="311" r:id="rId32"/>
    <p:sldId id="322" r:id="rId33"/>
    <p:sldId id="271" r:id="rId34"/>
    <p:sldId id="312" r:id="rId35"/>
    <p:sldId id="313" r:id="rId36"/>
    <p:sldId id="314" r:id="rId37"/>
    <p:sldId id="329" r:id="rId38"/>
    <p:sldId id="305" r:id="rId39"/>
    <p:sldId id="316" r:id="rId40"/>
    <p:sldId id="30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5.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项脊轩志</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6.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8.docx"/><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package" Target="../embeddings/Microsoft_Office_Word___9.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33.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package" Target="../embeddings/Microsoft_Office_Word___10.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33.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33.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33.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5.xml"/><Relationship Id="rId4" Type="http://schemas.openxmlformats.org/officeDocument/2006/relationships/slide" Target="slide33.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5.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6.xml"/></Relationships>
</file>

<file path=ppt/slides/_rels/slide4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5.xml"/><Relationship Id="rId4" Type="http://schemas.openxmlformats.org/officeDocument/2006/relationships/slide" Target="slide33.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6.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6.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项脊轩志</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31282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71061669"/>
              </p:ext>
            </p:extLst>
          </p:nvPr>
        </p:nvGraphicFramePr>
        <p:xfrm>
          <a:off x="323528" y="1775831"/>
          <a:ext cx="8128000" cy="5037545"/>
        </p:xfrm>
        <a:graphic>
          <a:graphicData uri="http://schemas.openxmlformats.org/presentationml/2006/ole">
            <p:oleObj spid="_x0000_s32777" name="文档" r:id="rId6" imgW="3837032" imgH="2377716" progId="Word.Document.12">
              <p:embed/>
            </p:oleObj>
          </a:graphicData>
        </a:graphic>
      </p:graphicFrame>
      <p:sp>
        <p:nvSpPr>
          <p:cNvPr id="8" name="矩形 7"/>
          <p:cNvSpPr/>
          <p:nvPr/>
        </p:nvSpPr>
        <p:spPr>
          <a:xfrm>
            <a:off x="2099782" y="1753797"/>
            <a:ext cx="204017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35696" y="2216800"/>
            <a:ext cx="204017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10798" y="2668786"/>
            <a:ext cx="231718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21816" y="3131789"/>
            <a:ext cx="258318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99782" y="3583775"/>
            <a:ext cx="318128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1816" y="4031812"/>
            <a:ext cx="266620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11760" y="4505832"/>
            <a:ext cx="201622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35696" y="4961767"/>
            <a:ext cx="201622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121816" y="5409602"/>
            <a:ext cx="201622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21816" y="5871326"/>
            <a:ext cx="201622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530837" y="6334329"/>
            <a:ext cx="201622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26583568"/>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记特殊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日过午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室内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不上漏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又杂植兰桂竹木于庭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借书满架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垣墙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余自束发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轩中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吾儿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久不见若影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604582"/>
      </p:ext>
    </p:extLst>
  </p:cSld>
  <p:clrMapOvr>
    <a:masterClrMapping/>
  </p:clrMapOvr>
  <mc:AlternateContent xmlns:mc="http://schemas.openxmlformats.org/markup-compatibility/2006">
    <mc:Choice xmlns:p14="http://schemas.microsoft.com/office/powerpoint/2010/main" xmlns="" Requires="p14">
      <p:transition spd="slow" p14:dur="1100">
        <p:checker/>
      </p:transition>
    </mc:Choice>
    <mc:Fallback>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41371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又杂植兰桂竹木于庭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鸡栖于厅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家有老妪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尝居于此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室西连于中闺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于中闺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其制稍异于前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项脊轩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旧南阁子也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表示判断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先大母婢也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表示判断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此吾祖太常公宣德间执此以朝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直接表示判断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得不焚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殆有神护者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即不被焚毁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46246"/>
      </p:ext>
    </p:extLst>
  </p:cSld>
  <p:clrMapOvr>
    <a:masterClrMapping/>
  </p:clrMapOvr>
  <mc:AlternateContent xmlns:mc="http://schemas.openxmlformats.org/markup-compatibility/2006">
    <mc:Choice xmlns:p14="http://schemas.microsoft.com/office/powerpoint/2010/main" xmlns="" Requires="p14">
      <p:transition spd="slow" p14:dur="1100">
        <p:wipe/>
      </p:transition>
    </mc:Choice>
    <mc:Fallback>
      <p:transition spd="slow">
        <p:wip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三五之夜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明月半墙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桂影斑驳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风移影动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珊珊可爱。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53822" y="3552188"/>
            <a:ext cx="225428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11196132"/>
      </p:ext>
    </p:extLst>
  </p:cSld>
  <p:clrMapOvr>
    <a:masterClrMapping/>
  </p:clrMapOvr>
  <mc:AlternateContent xmlns:mc="http://schemas.openxmlformats.org/markup-compatibility/2006">
    <mc:Choice xmlns:p14="http://schemas.microsoft.com/office/powerpoint/2010/main" xmlns="" Requires="p14">
      <p:transition spd="slow" p14:dur="11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28800"/>
            <a:ext cx="8128000" cy="410105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【目标一】分析文章思路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品味清新凝练的语言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《项脊轩志》一文是借记物以叙事抒情的散文名篇。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这篇文章的线索是什么呢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项脊轩的兴废变迁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作者的思想感情变化。前者着重表现家庭的变故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后者着重表现对亲人的怀念。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课文第二段记叙了关于母亲的哪几件往事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这些事情是怎样串联起来的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两件琐事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一是母亲当年曾经来过轩中</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二是姐姐在老妪怀中呱呱啼哭</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母亲闻声赶来问寒问饥的情景。这两件往事是通过老妪的回忆串联起来的。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95536" y="2852936"/>
            <a:ext cx="8240464"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4473116"/>
            <a:ext cx="8240464" cy="13321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予居于此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多可喜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亦多可悲。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作者有哪些可喜可悲的事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多可喜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修葺后的项脊轩内外的景、物、事。多可悲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一是叔伯父分家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大家庭零落衰败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二是老乳母的深情回忆和指点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勾起对先母的追念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三是回忆母亲和祖母的往事。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23528" y="3356992"/>
            <a:ext cx="8240464" cy="1241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4205"/>
            <a:ext cx="8128000" cy="410105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【目标二】学习捕捉生活中的细节和场面来表情达意的方法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三五之夜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明月半墙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桂影斑驳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风移影动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珊珊可爱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描绘了一幅怎样的画面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流露出作者对项脊轩怎样的情感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作者以生动的文字描绘了一幅清新怡人的画面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充满着诗情画意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流露出作者对项脊轩的喜爱之情。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此吾祖太常公宣德间执此以朝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他日汝当用之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此为祖母的叮咛、勉励之语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举止异乎寻常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言语却极为平和。祖母盼孙儿成才的急切心情溢于言表。语言细节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表达作者对祖母的怀念。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95536" y="2924944"/>
            <a:ext cx="8240464"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4581128"/>
            <a:ext cx="8240464" cy="13681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73483798"/>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课文第四段通过哪几个生活片段来抒写作者当年与其妻的亲密感情的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一是妻来归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表现伉俪情深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融洽和乐。二是妻归宁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述诸小妹语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补充、深化了夫妻间生活的欢乐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表达对妻子那种真挚的感情和深切的怀念。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95536" y="3356991"/>
            <a:ext cx="8240464" cy="12338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6142332"/>
      </p:ext>
    </p:extLst>
  </p:cSld>
  <p:clrMapOvr>
    <a:masterClrMapping/>
  </p:clrMapOvr>
  <mc:AlternateContent xmlns:mc="http://schemas.openxmlformats.org/markup-compatibility/2006">
    <mc:Choice xmlns:p14="http://schemas.microsoft.com/office/powerpoint/2010/main" xmlns=""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68760"/>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第一段描写了项脊轩修葺前后的哪些不同风貌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这在文中有什么作用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本题实际是对文章第一段内容的概括梳理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结合对文本内容的理解不难作答。第二问需要从内容和结构两个角度考虑其作用。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863471158"/>
              </p:ext>
            </p:extLst>
          </p:nvPr>
        </p:nvGraphicFramePr>
        <p:xfrm>
          <a:off x="508000" y="3700400"/>
          <a:ext cx="8128000" cy="3506067"/>
        </p:xfrm>
        <a:graphic>
          <a:graphicData uri="http://schemas.openxmlformats.org/presentationml/2006/ole">
            <p:oleObj spid="_x0000_s40965" name="文档" r:id="rId7" imgW="3908281" imgH="1685460" progId="Word.Document.12">
              <p:embed/>
            </p:oleObj>
          </a:graphicData>
        </a:graphic>
      </p:graphicFrame>
      <p:sp>
        <p:nvSpPr>
          <p:cNvPr id="8" name="矩形 7"/>
          <p:cNvSpPr/>
          <p:nvPr/>
        </p:nvSpPr>
        <p:spPr>
          <a:xfrm>
            <a:off x="451768" y="2154890"/>
            <a:ext cx="8240464"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3356992"/>
            <a:ext cx="8136904" cy="33843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作者笔下的小屋与所抒发的感情之间有什么内在联系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题目需要分析项脊轩与作者情感的关系。通读文本不难发现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作者所写人、事、景都与项脊轩有密切的关系。可结合文章的写作思路分析作者通过小屋所抒发的情感以及这些情感随着小屋的变化而发生的变化。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95536" y="2996952"/>
            <a:ext cx="8240464"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98487389"/>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969156284"/>
              </p:ext>
            </p:extLst>
          </p:nvPr>
        </p:nvGraphicFramePr>
        <p:xfrm>
          <a:off x="508000" y="1357555"/>
          <a:ext cx="8128000" cy="4807749"/>
        </p:xfrm>
        <a:graphic>
          <a:graphicData uri="http://schemas.openxmlformats.org/presentationml/2006/ole">
            <p:oleObj spid="_x0000_s1078" name="文档" r:id="rId3" imgW="3998962" imgH="2364756"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在本文中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作者的生活遭遇和深沉的身世之感、浓厚的思亲之情以及沉郁的内心伤痛并没有直接说出来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而是用项脊轩这个明线将人、事、景都串连起来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通过对项脊轩前后变化的记述来表现的。作者的悲喜之情也来自于轩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这种表现方法就是托物寄情的手法。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此轩牵系着作者家族的几代人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而且都是作者最思念的人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特别是对妻子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时至轩中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抒发了对亡妻深深的思念之情。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小轩牵系着自己和家族的许多事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小轩的变迁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反映了家族命运的变化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暗示着家道的衰败。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修葺小屋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反映自己学业上的勤奋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暗示并反衬自己的不得志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小屋是自己喜悦与悲哀、希望与梦想的见证。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此文处处写小屋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实际上是处处在抒自己的感情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小屋成了全文思想感情的一个寄托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成为作者抒发内心感受的一个触发点。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3697164"/>
      </p:ext>
    </p:extLst>
  </p:cSld>
  <p:clrMapOvr>
    <a:masterClrMapping/>
  </p:clrMapOvr>
  <mc:AlternateContent xmlns:mc="http://schemas.openxmlformats.org/markup-compatibility/2006">
    <mc:Choice xmlns:p14="http://schemas.microsoft.com/office/powerpoint/2010/main" xmlns="" Requires="p14">
      <p:transition spd="slow" p14:dur="1600">
        <p:randomBar/>
      </p:transition>
    </mc:Choice>
    <mc:Fallback>
      <p:transition spd="slow">
        <p:randomBa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80144" y="2014910"/>
            <a:ext cx="1383712"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项脊轩</a:t>
            </a:r>
            <a:r>
              <a:rPr lang="zh-CN" altLang="zh-CN" sz="2200" dirty="0" smtClean="0">
                <a:solidFill>
                  <a:srgbClr val="000000"/>
                </a:solidFill>
                <a:latin typeface="Times New Roman" panose="02020603050405020304" pitchFamily="18" charset="0"/>
                <a:cs typeface="Times New Roman" panose="02020603050405020304" pitchFamily="18" charset="0"/>
              </a:rPr>
              <a:t>志</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91691177"/>
              </p:ext>
            </p:extLst>
          </p:nvPr>
        </p:nvGraphicFramePr>
        <p:xfrm>
          <a:off x="508000" y="2655020"/>
          <a:ext cx="8128000" cy="2142132"/>
        </p:xfrm>
        <a:graphic>
          <a:graphicData uri="http://schemas.openxmlformats.org/presentationml/2006/ole">
            <p:oleObj spid="_x0000_s41989" name="文档" r:id="rId7" imgW="3837032" imgH="1011924" progId="Word.Document.12">
              <p:embed/>
            </p:oleObj>
          </a:graphicData>
        </a:graphic>
      </p:graphicFrame>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pull/>
      </p:transition>
    </mc:Choice>
    <mc:Fallback>
      <p:transition spd="slow">
        <p:pull/>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52671"/>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如何确定文言文判断句式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现代汉语中的判断句一般都有判断动词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而文言文中的判断句一般不用判断动词。文言文中的判断句的表现形式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有下面几种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的格式。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旧南阁子也。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的格式。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赵之良将也。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《廉蔺列传》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的格式。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有的判断句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只在主语后用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表示提顿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这种情况不常见。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庐陵萧君圭君玉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长乐王回深父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余弟安国平父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安上纯父。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《游褒禅山记》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24679"/>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的格式。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在句末连用语气词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表示加强肯定语气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不表示提顿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只起称代作用。这种判断句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在文言文中也比较常见。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城北徐公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齐国之美丽者也。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无标志判断句。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文言文中的判断句有的没有任何标志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既不用判断词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也不用语气词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通过语意直接表示判断。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天下枭雄。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司马光《赤壁之战》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的格式。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此亡秦之续耳。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《鸿门宴》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如今人方为刀俎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我为鱼肉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何辞为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《鸿门宴》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4917275"/>
      </p:ext>
    </p:extLst>
  </p:cSld>
  <p:clrMapOvr>
    <a:masterClrMapping/>
  </p:clrMapOvr>
  <mc:AlternateContent xmlns:mc="http://schemas.openxmlformats.org/markup-compatibility/2006">
    <mc:Choice xmlns:p14="http://schemas.microsoft.com/office/powerpoint/2010/main" xmlns=""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作判断动词的用法。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问今是何世。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《桃花源记》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789860"/>
      </p:ext>
    </p:extLst>
  </p:cSld>
  <p:clrMapOvr>
    <a:masterClrMapping/>
  </p:clrMapOvr>
  <mc:AlternateContent xmlns:mc="http://schemas.openxmlformats.org/markup-compatibility/2006">
    <mc:Choice xmlns:p14="http://schemas.microsoft.com/office/powerpoint/2010/main" xmlns="" Requires="p14">
      <p:transition spd="slow" p14:dur="1300">
        <p:pull dir="r"/>
      </p:transition>
    </mc:Choice>
    <mc:Fallback>
      <p:transition spd="slow">
        <p:pull dir="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40910338"/>
              </p:ext>
            </p:extLst>
          </p:nvPr>
        </p:nvGraphicFramePr>
        <p:xfrm>
          <a:off x="508000" y="2162509"/>
          <a:ext cx="8128000" cy="3426731"/>
        </p:xfrm>
        <a:graphic>
          <a:graphicData uri="http://schemas.openxmlformats.org/presentationml/2006/ole">
            <p:oleObj spid="_x0000_s33800" name="文档" r:id="rId7" imgW="3998962" imgH="1685460"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pull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45845279"/>
              </p:ext>
            </p:extLst>
          </p:nvPr>
        </p:nvGraphicFramePr>
        <p:xfrm>
          <a:off x="508000" y="1891142"/>
          <a:ext cx="8128000" cy="4130146"/>
        </p:xfrm>
        <a:graphic>
          <a:graphicData uri="http://schemas.openxmlformats.org/presentationml/2006/ole">
            <p:oleObj spid="_x0000_s34824" name="文档" r:id="rId7" imgW="3998962" imgH="2031408" progId="Word.Document.12">
              <p:embed/>
            </p:oleObj>
          </a:graphicData>
        </a:graphic>
      </p:graphicFrame>
    </p:spTree>
    <p:extLst>
      <p:ext uri="{BB962C8B-B14F-4D97-AF65-F5344CB8AC3E}">
        <p14:creationId xmlns:p14="http://schemas.microsoft.com/office/powerpoint/2010/main" xmlns="" val="160599166"/>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849024722"/>
              </p:ext>
            </p:extLst>
          </p:nvPr>
        </p:nvGraphicFramePr>
        <p:xfrm>
          <a:off x="508000" y="2026824"/>
          <a:ext cx="8128000" cy="3778440"/>
        </p:xfrm>
        <a:graphic>
          <a:graphicData uri="http://schemas.openxmlformats.org/presentationml/2006/ole">
            <p:oleObj spid="_x0000_s35848" name="文档" r:id="rId7" imgW="3998962" imgH="1858614" progId="Word.Document.12">
              <p:embed/>
            </p:oleObj>
          </a:graphicData>
        </a:graphic>
      </p:graphicFrame>
    </p:spTree>
    <p:extLst>
      <p:ext uri="{BB962C8B-B14F-4D97-AF65-F5344CB8AC3E}">
        <p14:creationId xmlns:p14="http://schemas.microsoft.com/office/powerpoint/2010/main" xmlns="" val="2409654496"/>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27219940"/>
              </p:ext>
            </p:extLst>
          </p:nvPr>
        </p:nvGraphicFramePr>
        <p:xfrm>
          <a:off x="508000" y="2442210"/>
          <a:ext cx="8128000" cy="3075022"/>
        </p:xfrm>
        <a:graphic>
          <a:graphicData uri="http://schemas.openxmlformats.org/presentationml/2006/ole">
            <p:oleObj spid="_x0000_s36872" name="文档" r:id="rId7" imgW="3998962" imgH="1512667" progId="Word.Document.12">
              <p:embed/>
            </p:oleObj>
          </a:graphicData>
        </a:graphic>
      </p:graphicFrame>
    </p:spTree>
    <p:extLst>
      <p:ext uri="{BB962C8B-B14F-4D97-AF65-F5344CB8AC3E}">
        <p14:creationId xmlns:p14="http://schemas.microsoft.com/office/powerpoint/2010/main" xmlns="" val="1125604943"/>
      </p:ext>
    </p:extLst>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71967611"/>
              </p:ext>
            </p:extLst>
          </p:nvPr>
        </p:nvGraphicFramePr>
        <p:xfrm>
          <a:off x="508000" y="1487317"/>
          <a:ext cx="8128000" cy="5182043"/>
        </p:xfrm>
        <a:graphic>
          <a:graphicData uri="http://schemas.openxmlformats.org/presentationml/2006/ole">
            <p:oleObj spid="_x0000_s37896" name="文档" r:id="rId7" imgW="3998962" imgH="2550150" progId="Word.Document.12">
              <p:embed/>
            </p:oleObj>
          </a:graphicData>
        </a:graphic>
      </p:graphicFrame>
    </p:spTree>
    <p:extLst>
      <p:ext uri="{BB962C8B-B14F-4D97-AF65-F5344CB8AC3E}">
        <p14:creationId xmlns:p14="http://schemas.microsoft.com/office/powerpoint/2010/main" xmlns="" val="1395851374"/>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《项脊轩志》是归有光</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岁时写的作品。作者</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岁之后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又给该文补写了附记。项脊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是归有光的远祖归道隆所居之处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项脊轩是归有光的书斋名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作者自号项脊生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又把自己的书斋题名为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含有怀宗追远之意。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ll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72330008"/>
              </p:ext>
            </p:extLst>
          </p:nvPr>
        </p:nvGraphicFramePr>
        <p:xfrm>
          <a:off x="508000" y="1963150"/>
          <a:ext cx="8128000" cy="4130146"/>
        </p:xfrm>
        <a:graphic>
          <a:graphicData uri="http://schemas.openxmlformats.org/presentationml/2006/ole">
            <p:oleObj spid="_x0000_s38920" name="文档" r:id="rId7" imgW="3998962" imgH="2031408" progId="Word.Document.12">
              <p:embed/>
            </p:oleObj>
          </a:graphicData>
        </a:graphic>
      </p:graphicFrame>
    </p:spTree>
    <p:extLst>
      <p:ext uri="{BB962C8B-B14F-4D97-AF65-F5344CB8AC3E}">
        <p14:creationId xmlns:p14="http://schemas.microsoft.com/office/powerpoint/2010/main" xmlns="" val="2629133074"/>
      </p:ext>
    </p:extLst>
  </p:cSld>
  <p:clrMapOvr>
    <a:masterClrMapping/>
  </p:clrMapOvr>
  <p:transition spd="slow">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分别编为四组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全都表现淀山公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又于屋后构小园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作亭其中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取靖节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之语以为名。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所至官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多著声绩。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公于此山日亲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高楼曲槛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几席户牖常见之。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遥望山颓然如积灰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而烟云杳霭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在有无之间。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公行天下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尝登泰山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览邹峄。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公殆未能以忘于世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而公之所以自忘者如此。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①③⑤</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②④</a:t>
            </a:r>
            <a:r>
              <a:rPr lang="zh-CN" altLang="zh-CN" sz="2200" dirty="0" smtClean="0">
                <a:solidFill>
                  <a:srgbClr val="000000"/>
                </a:solidFill>
                <a:latin typeface="NEU-BZ-S92"/>
                <a:cs typeface="宋体" panose="02010600030101010101" pitchFamily="2" charset="-122"/>
              </a:rPr>
              <a:t>⑤</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①③⑥</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表现的是淀山公为官的名声和功绩很大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情景相近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但其属于作者少时的经历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叙写泰山等是为官时的经历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目的是与马鞍山对比。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16773" y="5018345"/>
            <a:ext cx="8240464" cy="11462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2129" y="6236635"/>
            <a:ext cx="7286215" cy="421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47894446"/>
      </p:ext>
    </p:ext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168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归有光叙写了自己的表兄淀山公罢官后随遇而安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建筑庭园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修建悠然亭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颇有陶渊明归隐园田的思想情趣。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淀山公现居的马鞍山虽然与泰山的一块大石无异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但他现在面对此山与曾经游览泰山等名山的心态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是同样悠然的。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淀山公有才能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多有声名和功绩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罢官后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朝廷仍然认为他可被重用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但是他自己却已忘怀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纵情于山水之间。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作者借写悠然亭记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选取日常生活中的小事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来写自己的表兄淀山公罢官里居、悠然自得的生活。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写泰山等是为了与马鞍山对比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顾所以悠然者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特寄于此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兹山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所以自忘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的悠然心态也是居此山之后。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16773" y="5040379"/>
            <a:ext cx="8240464" cy="8582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5898629"/>
            <a:ext cx="8240464" cy="4217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0683452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950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以老宅为奋发源头的励志作品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借书满架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偃仰啸歌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冥然兀坐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万籁有声。而庭阶寂寂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小鸟时来啄食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人至不去。三五之夜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明月半墙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桂影斑驳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风移影动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珊珊可爱。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中国人对于故乡的感情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对于亲情的怀念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对于家国的眷恋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往往寄托在一些老宅子上面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也就是祖屋。祖屋是情感落足的具体物质基础。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更加奇妙的是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对于中国传统读书人而言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老宅还是励志的源头。读书求功名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求闻达于天下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激发这些雄心的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未必是未来的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春风得意马蹄疾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一日看尽长安花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而往往是陈旧不堪的祖屋、旧宅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因为中国人的争气有很大一部分是给祖宗看的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而旧宅的砖瓦墙壁间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凝聚着历代祖宗的足迹及期许。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blind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61145"/>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归有光的《项脊轩志》就是这么一篇凝聚中国传统文人祖屋情结的作品。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如果要学习如何描摹景物和人物情状、如何表现细节的写作技巧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《项脊轩志》是这方面的上乘之作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真要懂归有光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还得透过技术层面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去探索他的内心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去探索中国古代文人的励志模式。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归有光总的人生目标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是要从项脊轩这个让人悲伤的旧房子走出去。这是一个四分五裂且混乱不堪的大家庭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叔伯兄弟们都分家了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各自为食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偌大一间宅子被分割成许多小空间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而且这些空间独立性又不强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没有固定的私人空间。每次下雨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百年老屋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还漏雨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泥水纵横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连放个书桌的地方都没有。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每个稍微对未来生活有点向往的人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都想要从这里走出去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走向一个更光明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更宽广的未来。然而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对于祖屋现状的不满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并不妨碍归有光对于祖屋的感情。你看他在稍有喘息之机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就把这里当成休闲天堂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描写得诗情画意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书架上满是书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自己在这里或坐或卧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或长啸或歌咏或一个人默坐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庭院台阶静悄悄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小鸟啄食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也不避人。每到十五之夜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明月照亮半边墙壁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桂花树影交错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被风吹动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十分可爱。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物质空间很拥挤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但精神空间很宽敞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要离开祖屋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却又享受祖屋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要投向比祖屋更宽广的世界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却又留恋祖屋的惬意空间。在清澈的月光里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在斑驳的桂花树影里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离开和不舍得以融洽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得以统一。这就是中国人对于故乡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对于祖屋的感情。今天走出去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不一定是为了逃离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而是能把外面世界的荣耀带回来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照亮祖屋的一砖一瓦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照亮祖屋里祖先的面孔。因此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归有光的祖母拿出来的那块归家祖先上朝时用的笏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其实是亮出了祖屋的灵魂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归有光对于项脊轩的一切留恋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包括亡妻所种的枇杷树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都是和他争取前程不能分割的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他要学秦朝的寡妇清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蛰居一角最后扬名天下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他要学习南阳躬耕的诸葛亮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最后闻达天下。而他日后的锦绣前程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也是为了祖屋里的点点滴滴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为了亡妻种的枇杷树。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离开与不舍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离去与留恋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是统一而不矛盾的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彼此附生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彼此依恋。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归有光连续考了八次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在花甲之年才中进士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不知道他在功名得手之后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看着项脊轩和枇杷树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会是怎样的一种情怀呢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摘自《沈阳晚报》</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文章由《项脊轩志》中的句子引入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一下把读者代入一片幽静雅致的氛围之中。但第二段笔锋一转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阐述故乡与老宅子对中国人的特殊意义。但作者并未止步于此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而是由此引出对《项脊轩志》所包含的作者的情愫的分析。文章从小处着笔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由归有光对项脊轩的情感分析其人生目标的终极追求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可谓以小见大的最好范例。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750904"/>
      </p:ext>
    </p:extLst>
  </p:cSld>
  <p:clrMapOvr>
    <a:masterClrMapping/>
  </p:clrMapOvr>
  <p:transition spd="slow">
    <p:pull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一座老屋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三世情怀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项脊轩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这座百年老屋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它几度兴废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寄寓着三世之遗迹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包蕴着作者一生的感情。令人怡然自得的三五之夜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使人心碎的家庭衰败之境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慈爱仁厚的慈母形象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殷殷期望的年迈祖母的身影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和乐美满的夫妻相亲相爱的情景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饱含辛酸的枇杷树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一切都是平淡的琐事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但都带给读者巨大的震撼。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生活平淡如水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但平淡背后融合着人间最真的情。真情无限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情真动人。《项脊轩志》告诉我们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做一个真实的人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留心观察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挖掘真实的生活瞬间、生活场面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做一个有心的人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做一个坦诚的人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以真诚对待我们周围的人。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生活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亲情无价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平淡最真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留心生活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家是一辈子的行囊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wipe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亲情、爱情失落的巨大伤痛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这是归有光心中永远的痛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永远无法疗治的伤。情感失落的巨大痛苦形成了一个无形的黑洞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吞噬了他的生命激情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耗损了他对于生命的爱。幼年丧母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慈母之爱久久难忘。恩爱夫妻永诀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更使作者痛不欲生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百事惨淡。这种诀别亲人的悲剧感是一种无法释怀的凄怆和孤独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人生而有情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情感丰富人生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而情感的永久失落恰恰是对生命的致命打击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这是人类面对生命无法战胜死亡的巨大恐惧和悲痛。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亲情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家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情感缺失是人生最大的悲哀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318673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9" name="N17.eps" descr="id:2147493174;FounderCES"/>
          <p:cNvPicPr/>
          <p:nvPr/>
        </p:nvPicPr>
        <p:blipFill>
          <a:blip r:embed="rId5" cstate="print"/>
          <a:stretch>
            <a:fillRect/>
          </a:stretch>
        </p:blipFill>
        <p:spPr>
          <a:xfrm>
            <a:off x="3189555" y="1340768"/>
            <a:ext cx="1791085" cy="2520280"/>
          </a:xfrm>
          <a:prstGeom prst="rect">
            <a:avLst/>
          </a:prstGeom>
        </p:spPr>
      </p:pic>
      <p:sp>
        <p:nvSpPr>
          <p:cNvPr id="3" name="矩形 2"/>
          <p:cNvSpPr>
            <a:spLocks noChangeAspect="1"/>
          </p:cNvSpPr>
          <p:nvPr/>
        </p:nvSpPr>
        <p:spPr>
          <a:xfrm>
            <a:off x="508000" y="386104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归有光</a:t>
            </a:r>
            <a:r>
              <a:rPr lang="en-US" altLang="zh-CN" sz="2200" dirty="0">
                <a:solidFill>
                  <a:srgbClr val="000000"/>
                </a:solidFill>
                <a:latin typeface="Times New Roman" panose="02020603050405020304" pitchFamily="18" charset="0"/>
                <a:cs typeface="Times New Roman" panose="02020603050405020304" pitchFamily="18" charset="0"/>
              </a:rPr>
              <a:t>(1507—1571),</a:t>
            </a:r>
            <a:r>
              <a:rPr lang="zh-CN" altLang="zh-CN" sz="2200" dirty="0">
                <a:solidFill>
                  <a:srgbClr val="000000"/>
                </a:solidFill>
                <a:latin typeface="Times New Roman" panose="02020603050405020304" pitchFamily="18" charset="0"/>
                <a:cs typeface="Times New Roman" panose="02020603050405020304" pitchFamily="18" charset="0"/>
              </a:rPr>
              <a:t>明代散文家。字熙甫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号震川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今属江苏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人。论文推崇唐宋作家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文章至于宋元诸名家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其力足以追数千载之上而与之颉颃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《项思尧文集序》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指斥当时主张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文必秦汉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的王世贞辈为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妄庸巨子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。与王慎中、唐顺之、茅坤等被称为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。归有光被誉为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明文第一人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。所作散文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朴素简洁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颇受时人推重。著有《震川文集》。其中《项脊轩志》《先妣事略》《寒花葬志》为其代表作。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cover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写一段不少于</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字的文段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表达你对家园的情感。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你会想到什么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是窗明几净、温暖而柔软的小床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塞满了你的童年、少年成长经历的书架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抑或是昏黄的灯光下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戴着老花眼镜的妈妈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用无比虔诚而又无比疼惜的态度为你穿针引线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或许是一杯清茶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散发着淡淡的幽香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那袅袅上升的热气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氤氲了整个冬天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也许一切华丽的辞藻都无法描绘家的魅力。从一个人以最纯洁的姿态呱呱坠地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到他缓慢而永恒地闭上双眼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在我们不长不短的生命里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有一个地方始终像风筝线那样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不管我们飞出去多远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总是魂牵梦萦。那就是家。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文体介绍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古代记叙事物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抒发感情的一种文体。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作为一种文体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性质与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有相似之处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但两者有明显的区别。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通常用以记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如范仲淹《岳阳楼记》、欧阳修《醉翁亭记》等。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大都记录人物事迹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如墓志、人物志等。本文虽名为记物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内容则以记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strip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922290"/>
            <a:ext cx="1603324"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086816914"/>
              </p:ext>
            </p:extLst>
          </p:nvPr>
        </p:nvGraphicFramePr>
        <p:xfrm>
          <a:off x="508000" y="2471000"/>
          <a:ext cx="8128000" cy="3406272"/>
        </p:xfrm>
        <a:graphic>
          <a:graphicData uri="http://schemas.openxmlformats.org/presentationml/2006/ole">
            <p:oleObj spid="_x0000_s7190" name="文档" r:id="rId6" imgW="3893887" imgH="16318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cover dir="ld"/>
      </p:transition>
    </mc:Choice>
    <mc:Fallback>
      <p:transition spd="slow">
        <p:cover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75823" y="1340768"/>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73886230"/>
              </p:ext>
            </p:extLst>
          </p:nvPr>
        </p:nvGraphicFramePr>
        <p:xfrm>
          <a:off x="508000" y="1823377"/>
          <a:ext cx="8128000" cy="4768517"/>
        </p:xfrm>
        <a:graphic>
          <a:graphicData uri="http://schemas.openxmlformats.org/presentationml/2006/ole">
            <p:oleObj spid="_x0000_s27661" name="文档" r:id="rId6" imgW="3837032" imgH="2251360" progId="Word.Document.12">
              <p:embed/>
            </p:oleObj>
          </a:graphicData>
        </a:graphic>
      </p:graphicFrame>
      <p:sp>
        <p:nvSpPr>
          <p:cNvPr id="8" name="矩形 7"/>
          <p:cNvSpPr/>
          <p:nvPr/>
        </p:nvSpPr>
        <p:spPr>
          <a:xfrm>
            <a:off x="2742415" y="1938866"/>
            <a:ext cx="91551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96393" y="2464636"/>
            <a:ext cx="175167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73079" y="2990406"/>
            <a:ext cx="11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63661" y="3506066"/>
            <a:ext cx="14473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9081" y="4052778"/>
            <a:ext cx="11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61211" y="4567629"/>
            <a:ext cx="202796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47864" y="5085184"/>
            <a:ext cx="11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31574" y="5638703"/>
            <a:ext cx="11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47864" y="6166850"/>
            <a:ext cx="18002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907594461"/>
              </p:ext>
            </p:extLst>
          </p:nvPr>
        </p:nvGraphicFramePr>
        <p:xfrm>
          <a:off x="508000" y="2153583"/>
          <a:ext cx="8128000" cy="3147625"/>
        </p:xfrm>
        <a:graphic>
          <a:graphicData uri="http://schemas.openxmlformats.org/presentationml/2006/ole">
            <p:oleObj spid="_x0000_s28681" name="文档" r:id="rId6" imgW="3837032" imgH="1485307" progId="Word.Document.12">
              <p:embed/>
            </p:oleObj>
          </a:graphicData>
        </a:graphic>
      </p:graphicFrame>
      <p:sp>
        <p:nvSpPr>
          <p:cNvPr id="8" name="矩形 7"/>
          <p:cNvSpPr/>
          <p:nvPr/>
        </p:nvSpPr>
        <p:spPr>
          <a:xfrm>
            <a:off x="4261934" y="2248612"/>
            <a:ext cx="11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17073" y="2791945"/>
            <a:ext cx="11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20921" y="3292882"/>
            <a:ext cx="11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12045" y="3799737"/>
            <a:ext cx="173090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24900" y="4308062"/>
            <a:ext cx="183533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86498" y="4870248"/>
            <a:ext cx="11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3</a:t>
            </a:r>
            <a:r>
              <a:rPr lang="en-US" altLang="zh-CN" sz="2200" dirty="0" smtClean="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晓</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523136893"/>
              </p:ext>
            </p:extLst>
          </p:nvPr>
        </p:nvGraphicFramePr>
        <p:xfrm>
          <a:off x="508000" y="2276872"/>
          <a:ext cx="8128000" cy="3671660"/>
        </p:xfrm>
        <a:graphic>
          <a:graphicData uri="http://schemas.openxmlformats.org/presentationml/2006/ole">
            <p:oleObj spid="_x0000_s31753" name="文档" r:id="rId6" imgW="3946425" imgH="1783017" progId="Word.Document.12">
              <p:embed/>
            </p:oleObj>
          </a:graphicData>
        </a:graphic>
      </p:graphicFrame>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strips/>
      </p:transition>
    </mc:Choice>
    <mc:Fallback>
      <p:transition spd="slow">
        <p:strips/>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125</TotalTime>
  <Words>3253</Words>
  <Application>Microsoft Office PowerPoint</Application>
  <PresentationFormat>全屏显示(4:3)</PresentationFormat>
  <Paragraphs>262</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测控设计模板14新</vt:lpstr>
      <vt:lpstr>文档</vt:lpstr>
      <vt:lpstr>项脊轩志</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2017-11-07T07:50:20Z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