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9"/>
  </p:notesMasterIdLst>
  <p:handoutMasterIdLst>
    <p:handoutMasterId r:id="rId40"/>
  </p:handoutMasterIdLst>
  <p:sldIdLst>
    <p:sldId id="1520" r:id="rId2"/>
    <p:sldId id="1296" r:id="rId3"/>
    <p:sldId id="1360" r:id="rId4"/>
    <p:sldId id="856" r:id="rId5"/>
    <p:sldId id="1829" r:id="rId6"/>
    <p:sldId id="1790" r:id="rId7"/>
    <p:sldId id="1792" r:id="rId8"/>
    <p:sldId id="1855" r:id="rId9"/>
    <p:sldId id="1860" r:id="rId10"/>
    <p:sldId id="1794" r:id="rId11"/>
    <p:sldId id="1847" r:id="rId12"/>
    <p:sldId id="1861" r:id="rId13"/>
    <p:sldId id="1862" r:id="rId14"/>
    <p:sldId id="1838" r:id="rId15"/>
    <p:sldId id="1806" r:id="rId16"/>
    <p:sldId id="1808" r:id="rId17"/>
    <p:sldId id="1863" r:id="rId18"/>
    <p:sldId id="1789" r:id="rId19"/>
    <p:sldId id="1810" r:id="rId20"/>
    <p:sldId id="1384" r:id="rId21"/>
    <p:sldId id="1755" r:id="rId22"/>
    <p:sldId id="1824" r:id="rId23"/>
    <p:sldId id="1811" r:id="rId24"/>
    <p:sldId id="1812" r:id="rId25"/>
    <p:sldId id="1813" r:id="rId26"/>
    <p:sldId id="1841" r:id="rId27"/>
    <p:sldId id="1756" r:id="rId28"/>
    <p:sldId id="1746" r:id="rId29"/>
    <p:sldId id="1770" r:id="rId30"/>
    <p:sldId id="1864" r:id="rId31"/>
    <p:sldId id="1826" r:id="rId32"/>
    <p:sldId id="1858" r:id="rId33"/>
    <p:sldId id="1852" r:id="rId34"/>
    <p:sldId id="1859" r:id="rId35"/>
    <p:sldId id="1854" r:id="rId36"/>
    <p:sldId id="1865" r:id="rId37"/>
    <p:sldId id="1519" r:id="rId38"/>
  </p:sldIdLst>
  <p:sldSz cx="12190413" cy="6859588"/>
  <p:notesSz cx="6858000" cy="9144000"/>
  <p:defaultTextStyle>
    <a:defPPr>
      <a:defRPr lang="zh-CN"/>
    </a:defPPr>
    <a:lvl1pPr marL="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E6F2"/>
    <a:srgbClr val="0000CC"/>
    <a:srgbClr val="00CCFF"/>
    <a:srgbClr val="B4C7E7"/>
    <a:srgbClr val="0000FF"/>
    <a:srgbClr val="0066FF"/>
    <a:srgbClr val="9BBD59"/>
    <a:srgbClr val="7BC14A"/>
    <a:srgbClr val="FFD966"/>
    <a:srgbClr val="F3EFE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152" autoAdjust="0"/>
    <p:restoredTop sz="96714" autoAdjust="0"/>
  </p:normalViewPr>
  <p:slideViewPr>
    <p:cSldViewPr>
      <p:cViewPr varScale="1">
        <p:scale>
          <a:sx n="86" d="100"/>
          <a:sy n="86" d="100"/>
        </p:scale>
        <p:origin x="-306" y="-78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9" d="100"/>
          <a:sy n="79" d="100"/>
        </p:scale>
        <p:origin x="-3966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D594FB-2808-45A5-BDC8-80C0F481B27E}" type="datetimeFigureOut">
              <a:rPr lang="zh-CN" altLang="en-US" smtClean="0"/>
              <a:pPr/>
              <a:t>2017/12/21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5B4082-C5AE-46D0-A000-D929E8B2595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381113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FAA0F-2349-45DA-9EBD-9D94C9A1CFA0}" type="datetimeFigureOut">
              <a:rPr lang="zh-CN" altLang="en-US" smtClean="0"/>
              <a:pPr/>
              <a:t>2017/12/21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F37086-15D0-443D-AF17-A3F21825C0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250968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023740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520" y="6357823"/>
            <a:ext cx="2844430" cy="365210"/>
          </a:xfrm>
          <a:prstGeom prst="rect">
            <a:avLst/>
          </a:prstGeom>
        </p:spPr>
        <p:txBody>
          <a:bodyPr/>
          <a:lstStyle/>
          <a:p>
            <a:fld id="{7CD490C1-7E7E-423A-91D8-058624AF834B}" type="datetimeFigureOut">
              <a:rPr lang="zh-CN" altLang="en-US" smtClean="0"/>
              <a:pPr/>
              <a:t>2017/12/21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058" y="6357823"/>
            <a:ext cx="3860297" cy="36521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6463" y="6357823"/>
            <a:ext cx="2844430" cy="365210"/>
          </a:xfrm>
          <a:prstGeom prst="rect">
            <a:avLst/>
          </a:prstGeom>
        </p:spPr>
        <p:txBody>
          <a:bodyPr/>
          <a:lstStyle/>
          <a:p>
            <a:fld id="{EA5C5624-0453-40A9-9FFF-DD435B6A2D1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82130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2" r:id="rId2"/>
    <p:sldLayoutId id="2147483664" r:id="rId3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slide" Target="slide28.xml"/><Relationship Id="rId4" Type="http://schemas.openxmlformats.org/officeDocument/2006/relationships/slide" Target="slide20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2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24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\\莫成程\g\图片\新建文件夹1.21\3333.jpg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" y="794"/>
            <a:ext cx="121896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29" name="组合 28"/>
          <p:cNvGrpSpPr/>
          <p:nvPr/>
        </p:nvGrpSpPr>
        <p:grpSpPr>
          <a:xfrm>
            <a:off x="-1275" y="3707638"/>
            <a:ext cx="12192000" cy="1375395"/>
            <a:chOff x="-1524000" y="2705990"/>
            <a:chExt cx="12192000" cy="1375395"/>
          </a:xfrm>
        </p:grpSpPr>
        <p:cxnSp>
          <p:nvCxnSpPr>
            <p:cNvPr id="30" name="直接连接符 29"/>
            <p:cNvCxnSpPr/>
            <p:nvPr/>
          </p:nvCxnSpPr>
          <p:spPr>
            <a:xfrm>
              <a:off x="0" y="2807930"/>
              <a:ext cx="9144000" cy="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" name="组合 30"/>
            <p:cNvGrpSpPr/>
            <p:nvPr/>
          </p:nvGrpSpPr>
          <p:grpSpPr>
            <a:xfrm>
              <a:off x="-1524000" y="2705990"/>
              <a:ext cx="12192000" cy="1375395"/>
              <a:chOff x="-1524000" y="2705990"/>
              <a:chExt cx="12192000" cy="1375395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-1524000" y="2705990"/>
                <a:ext cx="12192000" cy="1292787"/>
              </a:xfrm>
              <a:prstGeom prst="rect">
                <a:avLst/>
              </a:prstGeom>
              <a:solidFill>
                <a:schemeClr val="bg1">
                  <a:alpha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3985218" y="3998778"/>
                <a:ext cx="6682781" cy="82606"/>
              </a:xfrm>
              <a:prstGeom prst="rect">
                <a:avLst/>
              </a:prstGeom>
              <a:solidFill>
                <a:srgbClr val="FFC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-1524000" y="3998777"/>
                <a:ext cx="5509219" cy="82608"/>
              </a:xfrm>
              <a:prstGeom prst="rect">
                <a:avLst/>
              </a:prstGeom>
              <a:solidFill>
                <a:srgbClr val="92D05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6" name="标题 2"/>
          <p:cNvSpPr txBox="1">
            <a:spLocks/>
          </p:cNvSpPr>
          <p:nvPr/>
        </p:nvSpPr>
        <p:spPr>
          <a:xfrm>
            <a:off x="2753334" y="4293890"/>
            <a:ext cx="9246528" cy="81122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218565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3600" b="1" kern="100" dirty="0">
                <a:latin typeface="Times New Roman"/>
                <a:ea typeface="微软雅黑" pitchFamily="34" charset="-122"/>
                <a:cs typeface="Times New Roman"/>
              </a:rPr>
              <a:t>七、仁义礼智，我固有之</a:t>
            </a:r>
          </a:p>
        </p:txBody>
      </p:sp>
      <p:sp>
        <p:nvSpPr>
          <p:cNvPr id="13" name="标题 2"/>
          <p:cNvSpPr txBox="1">
            <a:spLocks/>
          </p:cNvSpPr>
          <p:nvPr/>
        </p:nvSpPr>
        <p:spPr>
          <a:xfrm>
            <a:off x="2753334" y="3767471"/>
            <a:ext cx="7806368" cy="670435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218565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第二单元   </a:t>
            </a:r>
            <a:r>
              <a:rPr lang="en-US" altLang="zh-CN" sz="2400" b="1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《</a:t>
            </a:r>
            <a:r>
              <a:rPr lang="zh-CN" altLang="en-US" sz="2400" b="1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孟子</a:t>
            </a:r>
            <a:r>
              <a:rPr lang="en-US" altLang="zh-CN" sz="2400" b="1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》</a:t>
            </a:r>
            <a:r>
              <a:rPr lang="zh-CN" altLang="en-US" sz="2400" b="1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选读 </a:t>
            </a:r>
            <a:endParaRPr lang="en-US" altLang="zh-CN" sz="2400" b="1" kern="100" dirty="0">
              <a:solidFill>
                <a:schemeClr val="tx1">
                  <a:lumMod val="65000"/>
                  <a:lumOff val="35000"/>
                </a:schemeClr>
              </a:solidFill>
              <a:latin typeface="Times New Roman"/>
              <a:ea typeface="微软雅黑" pitchFamily="34" charset="-122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82886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06574" y="45418"/>
            <a:ext cx="10813268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古今异义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恻隐之心，仁之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端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今义：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东西的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头。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有是四端而自谓不能者，自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贼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者也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今义：偷东西的人。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庶民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去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之，君子存之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今义：到、往。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67872" y="1413570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萌芽，发端。</a:t>
            </a:r>
            <a:endParaRPr lang="zh-CN" altLang="en-US" sz="2800" dirty="0"/>
          </a:p>
        </p:txBody>
      </p:sp>
      <p:sp>
        <p:nvSpPr>
          <p:cNvPr id="13" name="矩形 12"/>
          <p:cNvSpPr/>
          <p:nvPr/>
        </p:nvSpPr>
        <p:spPr>
          <a:xfrm>
            <a:off x="1630710" y="3363010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残害。</a:t>
            </a:r>
          </a:p>
        </p:txBody>
      </p:sp>
      <p:sp>
        <p:nvSpPr>
          <p:cNvPr id="7" name="矩形 6"/>
          <p:cNvSpPr/>
          <p:nvPr/>
        </p:nvSpPr>
        <p:spPr>
          <a:xfrm>
            <a:off x="1630710" y="528283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丢弃。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607342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3" grpId="0"/>
      <p:bldP spid="13" grpId="1"/>
      <p:bldP spid="7" grpId="0"/>
      <p:bldP spid="7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06574" y="83760"/>
            <a:ext cx="10813268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由仁义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，非行仁义也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今义：走；可以；能干。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⑤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身而诚，乐莫大焉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今义：跟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相对。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92962" y="837506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做，推行。</a:t>
            </a:r>
            <a:endParaRPr lang="zh-CN" altLang="en-US" sz="2800" dirty="0"/>
          </a:p>
        </p:txBody>
      </p:sp>
      <p:sp>
        <p:nvSpPr>
          <p:cNvPr id="13" name="矩形 12"/>
          <p:cNvSpPr/>
          <p:nvPr/>
        </p:nvSpPr>
        <p:spPr>
          <a:xfrm>
            <a:off x="1558702" y="2709714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反省。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064363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3" grpId="0"/>
      <p:bldP spid="13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66614" y="1868746"/>
            <a:ext cx="103022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/>
            <a:r>
              <a:rPr lang="en-US" altLang="zh-CN" sz="28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于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02718" y="1467731"/>
            <a:ext cx="891509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今人乍见孺子将入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于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井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非所以内交</a:t>
            </a:r>
            <a:r>
              <a:rPr lang="zh-CN" altLang="zh-CN" sz="28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于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孺子之父母也</a:t>
            </a:r>
            <a:r>
              <a:rPr lang="zh-CN" altLang="zh-CN" sz="28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dirty="0" smtClean="0">
                <a:latin typeface="Times New Roman"/>
                <a:ea typeface="华文细黑"/>
                <a:cs typeface="Times New Roman"/>
              </a:rPr>
              <a:t>________</a:t>
            </a:r>
            <a:r>
              <a:rPr lang="zh-CN" altLang="zh-CN" sz="2800" u="sng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en-US" sz="2800" dirty="0"/>
          </a:p>
        </p:txBody>
      </p:sp>
      <p:sp>
        <p:nvSpPr>
          <p:cNvPr id="11" name="左大括号 10"/>
          <p:cNvSpPr/>
          <p:nvPr/>
        </p:nvSpPr>
        <p:spPr>
          <a:xfrm>
            <a:off x="1644611" y="1586171"/>
            <a:ext cx="169654" cy="119555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9887" y="324676"/>
            <a:ext cx="2040943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虚词归纳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24531" y="3955940"/>
            <a:ext cx="103022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/>
            <a:r>
              <a:rPr lang="en-US" altLang="zh-CN" sz="28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是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860635" y="3491691"/>
            <a:ext cx="891509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是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非之心，智之端也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人之有</a:t>
            </a:r>
            <a:r>
              <a:rPr lang="zh-CN" altLang="zh-CN" sz="28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是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四端也</a:t>
            </a:r>
            <a:r>
              <a:rPr lang="zh-CN" altLang="zh-CN" sz="28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dirty="0" smtClean="0">
                <a:latin typeface="Times New Roman"/>
                <a:ea typeface="华文细黑"/>
                <a:cs typeface="Times New Roman"/>
              </a:rPr>
              <a:t>____</a:t>
            </a:r>
            <a:r>
              <a:rPr lang="zh-CN" altLang="zh-CN" sz="2800" u="sng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en-US" sz="2800" dirty="0"/>
          </a:p>
        </p:txBody>
      </p:sp>
      <p:sp>
        <p:nvSpPr>
          <p:cNvPr id="17" name="左大括号 16"/>
          <p:cNvSpPr/>
          <p:nvPr/>
        </p:nvSpPr>
        <p:spPr>
          <a:xfrm>
            <a:off x="1802528" y="3686912"/>
            <a:ext cx="169654" cy="1093140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35166" y="161043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到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17498" y="220565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同，和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624443" y="357381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正确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99062" y="425683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这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70257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896729" y="4686131"/>
            <a:ext cx="103022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/>
            <a:r>
              <a:rPr lang="en-US" altLang="zh-CN" sz="28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然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918742" y="4077866"/>
            <a:ext cx="891509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非恶其声而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然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也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若火之始</a:t>
            </a:r>
            <a:r>
              <a:rPr lang="zh-CN" altLang="zh-CN" sz="28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然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，泉之始达</a:t>
            </a:r>
            <a:r>
              <a:rPr lang="zh-CN" altLang="zh-CN" sz="28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dirty="0" smtClean="0">
                <a:latin typeface="Times New Roman"/>
                <a:ea typeface="华文细黑"/>
                <a:cs typeface="Times New Roman"/>
              </a:rPr>
              <a:t>___________</a:t>
            </a:r>
            <a:r>
              <a:rPr lang="en-US" altLang="zh-CN" sz="2800" dirty="0">
                <a:latin typeface="Times New Roman"/>
                <a:ea typeface="华文细黑"/>
                <a:cs typeface="Times New Roman"/>
              </a:rPr>
              <a:t>___</a:t>
            </a:r>
            <a:r>
              <a:rPr lang="en-US" altLang="zh-CN" sz="2800" dirty="0" smtClean="0">
                <a:latin typeface="Times New Roman"/>
                <a:ea typeface="华文细黑"/>
                <a:cs typeface="Times New Roman"/>
              </a:rPr>
              <a:t>_</a:t>
            </a:r>
            <a:r>
              <a:rPr lang="zh-CN" altLang="zh-CN" sz="2800" u="sng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en-US" sz="2800" dirty="0"/>
          </a:p>
        </p:txBody>
      </p:sp>
      <p:sp>
        <p:nvSpPr>
          <p:cNvPr id="20" name="左大括号 19"/>
          <p:cNvSpPr/>
          <p:nvPr/>
        </p:nvSpPr>
        <p:spPr>
          <a:xfrm>
            <a:off x="1796839" y="4257576"/>
            <a:ext cx="169654" cy="1160390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38622" y="2023343"/>
            <a:ext cx="103022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/>
            <a:r>
              <a:rPr lang="en-US" altLang="zh-CN" sz="28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882748" y="549474"/>
            <a:ext cx="8915091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非恶其声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然也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有是四端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自谓不能者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__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知皆扩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充之矣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___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反身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诚，乐莫大焉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强恕</a:t>
            </a:r>
            <a:r>
              <a:rPr lang="zh-CN" altLang="zh-CN" sz="28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而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行，求仁莫近焉</a:t>
            </a:r>
            <a:r>
              <a:rPr lang="zh-CN" altLang="zh-CN" sz="28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dirty="0" smtClean="0">
                <a:latin typeface="Times New Roman"/>
                <a:ea typeface="华文细黑"/>
                <a:cs typeface="Times New Roman"/>
              </a:rPr>
              <a:t>_____________</a:t>
            </a:r>
            <a:r>
              <a:rPr lang="en-US" altLang="zh-CN" sz="2800" dirty="0">
                <a:latin typeface="Times New Roman"/>
                <a:ea typeface="华文细黑"/>
                <a:cs typeface="Times New Roman"/>
              </a:rPr>
              <a:t>____</a:t>
            </a:r>
            <a:r>
              <a:rPr lang="en-US" altLang="zh-CN" sz="2800" dirty="0" smtClean="0">
                <a:latin typeface="Times New Roman"/>
                <a:ea typeface="华文细黑"/>
                <a:cs typeface="Times New Roman"/>
              </a:rPr>
              <a:t>__</a:t>
            </a:r>
            <a:r>
              <a:rPr lang="zh-CN" altLang="zh-CN" sz="2800" u="sng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en-US" sz="2800" dirty="0"/>
          </a:p>
        </p:txBody>
      </p:sp>
      <p:sp>
        <p:nvSpPr>
          <p:cNvPr id="21" name="左大括号 20"/>
          <p:cNvSpPr/>
          <p:nvPr/>
        </p:nvSpPr>
        <p:spPr>
          <a:xfrm>
            <a:off x="1738732" y="718272"/>
            <a:ext cx="169654" cy="3016175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015086" y="60231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才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44336" y="1269554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转折连词，却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871070" y="1917626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顺承连词，不译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447134" y="2584813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表假设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76197" y="3198168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表修饰，相当于</a:t>
            </a:r>
            <a:r>
              <a:rPr lang="en-US" altLang="zh-CN" sz="28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去</a:t>
            </a:r>
            <a:r>
              <a:rPr lang="en-US" altLang="zh-CN" sz="28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995728" y="419959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这样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908727" y="4850790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同</a:t>
            </a:r>
            <a:r>
              <a:rPr lang="en-US" altLang="zh-CN" sz="28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燃</a:t>
            </a:r>
            <a:r>
              <a:rPr lang="en-US" altLang="zh-CN" sz="28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，燃烧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98444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5" grpId="0"/>
      <p:bldP spid="5" grpId="1"/>
      <p:bldP spid="6" grpId="0"/>
      <p:bldP spid="6" grpId="1"/>
      <p:bldP spid="8" grpId="0"/>
      <p:bldP spid="8" grpId="1"/>
      <p:bldP spid="12" grpId="0"/>
      <p:bldP spid="12" grpId="1"/>
      <p:bldP spid="23" grpId="0"/>
      <p:bldP spid="23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94506" y="573886"/>
            <a:ext cx="10813268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词类活用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亦在乎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熟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之而已矣：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718942" y="1175611"/>
            <a:ext cx="5211683" cy="656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形容词的使动用法，使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成熟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14894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9670" y="45418"/>
            <a:ext cx="11750904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b="1" kern="100" dirty="0" smtClean="0">
                <a:latin typeface="Times New Roman"/>
                <a:ea typeface="华文细黑"/>
                <a:cs typeface="Times New Roman"/>
              </a:rPr>
              <a:t>特殊句式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无恻隐之心，非人也。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恻隐之心，仁之端也。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五谷者，种之美者也。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仁，人之安宅也；义，人之正路也。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非所以内交于孺子之父母也。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(6)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非所以要誉于乡党朋友也。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67014" y="76549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判断句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367014" y="1466414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判断句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367014" y="206164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判断句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527254" y="2709714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判断句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447134" y="3357786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介宾短语后置句</a:t>
            </a:r>
          </a:p>
        </p:txBody>
      </p:sp>
      <p:sp>
        <p:nvSpPr>
          <p:cNvPr id="23" name="矩形 22"/>
          <p:cNvSpPr/>
          <p:nvPr/>
        </p:nvSpPr>
        <p:spPr>
          <a:xfrm>
            <a:off x="5303118" y="3986694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介宾短语后置句</a:t>
            </a:r>
          </a:p>
        </p:txBody>
      </p:sp>
    </p:spTree>
    <p:extLst>
      <p:ext uri="{BB962C8B-B14F-4D97-AF65-F5344CB8AC3E}">
        <p14:creationId xmlns:p14="http://schemas.microsoft.com/office/powerpoint/2010/main" xmlns="" val="20339396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6" grpId="0"/>
      <p:bldP spid="16" grpId="1"/>
      <p:bldP spid="17" grpId="0"/>
      <p:bldP spid="17" grpId="1"/>
      <p:bldP spid="18" grpId="0"/>
      <p:bldP spid="18" grpId="1"/>
      <p:bldP spid="22" grpId="0"/>
      <p:bldP spid="22" grpId="1"/>
      <p:bldP spid="23" grpId="0"/>
      <p:bldP spid="23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7667" y="255047"/>
            <a:ext cx="11292387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语句翻译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非所以内交于孺子之父母也，非所以要誉于乡党朋友也，非恶其声而然也。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仁义礼智，非由外铄我也，我固有之也，弗思耳矣。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</a:t>
            </a:r>
          </a:p>
        </p:txBody>
      </p:sp>
      <p:sp>
        <p:nvSpPr>
          <p:cNvPr id="4" name="矩形 3"/>
          <p:cNvSpPr/>
          <p:nvPr/>
        </p:nvSpPr>
        <p:spPr>
          <a:xfrm>
            <a:off x="352680" y="2120991"/>
            <a:ext cx="11404211" cy="130240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这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不是因为想要去和这孩子的父母结交，不是因为想向乡邻朋友博取声誉，也不是因为厌恶那个小孩子的哭声才这样。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79627" y="3993199"/>
            <a:ext cx="11404211" cy="130240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仁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、义、礼、智并不是从外部给予，自己本来就拥有这些，只是人们不用心想罢了。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39629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8" grpId="0"/>
      <p:bldP spid="8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7667" y="255047"/>
            <a:ext cx="11292387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人之所以异于禽兽者几希，庶民去之，君子存之。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 lvl="0" algn="just">
              <a:lnSpc>
                <a:spcPct val="150000"/>
              </a:lnSpc>
            </a:pPr>
            <a:r>
              <a:rPr lang="zh-CN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译文：</a:t>
            </a:r>
            <a:r>
              <a:rPr lang="en-US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________________________________________________________</a:t>
            </a:r>
          </a:p>
          <a:p>
            <a:pPr lvl="0" algn="just">
              <a:lnSpc>
                <a:spcPct val="150000"/>
              </a:lnSpc>
            </a:pPr>
            <a:r>
              <a:rPr lang="en-US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强恕而行，求仁莫近焉。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lvl="0" algn="just">
              <a:lnSpc>
                <a:spcPct val="150000"/>
              </a:lnSpc>
            </a:pPr>
            <a:r>
              <a:rPr lang="zh-CN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____________________________________________________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旷安宅而弗居，舍正路而不由，哀哉！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lvl="0" algn="just">
              <a:lnSpc>
                <a:spcPct val="150000"/>
              </a:lnSpc>
            </a:pPr>
            <a:r>
              <a:rPr lang="zh-CN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____________________________________________________</a:t>
            </a:r>
            <a:endParaRPr lang="en-US" altLang="zh-CN" sz="2800" kern="100" dirty="0">
              <a:solidFill>
                <a:prstClr val="black"/>
              </a:solidFill>
              <a:latin typeface="Times New Roman"/>
              <a:ea typeface="华文细黑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2680" y="837506"/>
            <a:ext cx="11404211" cy="130240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人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跟禽兽不同的地方只有一点点，一般人丢弃了它，君子则保存了他。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59747" y="2925738"/>
            <a:ext cx="11404211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竭力以推己及人的恕道去做，追求仁德没有比这更近的了。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5843" y="4069861"/>
            <a:ext cx="11404211" cy="6560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空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着安适的住宅而不居，舍弃正确的道路而不走，可悲啊！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800487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8" grpId="0"/>
      <p:bldP spid="8" grpId="1"/>
      <p:bldP spid="6" grpId="0"/>
      <p:bldP spid="6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90642" y="621482"/>
            <a:ext cx="11478502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 kern="100" dirty="0">
                <a:solidFill>
                  <a:srgbClr val="0000FF"/>
                </a:solidFill>
                <a:latin typeface="微软雅黑"/>
                <a:ea typeface="微软雅黑"/>
                <a:cs typeface="Times New Roman"/>
              </a:rPr>
              <a:t>文本名句</a:t>
            </a:r>
            <a:endParaRPr lang="zh-CN" altLang="zh-CN" sz="2800" b="1" kern="100" dirty="0">
              <a:solidFill>
                <a:srgbClr val="0000FF"/>
              </a:solidFill>
              <a:latin typeface="微软雅黑"/>
              <a:ea typeface="微软雅黑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4252" y="-16473"/>
            <a:ext cx="12175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名言警句</a:t>
            </a:r>
            <a:endParaRPr lang="zh-CN" altLang="en-US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90642" y="1236304"/>
            <a:ext cx="11709220" cy="52119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人皆有不忍人之心。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恻隐之心，仁之端也；羞恶之心，义之端也；辞让之心，礼之端也；是非之心，智之端也。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恻隐之心，人皆有之；羞恶之心，人皆有之；恭敬之心，人皆有之；是非之心，人皆有之。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反身而诚，乐莫大焉。强恕而行，求仁莫近焉。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自暴者不可与有言也，自弃者不可与有为也。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仁，人之安宅也；义，人之正路也。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10828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9000" y="726740"/>
            <a:ext cx="11478502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 kern="100" dirty="0">
                <a:solidFill>
                  <a:srgbClr val="0000FF"/>
                </a:solidFill>
                <a:latin typeface="微软雅黑"/>
                <a:ea typeface="微软雅黑"/>
                <a:cs typeface="Times New Roman"/>
              </a:rPr>
              <a:t>文外名句</a:t>
            </a:r>
            <a:endParaRPr lang="zh-CN" altLang="zh-CN" sz="2800" b="1" kern="100" dirty="0">
              <a:solidFill>
                <a:srgbClr val="0000FF"/>
              </a:solidFill>
              <a:latin typeface="微软雅黑"/>
              <a:ea typeface="微软雅黑"/>
              <a:cs typeface="Times New Roman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566" y="1485578"/>
            <a:ext cx="11364853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君子不怨天，不尤人。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孔子登东山而小鲁，登泰山而小天下。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夫子言之，于我心有戚戚焉。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7" name="图片 6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89027" y="6255027"/>
            <a:ext cx="602973" cy="602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476285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2733675" cy="795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0" y="396912"/>
            <a:ext cx="2733675" cy="400110"/>
          </a:xfrm>
          <a:prstGeom prst="rect">
            <a:avLst/>
          </a:prstGeom>
          <a:solidFill>
            <a:schemeClr val="accent6">
              <a:lumMod val="75000"/>
              <a:alpha val="52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内容索引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2812173" y="2675920"/>
            <a:ext cx="684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hlinkClick r:id="rId3" action="ppaction://hlinksldjump"/>
          </p:cNvPr>
          <p:cNvSpPr txBox="1"/>
          <p:nvPr/>
        </p:nvSpPr>
        <p:spPr>
          <a:xfrm>
            <a:off x="2782838" y="2152700"/>
            <a:ext cx="69032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预读先学 </a:t>
            </a:r>
            <a:r>
              <a:rPr lang="en-US" altLang="zh-CN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—— </a:t>
            </a:r>
            <a:r>
              <a:rPr lang="zh-CN" altLang="en-US" sz="2800" b="1" dirty="0">
                <a:solidFill>
                  <a:srgbClr val="3114AC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读文本内容</a:t>
            </a:r>
            <a:r>
              <a:rPr lang="zh-CN" altLang="en-US" sz="2800" b="1" dirty="0" smtClean="0">
                <a:solidFill>
                  <a:srgbClr val="3114AC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，知文理学基础</a:t>
            </a:r>
            <a:endParaRPr lang="en-US" altLang="zh-CN" sz="2800" b="1" dirty="0">
              <a:solidFill>
                <a:srgbClr val="3114AC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2812173" y="3707997"/>
            <a:ext cx="6840000" cy="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hlinkClick r:id="rId4" action="ppaction://hlinksldjump"/>
          </p:cNvPr>
          <p:cNvSpPr txBox="1"/>
          <p:nvPr/>
        </p:nvSpPr>
        <p:spPr>
          <a:xfrm>
            <a:off x="2782838" y="3184815"/>
            <a:ext cx="69032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精读研析 </a:t>
            </a:r>
            <a:r>
              <a:rPr lang="en-US" altLang="zh-CN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—— </a:t>
            </a:r>
            <a:r>
              <a:rPr lang="zh-CN" altLang="en-US" sz="2800" b="1" dirty="0">
                <a:solidFill>
                  <a:srgbClr val="3114AC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读课文题点，析思路明答案</a:t>
            </a:r>
            <a:endParaRPr lang="en-US" altLang="zh-CN" sz="2800" b="1" dirty="0">
              <a:solidFill>
                <a:srgbClr val="3114AC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  <p:sp>
        <p:nvSpPr>
          <p:cNvPr id="20" name="TextBox 19">
            <a:hlinkClick r:id="rId5" action="ppaction://hlinksldjump"/>
          </p:cNvPr>
          <p:cNvSpPr txBox="1"/>
          <p:nvPr/>
        </p:nvSpPr>
        <p:spPr>
          <a:xfrm>
            <a:off x="2782838" y="4274726"/>
            <a:ext cx="69032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多读厚积 </a:t>
            </a:r>
            <a:r>
              <a:rPr lang="en-US" altLang="zh-CN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——</a:t>
            </a:r>
            <a:r>
              <a:rPr lang="zh-CN" altLang="en-US" sz="2800" b="1" dirty="0">
                <a:solidFill>
                  <a:srgbClr val="3114AC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读优秀作文，积素养提技能</a:t>
            </a:r>
            <a:endParaRPr lang="en-US" altLang="zh-CN" sz="2800" b="1" dirty="0">
              <a:solidFill>
                <a:srgbClr val="3114AC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2787790" y="4797946"/>
            <a:ext cx="684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4512665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57985" y="3076446"/>
            <a:ext cx="967444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精读研析 </a:t>
            </a:r>
            <a:r>
              <a:rPr lang="en-US" altLang="zh-CN" sz="4000" b="1" dirty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—— </a:t>
            </a:r>
            <a:r>
              <a:rPr lang="zh-CN" altLang="en-US" sz="4000" dirty="0">
                <a:solidFill>
                  <a:schemeClr val="bg1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读课文题点，析思路明答案</a:t>
            </a:r>
            <a:endParaRPr lang="en-US" altLang="zh-CN" sz="4000" dirty="0">
              <a:solidFill>
                <a:schemeClr val="bg1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52201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77344" y="698864"/>
            <a:ext cx="11478502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请归纳课文六则选文的内容梗概，体会编者选编的意图。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4252" y="-16473"/>
            <a:ext cx="12175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要点突破</a:t>
            </a:r>
            <a:endParaRPr lang="zh-CN" altLang="en-US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TextBox 43">
            <a:hlinkClick r:id="rId2" action="ppaction://hlinksldjump"/>
          </p:cNvPr>
          <p:cNvSpPr txBox="1"/>
          <p:nvPr/>
        </p:nvSpPr>
        <p:spPr>
          <a:xfrm>
            <a:off x="377344" y="1455961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</p:spTree>
    <p:extLst>
      <p:ext uri="{BB962C8B-B14F-4D97-AF65-F5344CB8AC3E}">
        <p14:creationId xmlns:p14="http://schemas.microsoft.com/office/powerpoint/2010/main" xmlns="" val="19138561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/>
          <p:cNvSpPr/>
          <p:nvPr/>
        </p:nvSpPr>
        <p:spPr>
          <a:xfrm>
            <a:off x="534393" y="405458"/>
            <a:ext cx="11162246" cy="582672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课文包含了六则选文，分别出自《孟子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公孙丑上》《孟子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告子上》《孟子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离娄下》《孟子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尽心上》《孟子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告子上》《孟子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离娄上》。前两则提出了人人都有怜恤别人、同情别人的心理。第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则指出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人之所以异于禽兽者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由仁义行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则说明要努力实践推己及人的恕道，然后才能达到仁义之境。第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则选文中，孟子用了一个奇妙的比喻来说明仁的价值，也在于使它成熟，否则它就像没长熟的五谷一样，没有太大的意义。第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自暴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自弃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都是不可取的。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这些语言及论证非常精妙深刻，反映了孟子的行为及理想，表达了孟子追求仁、义、礼、智，倡导人们持守并践履道义的主张。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70262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9000" y="584465"/>
            <a:ext cx="11478502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我们具备了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仁义礼智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四种发端，是不是就已经具备了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仁义礼智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这四种品德了？怎样才能达到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仁义礼智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的境界？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4" name="TextBox 43">
            <a:hlinkClick r:id="rId2" action="ppaction://hlinksldjump"/>
          </p:cNvPr>
          <p:cNvSpPr txBox="1"/>
          <p:nvPr/>
        </p:nvSpPr>
        <p:spPr>
          <a:xfrm>
            <a:off x="437345" y="2032025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</p:spTree>
    <p:extLst>
      <p:ext uri="{BB962C8B-B14F-4D97-AF65-F5344CB8AC3E}">
        <p14:creationId xmlns:p14="http://schemas.microsoft.com/office/powerpoint/2010/main" xmlns="" val="12158824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/>
          <p:cNvSpPr/>
          <p:nvPr/>
        </p:nvSpPr>
        <p:spPr>
          <a:xfrm>
            <a:off x="363063" y="349374"/>
            <a:ext cx="11386607" cy="580388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 smtClean="0">
              <a:effectLst/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 smtClean="0">
              <a:effectLst/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 smtClean="0">
              <a:effectLst/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 smtClean="0">
              <a:effectLst/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 smtClean="0">
              <a:effectLst/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50590" y="625665"/>
            <a:ext cx="10850716" cy="518039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孟子告诉我们拥有了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仁义礼智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四种发端并不意味着我们就拥有了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仁义礼智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，只是说我们具备了达到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仁义礼智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境界的潜能。问题的关键就在于有没有去发现并挖掘这种固有的潜能，也就是课文中所说的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扩而充之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，如果你挖掘了你的潜能，你就一步一步走向成功；如果你自暴自弃了，你也就流入了凡庸甚至堕入了邪恶。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在孟子看来，我们要达到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仁义礼智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的境界，至少要做到六个方面：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扩而充之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存之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反身而诚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强恕而行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熟之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要不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自暴自弃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76961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90993" y="273416"/>
            <a:ext cx="11364853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使用排比是孟子常用的手法。请举例并说明其表达效果。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4" name="TextBox 43">
            <a:hlinkClick r:id="rId2" action="ppaction://hlinksldjump"/>
          </p:cNvPr>
          <p:cNvSpPr txBox="1"/>
          <p:nvPr/>
        </p:nvSpPr>
        <p:spPr>
          <a:xfrm>
            <a:off x="490993" y="1053530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</p:spTree>
    <p:extLst>
      <p:ext uri="{BB962C8B-B14F-4D97-AF65-F5344CB8AC3E}">
        <p14:creationId xmlns:p14="http://schemas.microsoft.com/office/powerpoint/2010/main" xmlns="" val="39525472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40368" y="117426"/>
            <a:ext cx="11615478" cy="647799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孟子文章常用排比这一修辞手法，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文有数句用一类字，所以壮文势、广文义也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。所以排比句法的运用，可以突出思想、加强感情，并增强文章纵横捭阖的气势。如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非所以内交于孺子之父母也，非所以要誉于乡党朋友也，非恶其声而然也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无恻隐之心，非人也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智之端也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恻隐之心，人皆有之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是非之心，智也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。这些句子从形式上讲，是排比，是反复，句式在整齐中具有参差的美，读起来气势盛，声调铿锵，富于音乐性。从内容上讲，排比这种修辞手法，又能突出思想，加强感情。像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无恻隐之心，非人也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……”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这四个排比句，层层铺陈，说明恻隐之心、羞恶之心、辞让之心以及是非之心是人和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非人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的区别，不但加强了思想上的说服力，而且加强了情绪上的感染力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142174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4566" y="615436"/>
            <a:ext cx="11478502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孟子认为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不忍人之心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是人所固有的，即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性本善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，但又要求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知皆扩而充之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，你认为是否矛盾？为什么？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4252" y="-16473"/>
            <a:ext cx="12175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延伸探究</a:t>
            </a:r>
            <a:endParaRPr lang="zh-CN" altLang="en-US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319342" y="1473414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9" name="矩形 8"/>
          <p:cNvSpPr/>
          <p:nvPr/>
        </p:nvSpPr>
        <p:spPr>
          <a:xfrm>
            <a:off x="392263" y="2056350"/>
            <a:ext cx="11539275" cy="19495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不矛盾。因为在孟子看来即使人的本性是善的，由于人们的社会活动存在私欲膨胀会导致善的本性逐渐泯灭，所以必须在后天的教育中指导人们自觉地扩大充实自己的</a:t>
            </a:r>
            <a:r>
              <a:rPr lang="en-US" altLang="zh-CN" sz="28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善心</a:t>
            </a:r>
            <a:r>
              <a:rPr lang="en-US" altLang="zh-CN" sz="28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。因此，</a:t>
            </a:r>
            <a:r>
              <a:rPr lang="en-US" altLang="zh-CN" sz="28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仁政</a:t>
            </a:r>
            <a:r>
              <a:rPr lang="en-US" altLang="zh-CN" sz="28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主张具有实践意义。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  <p:pic>
        <p:nvPicPr>
          <p:cNvPr id="10" name="图片 9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89027" y="6255027"/>
            <a:ext cx="602973" cy="602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420634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57763" y="2925738"/>
            <a:ext cx="967444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多读厚积 </a:t>
            </a:r>
            <a:r>
              <a:rPr lang="en-US" altLang="zh-CN" sz="4000" b="1" dirty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—— </a:t>
            </a:r>
            <a:r>
              <a:rPr lang="zh-CN" altLang="en-US" sz="4000" dirty="0">
                <a:solidFill>
                  <a:schemeClr val="bg1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读优秀作文，积素养提技能</a:t>
            </a:r>
            <a:endParaRPr lang="en-US" altLang="zh-CN" sz="4000" dirty="0">
              <a:solidFill>
                <a:schemeClr val="bg1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556671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5825" y="45418"/>
            <a:ext cx="11364853" cy="650457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人之常情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199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之常情似乎不值得仔细探究，因为每个人都有自己的体悟。然而平日里，人之常情往往被当作不论是非对错的一种托辞。例如官员徇私舞弊公款玩乐，商人见利忘义贪得无厌，乃至男女一夜情包二奶，都被一些人辩白为人之常情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199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次汶川地震，却震出了许多与往日不同的人之常情。比如国人对生死劫难的感同身受，政府基于人之常情设立的全国哀悼日，各地民众对灾区的无私援助等等，我想，这些也均出自人之常情。大灾大难与太平时日所显出的人之常情，果然有很多不同。这么看来，如何对常态社会中的人之常情做因势利导，倒成为一个可以讨论的话题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51907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22105" y="3075851"/>
            <a:ext cx="954620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预读先学 </a:t>
            </a:r>
            <a:r>
              <a:rPr lang="en-US" altLang="zh-CN" sz="4000" b="1" dirty="0" smtClean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——</a:t>
            </a:r>
            <a:r>
              <a:rPr lang="zh-CN" altLang="en-US" sz="4000" dirty="0" smtClean="0">
                <a:solidFill>
                  <a:schemeClr val="bg1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读</a:t>
            </a:r>
            <a:r>
              <a:rPr lang="zh-CN" altLang="en-US" sz="4000" dirty="0">
                <a:solidFill>
                  <a:schemeClr val="bg1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文本内容，知文理学基础</a:t>
            </a:r>
            <a:endParaRPr lang="en-US" altLang="zh-CN" sz="4000" dirty="0">
              <a:solidFill>
                <a:schemeClr val="bg1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98451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5825" y="516748"/>
            <a:ext cx="11364853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b="1" kern="100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  <a:cs typeface="Times New Roman"/>
              </a:rPr>
              <a:t>【</a:t>
            </a:r>
            <a:r>
              <a:rPr lang="zh-CN" altLang="en-US" sz="2800" b="1" kern="100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  <a:cs typeface="Times New Roman"/>
              </a:rPr>
              <a:t>思悟亮点</a:t>
            </a:r>
            <a:r>
              <a:rPr lang="en-US" altLang="zh-CN" sz="2800" b="1" kern="100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  <a:cs typeface="Times New Roman"/>
              </a:rPr>
              <a:t>】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开头两段是怎样引入论题的？</a:t>
            </a:r>
            <a:endParaRPr lang="zh-CN" altLang="zh-CN" sz="200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89580" y="1395400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 提示</a:t>
            </a:r>
          </a:p>
        </p:txBody>
      </p:sp>
      <p:sp>
        <p:nvSpPr>
          <p:cNvPr id="5" name="矩形 4"/>
          <p:cNvSpPr/>
          <p:nvPr/>
        </p:nvSpPr>
        <p:spPr>
          <a:xfrm>
            <a:off x="521360" y="1911362"/>
            <a:ext cx="11478502" cy="13024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先从平日里的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人之常情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导入，第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段一转，结合汶川地震后的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人之常情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，两相对比，自然引出讨论的话题。</a:t>
            </a:r>
            <a:endParaRPr lang="zh-CN" altLang="zh-CN" sz="20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417838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5825" y="303684"/>
            <a:ext cx="11364853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30924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  ③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儒家文化就是以协调、管理</a:t>
            </a:r>
            <a:r>
              <a:rPr lang="en-US" altLang="zh-CN" sz="2800" u="heavy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人之常情</a:t>
            </a:r>
            <a:r>
              <a:rPr lang="en-US" altLang="zh-CN" sz="2800" u="heavy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为中心，而发展起来的一种</a:t>
            </a:r>
            <a:r>
              <a:rPr lang="zh-CN" altLang="zh-CN" sz="2800" u="heavy" kern="100" dirty="0" smtClean="0">
                <a:latin typeface="Times New Roman"/>
                <a:ea typeface="华文细黑"/>
                <a:cs typeface="Times New Roman"/>
              </a:rPr>
              <a:t>思想</a:t>
            </a:r>
            <a:r>
              <a:rPr lang="zh-CN" altLang="en-US" sz="2800" u="heavy" kern="100" dirty="0" smtClean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重情，尚情，在儒家思想中一直占有重要的地位。什么是人之常情呢？《礼记》中早有定义：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何谓人情？喜、怒、哀、惧、爱、恶、欲，七者弗学而能。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原来，这些不学而有的感受，就是人之常情。人之常情中，它认为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饮食男女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是人最强烈的欲望，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死亡贫苦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是人最畏惧的境况。这些欲望和畏惧，构成了人心的主要内容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画线句子意在表明什么观点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？</a:t>
            </a:r>
            <a:endParaRPr lang="zh-CN" altLang="zh-CN" sz="2000" kern="100" dirty="0">
              <a:latin typeface="宋体"/>
              <a:cs typeface="Courier New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89580" y="4336281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 提示</a:t>
            </a:r>
          </a:p>
        </p:txBody>
      </p:sp>
      <p:sp>
        <p:nvSpPr>
          <p:cNvPr id="5" name="矩形 4"/>
          <p:cNvSpPr/>
          <p:nvPr/>
        </p:nvSpPr>
        <p:spPr>
          <a:xfrm>
            <a:off x="521360" y="4869954"/>
            <a:ext cx="11478502" cy="13024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告诉人们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儒家文化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人之常情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的关系。或者说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人之常情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在儒家文化中的地位。</a:t>
            </a:r>
            <a:endParaRPr lang="zh-CN" altLang="zh-CN" sz="20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87399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62944" y="593171"/>
            <a:ext cx="11030615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30924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  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《礼记》认为，圣人的职责就是治理人之常情，好的君王更是以管理人之常情为最终职责。所以它说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故人情者，圣王之田也，修礼以耕之，陈义以种之，讲学以耨之，本仁以聚之，播乐以安之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。中国乃农耕古国，《礼记》索性拿种田做比方来说抽象的人情，这样更易理解。人之常情就是圣王耕种的田地，礼是耕耘，义是种子，讲学是锄草，仁是储藏的仓库，乐使人心安定。原来儒家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仁、义、礼、乐、学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这些重要的理念，它们的目的不过是为了管理好人之常情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200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90024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05197" y="450896"/>
            <a:ext cx="10921401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30924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  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从孔子开始，就特别重视人之常情的培育。他不仅把情作为人性和人生的本源和基础，更将人之常情明确分为父子、兄弟、夫妇、君臣、朋友这五伦关系，以此来构建各种社会性情感。父子有恩、兄弟有序、夫妇有别、君臣有义、朋友有信，这是孔子认为培植人之常情的根本。孔子论仁，注重的是人的真情流露，真情就是率性，所以他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唯仁者能好人，能恶人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。他还认为执政者肩负着培育人之常情的使命，孔子说：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上好信，则民莫敢不用情。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执政者以诚信为本了，则民众就会用真情来对待。</a:t>
            </a:r>
            <a:endParaRPr lang="zh-CN" altLang="zh-CN" sz="200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696114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75247" y="-26590"/>
            <a:ext cx="11364853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30924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  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真正揭示人之常情真相的，当推孟子。他认为人的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本然之情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中，就有道德情感的力量，这也是人性本善的含义。至于有的人不行善，并非天生资质如此。他说：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恻隐之心，人皆有之；羞恶之心，人皆有之；恭敬之心，人皆有之；是非之心，人皆有之。恻隐之心，仁也；羞恶之心，义也；恭敬之心，礼也；是非之心，智也。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他甚至认为，仁义礼智都是人的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本然情感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所固有的，只不过因为人们没有认真思考，所以面对外在诱惑，就会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失其本心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。只有注重后天的修身，民众才能不轻易迷失本心。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阅读第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段，孔子与孟子对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人之常情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有着怎样的认识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？</a:t>
            </a:r>
            <a:endParaRPr lang="zh-CN" altLang="zh-CN" sz="2000" kern="100" dirty="0"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22598" y="5972164"/>
            <a:ext cx="11140921" cy="553974"/>
          </a:xfrm>
          <a:prstGeom prst="rect">
            <a:avLst/>
          </a:prstGeom>
          <a:solidFill>
            <a:srgbClr val="DCE6F2"/>
          </a:solidFill>
        </p:spPr>
        <p:txBody>
          <a:bodyPr wrap="square" lIns="121898" tIns="60948" rIns="121898" bIns="60948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孔子重视对人之常情的培育，孟子揭示了人之常情的真相。</a:t>
            </a:r>
            <a:endParaRPr lang="zh-CN" altLang="zh-CN" sz="200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343678" y="5302002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 提示</a:t>
            </a:r>
          </a:p>
        </p:txBody>
      </p:sp>
    </p:spTree>
    <p:extLst>
      <p:ext uri="{BB962C8B-B14F-4D97-AF65-F5344CB8AC3E}">
        <p14:creationId xmlns:p14="http://schemas.microsoft.com/office/powerpoint/2010/main" xmlns="" val="19619849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4566" y="45418"/>
            <a:ext cx="11252330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30924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  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有人说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儒家是一种情感哲学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是准确的，它与西方以智性为主导的哲学完全不同。它的目标是由智性来完成性情，而不是由性情来完成智性。儒家修身，目的是为了修炼出自己的真性情，它反对人的寡情、绝情或无情。所以李泽厚认为，儒家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以情为本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它所展望的只是普通平凡的人的身心健康、充分发展和由自己决定命运的可能性和必要性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为什么说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儒家是一种情感哲学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？</a:t>
            </a:r>
            <a:endParaRPr lang="zh-CN" altLang="zh-CN" sz="2000" kern="100" dirty="0"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6574" y="4581922"/>
            <a:ext cx="11593287" cy="1333161"/>
          </a:xfrm>
          <a:prstGeom prst="rect">
            <a:avLst/>
          </a:prstGeom>
          <a:solidFill>
            <a:srgbClr val="DCE6F2"/>
          </a:solidFill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儒学的目标是由智性来完成性情；儒家修身，目的是为了修炼出自己的真性情。</a:t>
            </a:r>
            <a:endParaRPr lang="zh-CN" altLang="zh-CN" sz="200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86017" y="4077866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 提示</a:t>
            </a:r>
          </a:p>
        </p:txBody>
      </p:sp>
    </p:spTree>
    <p:extLst>
      <p:ext uri="{BB962C8B-B14F-4D97-AF65-F5344CB8AC3E}">
        <p14:creationId xmlns:p14="http://schemas.microsoft.com/office/powerpoint/2010/main" xmlns="" val="12287219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45424" y="217328"/>
            <a:ext cx="11030615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30924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  ⑧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如何培育一个社会的人之常情？如何在制度中体现对人之常情的尊重？儒家思想中，无疑有许多我们可资吸收的营养。而汶川地震，则唤醒了我们对人的这种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本然之情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的思考。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(5)</a:t>
            </a:r>
            <a:endParaRPr lang="zh-CN" altLang="zh-CN" sz="20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最后一段有何作用？</a:t>
            </a:r>
            <a:endParaRPr lang="zh-CN" altLang="zh-CN" sz="200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21360" y="3019836"/>
            <a:ext cx="11478502" cy="553974"/>
          </a:xfrm>
          <a:prstGeom prst="rect">
            <a:avLst/>
          </a:prstGeom>
          <a:solidFill>
            <a:srgbClr val="DCE6F2"/>
          </a:solidFill>
        </p:spPr>
        <p:txBody>
          <a:bodyPr wrap="square" lIns="121898" tIns="60948" rIns="121898" bIns="60948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Courier New"/>
              </a:rPr>
              <a:t>提出了一个值得思考的问题，回扣论点，照应前文，收束全文。</a:t>
            </a:r>
            <a:endParaRPr lang="zh-CN" altLang="zh-CN" sz="200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81761" y="2349674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 提示</a:t>
            </a:r>
          </a:p>
        </p:txBody>
      </p:sp>
      <p:pic>
        <p:nvPicPr>
          <p:cNvPr id="6" name="图片 5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89027" y="6255027"/>
            <a:ext cx="602973" cy="602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605328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 descr="\\莫成程\g\图片\新建文件夹1.21\3333.jpg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" y="794"/>
            <a:ext cx="121896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-1275" y="3707638"/>
            <a:ext cx="12192000" cy="1375395"/>
            <a:chOff x="-1524000" y="2705990"/>
            <a:chExt cx="12192000" cy="1375395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0" y="2807930"/>
              <a:ext cx="9144000" cy="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组合 10"/>
            <p:cNvGrpSpPr/>
            <p:nvPr/>
          </p:nvGrpSpPr>
          <p:grpSpPr>
            <a:xfrm>
              <a:off x="-1524000" y="2705990"/>
              <a:ext cx="12192000" cy="1375395"/>
              <a:chOff x="-1524000" y="2705990"/>
              <a:chExt cx="12192000" cy="1375395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-1524000" y="2705990"/>
                <a:ext cx="12192000" cy="1292787"/>
              </a:xfrm>
              <a:prstGeom prst="rect">
                <a:avLst/>
              </a:prstGeom>
              <a:solidFill>
                <a:schemeClr val="bg1">
                  <a:alpha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3985218" y="3998778"/>
                <a:ext cx="6682781" cy="82606"/>
              </a:xfrm>
              <a:prstGeom prst="rect">
                <a:avLst/>
              </a:prstGeom>
              <a:solidFill>
                <a:srgbClr val="FFC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-1524000" y="3998777"/>
                <a:ext cx="5509219" cy="82608"/>
              </a:xfrm>
              <a:prstGeom prst="rect">
                <a:avLst/>
              </a:prstGeom>
              <a:solidFill>
                <a:srgbClr val="92D05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5" name="矩形 14"/>
          <p:cNvSpPr/>
          <p:nvPr/>
        </p:nvSpPr>
        <p:spPr>
          <a:xfrm>
            <a:off x="3987002" y="3645818"/>
            <a:ext cx="4648455" cy="886749"/>
          </a:xfrm>
          <a:prstGeom prst="rect">
            <a:avLst/>
          </a:prstGeom>
        </p:spPr>
        <p:txBody>
          <a:bodyPr wrap="square" lIns="91410" tIns="45704" rIns="91410" bIns="45704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4400" b="1" dirty="0" smtClean="0">
                <a:solidFill>
                  <a:srgbClr val="0000FF"/>
                </a:solidFill>
                <a:effectLst/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4400" b="1" dirty="0">
              <a:solidFill>
                <a:srgbClr val="0000FF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366120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47364" y="765498"/>
            <a:ext cx="11223676" cy="52291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zh-CN" altLang="en-US" sz="2800" b="1" kern="100" dirty="0">
                <a:solidFill>
                  <a:srgbClr val="0000FF"/>
                </a:solidFill>
                <a:latin typeface="微软雅黑"/>
                <a:ea typeface="微软雅黑"/>
                <a:cs typeface="Times New Roman"/>
              </a:rPr>
              <a:t>释文</a:t>
            </a:r>
            <a:r>
              <a:rPr lang="zh-CN" altLang="en-US" sz="2800" b="1" kern="100" dirty="0" smtClean="0">
                <a:solidFill>
                  <a:srgbClr val="0000FF"/>
                </a:solidFill>
                <a:latin typeface="微软雅黑"/>
                <a:ea typeface="微软雅黑"/>
                <a:cs typeface="Times New Roman"/>
              </a:rPr>
              <a:t>题</a:t>
            </a:r>
            <a:endParaRPr lang="en-US" altLang="zh-CN" sz="2800" b="1" kern="100" dirty="0" smtClean="0">
              <a:solidFill>
                <a:srgbClr val="0000FF"/>
              </a:solidFill>
              <a:latin typeface="微软雅黑"/>
              <a:ea typeface="微软雅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仁义礼智，我固有之也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出自《孟子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告子上》中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仁义礼智，非由外铄我也，我固有之也，弗思耳矣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句，意思是说，仁义礼智，不是从外部强加给我们的，我们心中本来就拥有这些，只是不用心去思考、领悟罢了。为什么这样说呢？孟子认为，人人都有恻隐之心、羞恶之心、恭敬之心、是非之心，这四心是仁、义、礼、智的发端。只要用心追求，扩充这四端，就能得到仁、义、礼、智，否则就会失去仁、义、礼、智，即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求则得之，舍则失之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4252" y="-16473"/>
            <a:ext cx="12175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知文明理</a:t>
            </a:r>
            <a:endParaRPr lang="zh-CN" altLang="en-US" sz="1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779768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41211" y="652279"/>
            <a:ext cx="10785732" cy="378562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2800" b="1" kern="100" dirty="0">
                <a:solidFill>
                  <a:srgbClr val="0000FF"/>
                </a:solidFill>
                <a:latin typeface="微软雅黑"/>
                <a:ea typeface="微软雅黑"/>
                <a:cs typeface="Times New Roman"/>
              </a:rPr>
              <a:t>明主旨</a:t>
            </a:r>
            <a:endParaRPr lang="en-US" altLang="zh-CN" sz="2800" b="1" kern="100" dirty="0" smtClean="0">
              <a:solidFill>
                <a:srgbClr val="0000FF"/>
              </a:solidFill>
              <a:latin typeface="微软雅黑"/>
              <a:ea typeface="微软雅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本课所录选文从不同方面阐述了孟子的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四端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学说。孟子主张我们每个人都应该积极地将自己本身固有的恻隐之心、羞恶之心、恭敬之心、是非之心进行扩充放大使之成为仁、义、礼、智，而将这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四心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扩充放大成为仁、义、礼、智的最好办法就是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反身而诚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强恕而行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，不言放弃。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913910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4252" y="-16473"/>
            <a:ext cx="12175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语言积累</a:t>
            </a:r>
            <a:endParaRPr lang="zh-CN" altLang="en-US" sz="1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566" y="627422"/>
            <a:ext cx="11335913" cy="460431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b="1" kern="100" dirty="0" smtClean="0">
                <a:latin typeface="Times New Roman"/>
                <a:ea typeface="华文细黑"/>
                <a:cs typeface="Times New Roman"/>
              </a:rPr>
              <a:t>词语理解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通假字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非所</a:t>
            </a:r>
            <a:r>
              <a:rPr lang="zh-CN" altLang="zh-CN" sz="2800" kern="100" dirty="0">
                <a:solidFill>
                  <a:srgbClr val="000000"/>
                </a:solidFill>
                <a:latin typeface="Times New Roman"/>
                <a:ea typeface="华文细黑"/>
                <a:cs typeface="Times New Roman"/>
              </a:rPr>
              <a:t>以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内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交于孺子之父母也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同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非所以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要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誉于乡党朋友也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若火之始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然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同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 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26654" y="263770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纳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50790" y="2626807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内交</a:t>
            </a:r>
            <a:r>
              <a:rPr lang="en-US" altLang="zh-CN" sz="28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即</a:t>
            </a:r>
            <a:r>
              <a:rPr lang="en-US" altLang="zh-CN" sz="28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结交</a:t>
            </a:r>
            <a:r>
              <a:rPr lang="en-US" altLang="zh-CN" sz="28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08871" y="3861842"/>
            <a:ext cx="13019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徼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(</a:t>
            </a:r>
            <a:r>
              <a:rPr lang="en-US" altLang="zh-CN" sz="2800" kern="100" dirty="0" err="1">
                <a:solidFill>
                  <a:srgbClr val="C00000"/>
                </a:solidFill>
                <a:latin typeface="Times New Roman"/>
                <a:ea typeface="华文细黑"/>
              </a:rPr>
              <a:t>yāo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)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430910" y="391468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求取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502918" y="456275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燃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727054" y="456275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燃烧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73921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9" grpId="0"/>
      <p:bldP spid="9" grpId="1"/>
      <p:bldP spid="10" grpId="0"/>
      <p:bldP spid="10" grpId="1"/>
      <p:bldP spid="11" grpId="0"/>
      <p:bldP spid="11" grpId="1"/>
      <p:bldP spid="21" grpId="0"/>
      <p:bldP spid="21" grpId="1"/>
      <p:bldP spid="22" grpId="0"/>
      <p:bldP spid="2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21360" y="-39950"/>
            <a:ext cx="11478502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一词多义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44501" y="1507668"/>
            <a:ext cx="103022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/>
            <a:r>
              <a:rPr lang="en-US" altLang="zh-CN" sz="28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忍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88627" y="837506"/>
            <a:ext cx="8915091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人皆有不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人之心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__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且相如素贱人，吾羞，不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为之下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是可</a:t>
            </a:r>
            <a:r>
              <a:rPr lang="zh-CN" altLang="zh-CN" sz="28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忍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，孰不可忍</a:t>
            </a:r>
            <a:r>
              <a:rPr lang="zh-CN" altLang="zh-CN" sz="28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 </a:t>
            </a:r>
            <a:r>
              <a:rPr lang="zh-CN" altLang="zh-CN" sz="2800" u="sng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en-US" sz="2800" dirty="0"/>
          </a:p>
        </p:txBody>
      </p:sp>
      <p:sp>
        <p:nvSpPr>
          <p:cNvPr id="11" name="矩形 10"/>
          <p:cNvSpPr/>
          <p:nvPr/>
        </p:nvSpPr>
        <p:spPr>
          <a:xfrm>
            <a:off x="694606" y="3761163"/>
            <a:ext cx="103022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/>
            <a:r>
              <a:rPr lang="en-US" altLang="zh-CN" sz="28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谓</a:t>
            </a:r>
            <a:endParaRPr lang="en-US" altLang="zh-CN" sz="2800" kern="100" dirty="0"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774726" y="3275667"/>
            <a:ext cx="891509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有是四端而自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谓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不能者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言非礼义，</a:t>
            </a:r>
            <a:r>
              <a:rPr lang="zh-CN" altLang="zh-CN" sz="28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谓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之自暴也</a:t>
            </a:r>
            <a:r>
              <a:rPr lang="zh-CN" altLang="zh-CN" sz="28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dirty="0" smtClean="0">
                <a:latin typeface="Times New Roman"/>
                <a:ea typeface="华文细黑"/>
                <a:cs typeface="Times New Roman"/>
              </a:rPr>
              <a:t>______</a:t>
            </a:r>
            <a:r>
              <a:rPr lang="zh-CN" altLang="zh-CN" sz="2800" u="sng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en-US" sz="2800" dirty="0"/>
          </a:p>
        </p:txBody>
      </p:sp>
      <p:sp>
        <p:nvSpPr>
          <p:cNvPr id="30" name="左大括号 29"/>
          <p:cNvSpPr/>
          <p:nvPr/>
        </p:nvSpPr>
        <p:spPr>
          <a:xfrm>
            <a:off x="1618973" y="1049628"/>
            <a:ext cx="169654" cy="1693622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左大括号 16"/>
          <p:cNvSpPr/>
          <p:nvPr/>
        </p:nvSpPr>
        <p:spPr>
          <a:xfrm>
            <a:off x="1663792" y="3434348"/>
            <a:ext cx="169654" cy="1219582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209379" y="962358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狠心，残忍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679382" y="161043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忍受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123289" y="2205658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容忍，忍耐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768459" y="335778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认为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840467" y="400585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叫作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537501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9" grpId="0"/>
      <p:bldP spid="9" grpId="1"/>
      <p:bldP spid="18" grpId="0"/>
      <p:bldP spid="18" grpId="1"/>
      <p:bldP spid="19" grpId="0"/>
      <p:bldP spid="19" grpId="1"/>
      <p:bldP spid="20" grpId="0"/>
      <p:bldP spid="20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07693" y="1160988"/>
            <a:ext cx="103022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/>
            <a:r>
              <a:rPr lang="en-US" altLang="zh-CN" sz="28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存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32643" y="189434"/>
            <a:ext cx="891509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庶民去之，君子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存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道之所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存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，师之所存也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存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者且偷生，死者长已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矣：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而公子亲数</a:t>
            </a:r>
            <a:r>
              <a:rPr lang="zh-CN" altLang="zh-CN" sz="28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存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之</a:t>
            </a:r>
            <a:r>
              <a:rPr lang="zh-CN" altLang="zh-CN" sz="28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dirty="0" smtClean="0">
                <a:latin typeface="Times New Roman"/>
                <a:ea typeface="华文细黑"/>
                <a:cs typeface="Times New Roman"/>
              </a:rPr>
              <a:t>____________</a:t>
            </a:r>
            <a:r>
              <a:rPr lang="zh-CN" altLang="zh-CN" sz="2800" u="sng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en-US" sz="2800" dirty="0"/>
          </a:p>
        </p:txBody>
      </p:sp>
      <p:sp>
        <p:nvSpPr>
          <p:cNvPr id="30" name="左大括号 29"/>
          <p:cNvSpPr/>
          <p:nvPr/>
        </p:nvSpPr>
        <p:spPr>
          <a:xfrm>
            <a:off x="1788627" y="393187"/>
            <a:ext cx="169654" cy="2375436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60525" y="4315980"/>
            <a:ext cx="103022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/>
            <a:r>
              <a:rPr lang="en-US" altLang="zh-CN" sz="28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辞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935580" y="2912378"/>
            <a:ext cx="8915091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听其狱讼，察其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辞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  <a:r>
              <a:rPr lang="zh-CN" altLang="zh-CN" sz="2800" u="sng" kern="100" dirty="0" smtClean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欲加之罪，何患无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辞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  <a:r>
              <a:rPr lang="zh-CN" altLang="zh-CN" sz="2800" u="sng" kern="100" dirty="0" smtClean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近者奉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辞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伐罪：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</a:t>
            </a:r>
            <a:r>
              <a:rPr lang="zh-CN" altLang="zh-CN" sz="2800" u="sng" kern="100" dirty="0" smtClean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朝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辞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白帝彩云间：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</a:t>
            </a:r>
            <a:r>
              <a:rPr lang="zh-CN" altLang="zh-CN" sz="2800" u="sng" kern="100" dirty="0" smtClean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辞</a:t>
            </a:r>
            <a:r>
              <a:rPr lang="zh-CN" altLang="zh-CN" sz="2800" dirty="0" smtClean="0">
                <a:latin typeface="Times New Roman"/>
                <a:ea typeface="华文细黑"/>
                <a:cs typeface="Times New Roman"/>
              </a:rPr>
              <a:t>让之心，礼之端也：</a:t>
            </a:r>
            <a:r>
              <a:rPr lang="en-US" altLang="zh-CN" sz="2800" dirty="0" smtClean="0">
                <a:latin typeface="Times New Roman"/>
                <a:ea typeface="华文细黑"/>
                <a:cs typeface="Times New Roman"/>
              </a:rPr>
              <a:t>_____</a:t>
            </a:r>
            <a:r>
              <a:rPr lang="zh-CN" altLang="zh-CN" sz="2800" u="sng" dirty="0" smtClean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en-US" sz="2800" dirty="0"/>
          </a:p>
        </p:txBody>
      </p:sp>
      <p:sp>
        <p:nvSpPr>
          <p:cNvPr id="11" name="左大括号 10"/>
          <p:cNvSpPr/>
          <p:nvPr/>
        </p:nvSpPr>
        <p:spPr>
          <a:xfrm>
            <a:off x="1791564" y="3122268"/>
            <a:ext cx="169654" cy="3016175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624443" y="26144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保存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912475" y="96235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存在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239222" y="158090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生存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922460" y="2205658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看望，慰问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231110" y="305059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口供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624443" y="364581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口实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583038" y="434673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辞令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976371" y="494196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辞别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591150" y="561299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推让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450423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126654" y="2277666"/>
            <a:ext cx="103022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/>
            <a:r>
              <a:rPr lang="en-US" altLang="zh-CN" sz="2800" dirty="0">
                <a:latin typeface="宋体"/>
                <a:ea typeface="华文细黑"/>
                <a:cs typeface="Times New Roman"/>
              </a:rPr>
              <a:t>⑤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备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48667" y="1269554"/>
            <a:ext cx="891509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万物皆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于我矣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养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而动时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攻其不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，出其不意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犹得</a:t>
            </a:r>
            <a:r>
              <a:rPr lang="zh-CN" altLang="zh-CN" sz="28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备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晨炊</a:t>
            </a:r>
            <a:r>
              <a:rPr lang="zh-CN" altLang="zh-CN" sz="28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dirty="0" smtClean="0">
                <a:latin typeface="Times New Roman"/>
                <a:ea typeface="华文细黑"/>
                <a:cs typeface="Times New Roman"/>
              </a:rPr>
              <a:t>_______</a:t>
            </a:r>
            <a:r>
              <a:rPr lang="zh-CN" altLang="zh-CN" sz="2800" u="sng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en-US" sz="2800" dirty="0"/>
          </a:p>
        </p:txBody>
      </p:sp>
      <p:sp>
        <p:nvSpPr>
          <p:cNvPr id="11" name="左大括号 10"/>
          <p:cNvSpPr/>
          <p:nvPr/>
        </p:nvSpPr>
        <p:spPr>
          <a:xfrm>
            <a:off x="2004651" y="1360231"/>
            <a:ext cx="169654" cy="2546789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015086" y="139440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具备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472315" y="204860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完备</a:t>
            </a:r>
          </a:p>
        </p:txBody>
      </p:sp>
      <p:sp>
        <p:nvSpPr>
          <p:cNvPr id="13" name="矩形 12"/>
          <p:cNvSpPr/>
          <p:nvPr/>
        </p:nvSpPr>
        <p:spPr>
          <a:xfrm>
            <a:off x="5840467" y="263770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防备</a:t>
            </a:r>
          </a:p>
        </p:txBody>
      </p:sp>
      <p:sp>
        <p:nvSpPr>
          <p:cNvPr id="14" name="矩形 13"/>
          <p:cNvSpPr/>
          <p:nvPr/>
        </p:nvSpPr>
        <p:spPr>
          <a:xfrm>
            <a:off x="4400307" y="326661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准备</a:t>
            </a:r>
          </a:p>
        </p:txBody>
      </p:sp>
    </p:spTree>
    <p:extLst>
      <p:ext uri="{BB962C8B-B14F-4D97-AF65-F5344CB8AC3E}">
        <p14:creationId xmlns:p14="http://schemas.microsoft.com/office/powerpoint/2010/main" xmlns="" val="17634677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theme/theme1.xml><?xml version="1.0" encoding="utf-8"?>
<a:theme xmlns:a="http://schemas.openxmlformats.org/drawingml/2006/main" name="7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6779</TotalTime>
  <Words>4326</Words>
  <Application>Microsoft Office PowerPoint</Application>
  <PresentationFormat>自定义</PresentationFormat>
  <Paragraphs>216</Paragraphs>
  <Slides>37</Slides>
  <Notes>1</Notes>
  <HiddenSlides>3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38" baseType="lpstr">
      <vt:lpstr>7_Office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Administrator</dc:creator>
  <dc:description>语文备课大师【全免费】</dc:description>
  <cp:lastModifiedBy>Administrator</cp:lastModifiedBy>
  <cp:revision>语文备课大师【全免费】</cp:revision>
  <dcterms:created xsi:type="dcterms:W3CDTF">2014-11-27T01:03:00Z</dcterms:created>
  <dcterms:modified xsi:type="dcterms:W3CDTF">2017-12-21T02:41:05Z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2052-10.1.0.5458</vt:lpwstr>
  </property>
  <property fmtid="{64440492-4C8B-11D1-8B70-080036B11A03}" pid="4">
    <vt:lpwstr>语文备课大师【全免费】</vt:lpwstr>
  </property>
</Properties>
</file>