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3" r:id="rId3"/>
    <p:sldId id="264" r:id="rId4"/>
    <p:sldId id="340" r:id="rId5"/>
    <p:sldId id="341" r:id="rId6"/>
    <p:sldId id="267" r:id="rId7"/>
    <p:sldId id="342" r:id="rId8"/>
    <p:sldId id="343" r:id="rId9"/>
    <p:sldId id="344" r:id="rId10"/>
    <p:sldId id="345" r:id="rId11"/>
    <p:sldId id="265" r:id="rId12"/>
    <p:sldId id="346" r:id="rId13"/>
    <p:sldId id="347" r:id="rId14"/>
    <p:sldId id="266" r:id="rId15"/>
    <p:sldId id="348" r:id="rId16"/>
    <p:sldId id="349" r:id="rId17"/>
    <p:sldId id="269" r:id="rId18"/>
    <p:sldId id="339" r:id="rId19"/>
    <p:sldId id="350" r:id="rId20"/>
    <p:sldId id="351" r:id="rId21"/>
    <p:sldId id="270" r:id="rId22"/>
    <p:sldId id="352" r:id="rId23"/>
    <p:sldId id="353" r:id="rId24"/>
    <p:sldId id="271" r:id="rId25"/>
    <p:sldId id="354" r:id="rId26"/>
    <p:sldId id="355" r:id="rId27"/>
    <p:sldId id="356"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3</a:t>
            </a:r>
            <a:r>
              <a:rPr lang="en-US" altLang="zh-CN" sz="1600" baseline="30000" dirty="0" smtClean="0"/>
              <a:t>*</a:t>
            </a:r>
            <a:r>
              <a:rPr lang="zh-CN" altLang="zh-CN" sz="1600" dirty="0" smtClean="0"/>
              <a:t>　老人与海</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1.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4.xml"/><Relationship Id="rId9" Type="http://schemas.openxmlformats.org/officeDocument/2006/relationships/image" Target="../media/image11.emf"/></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en-US" altLang="zh-CN" baseline="30000" dirty="0"/>
              <a:t>*</a:t>
            </a:r>
            <a:r>
              <a:rPr lang="zh-CN" altLang="zh-CN" dirty="0"/>
              <a:t>　老人与海</a:t>
            </a:r>
          </a:p>
        </p:txBody>
      </p:sp>
    </p:spTree>
    <p:extLst>
      <p:ext uri="{BB962C8B-B14F-4D97-AF65-F5344CB8AC3E}">
        <p14:creationId xmlns:p14="http://schemas.microsoft.com/office/powerpoint/2010/main" val="59144500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体无完肤</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千疮百孔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他就静悄悄地看下去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看到把各种责难都驳斥得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体无完肤</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他又低声念起来。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在加沙地带南部靠近埃及的拉法口岸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有一个当地妇女抱着孩子站在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千疮百孔</a:t>
            </a:r>
            <a:r>
              <a:rPr lang="zh-CN" altLang="zh-CN" sz="2200" dirty="0">
                <a:solidFill>
                  <a:srgbClr val="000000"/>
                </a:solidFill>
                <a:latin typeface="Times New Roman" panose="02020603050405020304" pitchFamily="18" charset="0"/>
                <a:cs typeface="Times New Roman" panose="02020603050405020304" pitchFamily="18" charset="0"/>
              </a:rPr>
              <a:t>的阳台上。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但使用的对象不同。体无完肤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形容浑身受伤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比喻论点被全部驳倒或文章被删改得很多。千疮百孔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形容破坏得很严重或弊病很多。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04248" y="23709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39785" y="357600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4886691"/>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头上有高高的积云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还有很多的卷云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所以老头儿知道还要刮一整夜的小风。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这处环境描写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用云块的聚散预示天气的变幻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暗示桑地亚哥的处境也将变得严峻。另外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由云的变化而知道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还要刮一整夜的小风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说明老人海上航行的经验十分丰富。一个经验丰富的渔夫知道自己将面临严峻的处境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这就为下文老人凭借丰富经验和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一次次击退鲨鱼的侵犯作铺垫。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这要是一场梦多好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但愿我没有钓到这条鱼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仍然独自躺在床上的报纸上面。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这是老人的心理独白。大马林鱼是老人</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天来唯一的收获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但此时老人却宁愿这是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表明他在与鲨鱼的搏斗中已经筋疲力尽。这句话看起来好似表现了老人消极妥协的一面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但其实不然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因为当鲨鱼再次进行凶猛的攻击时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老人并没有妥协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而是以更无所畏惧的勇气和鲨鱼展开殊死搏斗。老人是行动上的巨人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无论结果怎样悲哀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他都没有屈服和退缩。所以这句话丝毫不会影响老人的硬汉形象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老人的硬汉形象却显得更加真实、丰满、可爱。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5886264"/>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可是一个人并不是生来要给打败的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你尽可把他消灭掉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可就是打不败他。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人可以失败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但不可以被打败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外在的肉体可以被折磨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但是内在的意志却是神圣不可侵犯的。这一句充分表现出桑地亚哥的硬汉形象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捍卫了人的灵魂和尊严。这无疑正是海明威的价值观的体现。桑地亚哥是海明威所崇尚的完美人格的代表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坚强、宽厚、仁慈、充满爱心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即使在人生的角斗场上失败了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他仍然是精神上的强者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是海明威作品中经常表现的人物。他们在外界巨大的压力和厄运的打击下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仍然坚强不屈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勇往直前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甚至视死如归。他们尽管失败了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却保持了人的尊严和勇气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有着胜利者的风度。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9087795"/>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文中的独白有什么特点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在文中起什么作用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本文大量的人物内心独白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真实地记录了桑地亚哥的内心活动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写出了他在海上漂泊的这些天的心态。文中的内心独白不仅深刻地揭示了主人公内心的自豪感、坚毅以及寻求援助的孤独感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而且闪烁着深邃丰富的哲理色彩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丰富了小说的思想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成为小说的重要特色。海明威早期小说中的硬汉子多是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哑巴公牛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而老渔夫桑地亚哥却具有丰富的内心世界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是用思想支配行动的人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因此成为海明威刻画得最为成功的人物形象之一。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课文的结尾是老人拖着一副巨大的鱼骨架回到了家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那么老人是成功了还是失败了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从世俗的眼光看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桑地亚哥也许是一个失败者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但在海明威笔下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他却是一个不向命运低头的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是一个无论在怎样艰苦卓绝的环境里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都凭着自己的勇气、毅力和智慧进行奋勇抗争的勇士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是一个捍卫了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人的灵魂的尊严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的人。老人的生命价值已经在追捕马林鱼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与大海、鲨鱼的抗争过程中得到了充分体现。桑地亚哥的奋斗过程告诉我们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人生的道路是艰难的、充满坎坷的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不要向困难和厄运屈服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只要以一颗自信的心勇敢顽强地去迎接挑战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就是一个真正的胜利者。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4691246"/>
      </p:ext>
    </p:extLst>
  </p:cSld>
  <p:clrMapOvr>
    <a:masterClrMapping/>
  </p:clrMapOvr>
  <mc:AlternateContent xmlns:mc="http://schemas.openxmlformats.org/markup-compatibility/2006" xmlns:p14="http://schemas.microsoft.com/office/powerpoint/2010/main">
    <mc:Choice Requires="p14">
      <p:transition spd="slow" p14:dur="16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374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在人物形象的塑造上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作品采用了哪些艺术手法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在人物形象的塑造上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作品采用了反衬和内心独白等艺术手法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使桑地亚哥的形象活生生地展现在读者面前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并震动读者的心弦。反衬法借助于对立面之强来烘托主体性格之强。黑格尔说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人格的伟大和刚强的程度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只有借矛盾对立的伟大和刚强的程度才能衡量出来。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桑地亚哥的刚毅顽强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是借助马林鱼之顽强、鲨鱼之凶狠来烘托的。作品用了不少篇幅着力渲染鲨鱼之凶猛和残暴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那鲭鲨有着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又粗大又尖长的蓝色的头、两只大眼和那咬得格崩崩的、伸得长长的、吞噬一切的两颚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那贪婪的铲鼻鲨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在饥饿时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会去咬桨或者船舵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。这个年迈体衰的老人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正是在同这些自然界的强暴者的搏斗中才发出夺目光彩的。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3367117"/>
      </p:ext>
    </p:extLst>
  </p:cSld>
  <p:clrMapOvr>
    <a:masterClrMapping/>
  </p:clrMapOvr>
  <mc:AlternateContent xmlns:mc="http://schemas.openxmlformats.org/markup-compatibility/2006" xmlns:p14="http://schemas.microsoft.com/office/powerpoint/2010/main">
    <mc:Choice Requires="p14">
      <p:transition spd="slow" p14:dur="16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12445244"/>
              </p:ext>
            </p:extLst>
          </p:nvPr>
        </p:nvGraphicFramePr>
        <p:xfrm>
          <a:off x="508000" y="1412776"/>
          <a:ext cx="8128000" cy="5151038"/>
        </p:xfrm>
        <a:graphic>
          <a:graphicData uri="http://schemas.openxmlformats.org/presentationml/2006/ole">
            <mc:AlternateContent xmlns:mc="http://schemas.openxmlformats.org/markup-compatibility/2006">
              <mc:Choice xmlns:v="urn:schemas-microsoft-com:vml" Requires="v">
                <p:oleObj spid="_x0000_s3076" name="文档" r:id="rId8" imgW="3905043" imgH="2474912" progId="Word.Document.12">
                  <p:embed/>
                </p:oleObj>
              </mc:Choice>
              <mc:Fallback>
                <p:oleObj name="文档" r:id="rId8" imgW="3905043" imgH="2474912" progId="Word.Document.12">
                  <p:embed/>
                  <p:pic>
                    <p:nvPicPr>
                      <p:cNvPr id="0" name=""/>
                      <p:cNvPicPr/>
                      <p:nvPr/>
                    </p:nvPicPr>
                    <p:blipFill>
                      <a:blip r:embed="rId9"/>
                      <a:stretch>
                        <a:fillRect/>
                      </a:stretch>
                    </p:blipFill>
                    <p:spPr>
                      <a:xfrm>
                        <a:off x="508000" y="1412776"/>
                        <a:ext cx="8128000" cy="5151038"/>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45121"/>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简洁明快的叙事风格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海明威的作品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得力于他多年新闻记者的功底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形成了一种简明、清新、干净的散文风格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电报式风格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。在本文中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这种特点主要体现在以下几个方面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一、结构上简洁单纯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人物少到不能再少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情节不蔓不枝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主人公性格单一而鲜明。他砍伐了所有的枝叶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删去了所有别人写过的东西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省略了解释说明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甚至议论抒情的部分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清除了毫无生气的文章俗套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直接出场的人物只有老渔夫桑地亚哥一个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情节也主要是围绕捕获大马林鱼以及与被大马林鱼引来的成群的鲨鱼之间的搏斗展开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可谓单纯而集中。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二、语言上干净利落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小说避免使用过多的描写手法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避免过多地使用形容词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特别是华丽的辞藻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尽量采用直截了当的叙述和生动鲜明的自白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用词准确生动。在塑造桑地亚哥这一形象时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他的笔力主要集中在真实而生动地再现老人与鲨鱼搏斗的场景上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清新洗练的叙述文字和反复锤炼的日常用语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使人读来有身临其境之感。文中对大海的描写粗犷简洁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犹如一幅水墨山水画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读来令人心旷神怡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美不胜收。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1506249"/>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人应该有一种怎样的精神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当面对强大的对手而明知自己不可能获胜时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人应该有一种怎样的态度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当年老体衰、孤独无助、希望渺茫时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如果此时你手边有一本海明威的书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你将能得到答案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一个人并不是生来要给打败的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你尽可把他消灭掉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可就是打不败他。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这掷地有声的语言出自小说《老人与海》中的老渔夫之口。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blinds/>
      </p:transition>
    </mc:Choice>
    <mc:Fallback xmlns="">
      <p:transition spd="slow">
        <p:blind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6142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三、情节上逼真生动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海明威善于从感觉、视觉、触觉着手去刻画人物形象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将人物形象与读者的距离缩短到最低限度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而且很少直接表露感情。他总是把情节凝结在简单、迅速的动作中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蕴含在自然的行文或者简洁的对话中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由读者自己去体会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让读者与人物形象同惊惧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同喜悦。他要让人物形象与读者直接沟通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这也是这篇小说的情节描写震撼人心的一个重要原因。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四、意境上含蓄凝练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海明威曾经以冰山来比喻创作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说创作要像海上的冰山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八分之一露在上面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八分之七应该隐藏在水下。露出水面的是形象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隐藏在水下的是思想感情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形象越集中鲜明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感情越深沉含蓄。另外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的部分深厚阔大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他还借助象征的手法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使作品蕴含深意。因此有人说《老人与海》是一篇充满象征意味的小说。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2400645"/>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551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写作是一种孤寂的生涯</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我不善辞令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缺乏演说的才能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只想感谢阿尔弗雷德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诺贝尔评奖委员会的委员们慷慨授予我这项奖金。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当他知道在他以前不少伟大的作家并没有获得此项奖金的时候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能够心安理得地领奖而不感到受之有愧。这里无须一一列举这些作家的名字。在座的每个人都可以根据他的学识和良心提出自己的名单来。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要求我国的大使在这儿宣读一篇演说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把一个作家心中所感受到的一切都说尽是不可能的。一个人作品中的一些东西可能不会马上被人理解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他有时是幸运的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但是它们终究会十分清晰起来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根据它们以及作家所具有的点石成金本领的大小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他将青史留名或被人遗忘。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737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在最成功的时候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是一种孤寂的生涯。作家的组织固然可以排遣他们的孤独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但是我怀疑它们未必能够促进作家的创作。一个在稠人广众之中成长起来的作家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自然可以免除孤苦寂寥之感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但他的作品往往流于平庸。而一个在岑寂中独立工作的作家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假若他确实不同凡响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就必须天天面对永恒的东西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或者面对缺乏永恒的状况。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对于一个真正的作家来说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每一本书都应该成为他继续探索那些尚未到达的领域的一个新起点。他应该永远尝试去做那些从来没有人做过或者他人没有做成的事。这样他就会有幸获得成功。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如果已经写好的作品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仅仅换一种方法又可以重新写出来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那么文学创作就显得太轻而易举了。我们的前辈大师们留下了伟大的业绩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一个普通作家常被他们逼人的光辉驱赶到远离他可能到达的地方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陷入孤立无助的境地。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3303093"/>
      </p:ext>
    </p:extLst>
  </p:cSld>
  <p:clrMapOvr>
    <a:masterClrMapping/>
  </p:clrMapOvr>
  <p:transition spd="slow">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我讲得已经太多了。作家应当把自己要说的话写下来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而不是讲出来。再一次谢谢大家。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海明威以他的小说《老人与海》获得了诺贝尔文学奖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但由于健康不佳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而且精神抑郁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他没有出席颁奖仪式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只是亲自撰写了这篇演讲词。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海明威的一生是孤独的一生。他的性格爱好与孤独结缘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他的爱情是孤独的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他的创作是在孤独中进行的。海明威人生的孤独在他的《老人与海》中也有明显的体现。海明威的成功在于他极力摆脱生活中的孤独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而又能在精神上保持独处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在孤独中进行写作。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0032986"/>
      </p:ext>
    </p:extLst>
  </p:cSld>
  <p:clrMapOvr>
    <a:masterClrMapping/>
  </p:clrMapOvr>
  <p:transition spd="slow">
    <p:checke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对《老人与海》中的主人公桑地亚哥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不同的读者会有不同的解读。有人讴歌老人的勇敢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有人赞扬老人的智慧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有人称颂老人的坚强。其实无论哪一种解读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都饱含着对老人精神的赞扬。有关本文的材料可以用在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在《老人与海》中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老渔夫桑地亚哥十分背运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天一无所获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但第</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天他依然出海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经过三天两夜的搏斗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他捕获了一条大马林鱼。随后一连串的鲨鱼袭击使他的猎物只剩下了一副骨架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也让这位不服输的老人筋疲力尽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两手空空。在这得与失中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我们看到的是老人坚定的信念和顽强的斗志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祸兮福之所倚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福兮祸之所伏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的人生必然。桑地亚哥的故事也可以给我们这样的思考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物质上的胜利有可能化为乌有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不服输的精神才是最宝贵的。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pli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桑地亚哥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一个弱小孤独的老人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面对浩瀚的大海和凶猛无比的巨大的鲨鱼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硬是拖着疲惫的身体与之进行不懈的抗争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胜得坦荡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他像一面旗帜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立在海岸上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挺着胸膛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以撼人的气魄迎着猎猎的海风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海明威本人及笔下的人物影响了整整一代甚至几代美国人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人们争相仿效他和他的作品中的人物。就凭他独特的作品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就凭他那硬汉精神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他就是美国精神的化身。美国人这样看海明威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永不失败的人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代表美利坚精神的人。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9782891"/>
      </p:ext>
    </p:extLst>
  </p:cSld>
  <p:clrMapOvr>
    <a:masterClrMapping/>
  </p:clrMapOvr>
  <p:transition spd="slow">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岁走进拳击场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可他不肯倒下</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岁走上战场</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多块弹头弹片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也没能让他倒下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写作上的无数艰辛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无数次退稿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无数次失败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还是无法打倒他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连续两次飞机失事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他都从大火中站了起来。他就是硬汉海明威。硬汉之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源于两块基石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一是硬汉价值观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就应该有所贡献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人生的使命就是战胜厄运。二是硬汉辩证法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苦难愈重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意志愈坚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艰难困苦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玉汝于成。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6875699"/>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海明威写作态度极其严肃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十分重视对作品的修改。他每天开始写作时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先把前一天写的读一遍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写到哪里就改到哪里。全书写完后又从头到尾改一遍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草稿请人家打字誊清后又改一遍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最后清样出来再改一遍。他认为这样三次大修改是写好一本书的必要条件。他的长篇小说《永别了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武器》初稿写了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修改又花了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清样出来后还在改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最后一页一共改了</a:t>
            </a:r>
            <a:r>
              <a:rPr lang="en-US" altLang="zh-CN" sz="2200" dirty="0">
                <a:solidFill>
                  <a:srgbClr val="000000"/>
                </a:solidFill>
                <a:latin typeface="Times New Roman" panose="02020603050405020304" pitchFamily="18" charset="0"/>
                <a:cs typeface="Times New Roman" panose="02020603050405020304" pitchFamily="18" charset="0"/>
              </a:rPr>
              <a:t>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次才满意。《丧钟为谁而鸣》的创作花了</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脱稿后天天都在修改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清样出来后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他连续修改了</a:t>
            </a:r>
            <a:r>
              <a:rPr lang="en-US" altLang="zh-CN" sz="2200" dirty="0">
                <a:solidFill>
                  <a:srgbClr val="000000"/>
                </a:solidFill>
                <a:latin typeface="Times New Roman" panose="02020603050405020304" pitchFamily="18" charset="0"/>
                <a:cs typeface="Times New Roman" panose="02020603050405020304" pitchFamily="18" charset="0"/>
              </a:rPr>
              <a:t>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个小时。他主张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把一切华而不实的词句删去。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5118532"/>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03.eps" descr="id:2147494886;FounderCES"/>
          <p:cNvPicPr/>
          <p:nvPr/>
        </p:nvPicPr>
        <p:blipFill>
          <a:blip r:embed="rId4"/>
          <a:stretch>
            <a:fillRect/>
          </a:stretch>
        </p:blipFill>
        <p:spPr>
          <a:xfrm>
            <a:off x="2195736" y="1348170"/>
            <a:ext cx="4608512" cy="4673118"/>
          </a:xfrm>
          <a:prstGeom prst="rect">
            <a:avLst/>
          </a:prstGeom>
        </p:spPr>
      </p:pic>
    </p:spTree>
    <p:extLst>
      <p:ext uri="{BB962C8B-B14F-4D97-AF65-F5344CB8AC3E}">
        <p14:creationId xmlns:p14="http://schemas.microsoft.com/office/powerpoint/2010/main" val="2602319192"/>
      </p:ext>
    </p:extLst>
  </p:cSld>
  <p:clrMapOvr>
    <a:masterClrMapping/>
  </p:clrMapOvr>
  <p:transition spd="slow">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《老人与海》是一部根据真人真事写成的小说。第一次世界大战结束后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海明威移居古巴。</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海明威所乘坐的船只在暴风雨中沉没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他被古巴老渔民格雷戈里奥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富恩特斯搭救。从此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两人结下了深厚的友谊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并经常一起出海捕鱼。</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富恩特斯出海很远捕到了一条大鱼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但由于这条鱼太大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在海上拖了很长时间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结果在归程中被鲨鱼袭击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回来后这条鱼只剩下了一副骨架。海明威为此写了一篇通讯《在蓝色的海洋上》报道这件事。当时这件事给海明威很大的触动。</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cs typeface="Times New Roman" panose="02020603050405020304" pitchFamily="18" charset="0"/>
              </a:rPr>
              <a:t>年圣诞节后不久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海明威产生了极强的创作欲望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于是在古巴哈瓦那郊区的别墅里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仅用了八周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就写成了这部影响深远的小说。海明威本人也认为这是他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这一辈子所能写得最好的一部作品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。小说通过对老渔民桑地亚哥的形象塑造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热情赞颂了人类面对艰难困苦时所显示的坚不可摧的精神力量。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4697460"/>
      </p:ext>
    </p:extLst>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a:t>
            </a:r>
            <a:r>
              <a:rPr lang="en-US" altLang="zh-CN" sz="2200" dirty="0">
                <a:solidFill>
                  <a:srgbClr val="000000"/>
                </a:solidFill>
                <a:latin typeface="Times New Roman" panose="02020603050405020304" pitchFamily="18" charset="0"/>
                <a:cs typeface="Times New Roman" panose="02020603050405020304" pitchFamily="18" charset="0"/>
              </a:rPr>
              <a:t>(1899—1961),</a:t>
            </a:r>
            <a:r>
              <a:rPr lang="zh-CN" altLang="zh-CN" sz="2200" dirty="0">
                <a:solidFill>
                  <a:srgbClr val="000000"/>
                </a:solidFill>
                <a:latin typeface="Times New Roman" panose="02020603050405020304" pitchFamily="18" charset="0"/>
                <a:cs typeface="Times New Roman" panose="02020603050405020304" pitchFamily="18" charset="0"/>
              </a:rPr>
              <a:t>美国著名小说家</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年诺贝尔文学奖获得者。生于乡村医生家庭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从小喜欢钓鱼、打猎、音乐和绘画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曾作为红十字会车队司机参加过第一次世界大战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以后长期担任驻欧记者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并曾以记者身份参加第二次世界大战和西班牙内战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是为数不多的两次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的参战者。晚年患多种疾病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精神抑郁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经多次医治无效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1961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日用猎枪自杀身亡。主要作品有《太阳照样升起》《永别了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武器》《丧钟为谁而鸣》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代表作是</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cs typeface="Times New Roman" panose="02020603050405020304" pitchFamily="18" charset="0"/>
              </a:rPr>
              <a:t>年发表的中篇小说《老人与海》。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3017157"/>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370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10955288"/>
              </p:ext>
            </p:extLst>
          </p:nvPr>
        </p:nvGraphicFramePr>
        <p:xfrm>
          <a:off x="508000" y="1683039"/>
          <a:ext cx="8128000" cy="5457326"/>
        </p:xfrm>
        <a:graphic>
          <a:graphicData uri="http://schemas.openxmlformats.org/presentationml/2006/ole">
            <mc:AlternateContent xmlns:mc="http://schemas.openxmlformats.org/markup-compatibility/2006">
              <mc:Choice xmlns:v="urn:schemas-microsoft-com:vml" Requires="v">
                <p:oleObj spid="_x0000_s1028" name="文档" r:id="rId6" imgW="3893887" imgH="2613868" progId="Word.Document.12">
                  <p:embed/>
                </p:oleObj>
              </mc:Choice>
              <mc:Fallback>
                <p:oleObj name="文档" r:id="rId6" imgW="3893887" imgH="2613868" progId="Word.Document.12">
                  <p:embed/>
                  <p:pic>
                    <p:nvPicPr>
                      <p:cNvPr id="0" name=""/>
                      <p:cNvPicPr/>
                      <p:nvPr/>
                    </p:nvPicPr>
                    <p:blipFill>
                      <a:blip r:embed="rId7"/>
                      <a:stretch>
                        <a:fillRect/>
                      </a:stretch>
                    </p:blipFill>
                    <p:spPr>
                      <a:xfrm>
                        <a:off x="508000" y="1683039"/>
                        <a:ext cx="8128000" cy="5457326"/>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562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32090696"/>
              </p:ext>
            </p:extLst>
          </p:nvPr>
        </p:nvGraphicFramePr>
        <p:xfrm>
          <a:off x="508000" y="2176341"/>
          <a:ext cx="8128000" cy="3412899"/>
        </p:xfrm>
        <a:graphic>
          <a:graphicData uri="http://schemas.openxmlformats.org/presentationml/2006/ole">
            <mc:AlternateContent xmlns:mc="http://schemas.openxmlformats.org/markup-compatibility/2006">
              <mc:Choice xmlns:v="urn:schemas-microsoft-com:vml" Requires="v">
                <p:oleObj spid="_x0000_s2052"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176341"/>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1753506194"/>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蹂躏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践踏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比喻用暴力欺压、侮辱、侵害。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踪迹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行动所留的痕迹。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攮进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用刀、叉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使劲儿刺进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插入。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祷告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向神祈求保佑。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向晚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接近傍晚。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皮开肉绽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指人因被毒打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皮肉开裂。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为所欲为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想干什么就干什么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任意行事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8941113"/>
      </p:ext>
    </p:extLst>
  </p:cSld>
  <p:clrMapOvr>
    <a:masterClrMapping/>
  </p:clrMapOvr>
  <p:transition spd="slow">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2163"/>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《老人与海》这部小说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我看了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不止</a:t>
            </a:r>
            <a:r>
              <a:rPr lang="zh-CN" altLang="zh-CN" sz="2200" dirty="0">
                <a:solidFill>
                  <a:srgbClr val="000000"/>
                </a:solidFill>
                <a:latin typeface="Times New Roman" panose="02020603050405020304" pitchFamily="18" charset="0"/>
                <a:cs typeface="Times New Roman" panose="02020603050405020304" pitchFamily="18" charset="0"/>
              </a:rPr>
              <a:t>一次。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不只</a:t>
            </a:r>
            <a:r>
              <a:rPr lang="zh-CN" altLang="zh-CN" sz="2200" dirty="0">
                <a:solidFill>
                  <a:srgbClr val="000000"/>
                </a:solidFill>
                <a:latin typeface="Times New Roman" panose="02020603050405020304" pitchFamily="18" charset="0"/>
                <a:cs typeface="Times New Roman" panose="02020603050405020304" pitchFamily="18" charset="0"/>
              </a:rPr>
              <a:t>我喜欢看海明威的小说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我们班许多男生都喜欢看。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两者都表示不停留在某一点上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表示超出某个数目或范围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其后接数词。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后面一般不接数词。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赤手空拳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手无寸铁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我照旧是个老头儿。不过我不是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赤手空拳</a:t>
            </a:r>
            <a:r>
              <a:rPr lang="zh-CN" altLang="zh-CN" sz="2200" dirty="0">
                <a:solidFill>
                  <a:srgbClr val="000000"/>
                </a:solidFill>
                <a:latin typeface="Times New Roman" panose="02020603050405020304" pitchFamily="18" charset="0"/>
                <a:cs typeface="Times New Roman" panose="02020603050405020304" pitchFamily="18" charset="0"/>
              </a:rPr>
              <a:t>罢了。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武装到牙齿的侵略者竟丧心病狂地对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手无寸铁</a:t>
            </a:r>
            <a:r>
              <a:rPr lang="zh-CN" altLang="zh-CN" sz="2200" dirty="0">
                <a:solidFill>
                  <a:srgbClr val="000000"/>
                </a:solidFill>
                <a:latin typeface="Times New Roman" panose="02020603050405020304" pitchFamily="18" charset="0"/>
                <a:cs typeface="Times New Roman" panose="02020603050405020304" pitchFamily="18" charset="0"/>
              </a:rPr>
              <a:t>的妇孺老人开枪扫射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其残忍可见一斑。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赤手空拳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手无寸铁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手里没有任何武器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有时可通用。但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赤手空拳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的使用范围比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手无寸铁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而且可以表示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毫无凭借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手无寸铁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49015" y="19778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61511" y="238783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11157" y="439304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13163" y="479715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67391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wipe(down)">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246</TotalTime>
  <Words>3181</Words>
  <Application>Microsoft Office PowerPoint</Application>
  <PresentationFormat>全屏显示(4:3)</PresentationFormat>
  <Paragraphs>136</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3*　老人与海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2017-05-15T01:54:18Z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