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7" r:id="rId3"/>
    <p:sldId id="278" r:id="rId5"/>
    <p:sldId id="279" r:id="rId6"/>
    <p:sldId id="260" r:id="rId7"/>
    <p:sldId id="337" r:id="rId8"/>
    <p:sldId id="625" r:id="rId9"/>
    <p:sldId id="393" r:id="rId10"/>
    <p:sldId id="635" r:id="rId11"/>
    <p:sldId id="636" r:id="rId12"/>
    <p:sldId id="637" r:id="rId13"/>
    <p:sldId id="638" r:id="rId14"/>
    <p:sldId id="639" r:id="rId15"/>
    <p:sldId id="640" r:id="rId16"/>
    <p:sldId id="641" r:id="rId17"/>
    <p:sldId id="642" r:id="rId18"/>
    <p:sldId id="643" r:id="rId19"/>
    <p:sldId id="644" r:id="rId20"/>
    <p:sldId id="266" r:id="rId21"/>
    <p:sldId id="626" r:id="rId22"/>
    <p:sldId id="627" r:id="rId23"/>
    <p:sldId id="628" r:id="rId24"/>
    <p:sldId id="629" r:id="rId25"/>
    <p:sldId id="630" r:id="rId26"/>
    <p:sldId id="631" r:id="rId27"/>
    <p:sldId id="632" r:id="rId28"/>
    <p:sldId id="633" r:id="rId29"/>
    <p:sldId id="634" r:id="rId30"/>
    <p:sldId id="645" r:id="rId31"/>
    <p:sldId id="646" r:id="rId32"/>
    <p:sldId id="647" r:id="rId33"/>
    <p:sldId id="648" r:id="rId34"/>
    <p:sldId id="649" r:id="rId35"/>
    <p:sldId id="650" r:id="rId36"/>
    <p:sldId id="652" r:id="rId37"/>
    <p:sldId id="653" r:id="rId38"/>
    <p:sldId id="654" r:id="rId39"/>
    <p:sldId id="733" r:id="rId40"/>
    <p:sldId id="655" r:id="rId41"/>
    <p:sldId id="656" r:id="rId42"/>
    <p:sldId id="757" r:id="rId43"/>
    <p:sldId id="657" r:id="rId44"/>
    <p:sldId id="658" r:id="rId45"/>
    <p:sldId id="659" r:id="rId46"/>
    <p:sldId id="660" r:id="rId47"/>
    <p:sldId id="661" r:id="rId48"/>
    <p:sldId id="734" r:id="rId49"/>
    <p:sldId id="735" r:id="rId50"/>
    <p:sldId id="736" r:id="rId51"/>
    <p:sldId id="737" r:id="rId52"/>
    <p:sldId id="738" r:id="rId53"/>
    <p:sldId id="740" r:id="rId54"/>
    <p:sldId id="739" r:id="rId55"/>
    <p:sldId id="741" r:id="rId56"/>
    <p:sldId id="758" r:id="rId57"/>
    <p:sldId id="742" r:id="rId58"/>
    <p:sldId id="743" r:id="rId59"/>
    <p:sldId id="759" r:id="rId60"/>
    <p:sldId id="744" r:id="rId61"/>
    <p:sldId id="745" r:id="rId62"/>
    <p:sldId id="746" r:id="rId63"/>
    <p:sldId id="747" r:id="rId64"/>
    <p:sldId id="748" r:id="rId65"/>
    <p:sldId id="749" r:id="rId66"/>
    <p:sldId id="750" r:id="rId67"/>
    <p:sldId id="751" r:id="rId68"/>
    <p:sldId id="752" r:id="rId69"/>
    <p:sldId id="753" r:id="rId70"/>
    <p:sldId id="754" r:id="rId71"/>
    <p:sldId id="755" r:id="rId72"/>
    <p:sldId id="756" r:id="rId73"/>
    <p:sldId id="394" r:id="rId74"/>
    <p:sldId id="344" r:id="rId75"/>
    <p:sldId id="833" r:id="rId76"/>
    <p:sldId id="828" r:id="rId77"/>
    <p:sldId id="831" r:id="rId78"/>
    <p:sldId id="829" r:id="rId79"/>
    <p:sldId id="832" r:id="rId80"/>
    <p:sldId id="830" r:id="rId81"/>
    <p:sldId id="835" r:id="rId82"/>
    <p:sldId id="836" r:id="rId83"/>
    <p:sldId id="837" r:id="rId84"/>
    <p:sldId id="838" r:id="rId85"/>
    <p:sldId id="839" r:id="rId86"/>
    <p:sldId id="840" r:id="rId87"/>
    <p:sldId id="886" r:id="rId88"/>
    <p:sldId id="884" r:id="rId89"/>
    <p:sldId id="876" r:id="rId90"/>
    <p:sldId id="877" r:id="rId91"/>
    <p:sldId id="878" r:id="rId92"/>
    <p:sldId id="879" r:id="rId93"/>
    <p:sldId id="880" r:id="rId94"/>
    <p:sldId id="881" r:id="rId95"/>
    <p:sldId id="882" r:id="rId96"/>
    <p:sldId id="927" r:id="rId97"/>
    <p:sldId id="928" r:id="rId98"/>
    <p:sldId id="932" r:id="rId99"/>
    <p:sldId id="931" r:id="rId100"/>
    <p:sldId id="930" r:id="rId101"/>
    <p:sldId id="933" r:id="rId102"/>
    <p:sldId id="966" r:id="rId103"/>
    <p:sldId id="967" r:id="rId104"/>
    <p:sldId id="968" r:id="rId105"/>
    <p:sldId id="969" r:id="rId106"/>
    <p:sldId id="970" r:id="rId107"/>
    <p:sldId id="971" r:id="rId108"/>
    <p:sldId id="973" r:id="rId109"/>
    <p:sldId id="974" r:id="rId110"/>
    <p:sldId id="975" r:id="rId111"/>
    <p:sldId id="976" r:id="rId112"/>
    <p:sldId id="977" r:id="rId113"/>
    <p:sldId id="978" r:id="rId114"/>
    <p:sldId id="979" r:id="rId115"/>
    <p:sldId id="980" r:id="rId116"/>
    <p:sldId id="981" r:id="rId117"/>
    <p:sldId id="1014" r:id="rId118"/>
    <p:sldId id="1045" r:id="rId119"/>
    <p:sldId id="1046" r:id="rId120"/>
    <p:sldId id="1077" r:id="rId121"/>
    <p:sldId id="1078" r:id="rId122"/>
    <p:sldId id="1079" r:id="rId123"/>
    <p:sldId id="1080" r:id="rId124"/>
    <p:sldId id="1081" r:id="rId125"/>
    <p:sldId id="1082" r:id="rId126"/>
    <p:sldId id="1083" r:id="rId127"/>
    <p:sldId id="1084" r:id="rId128"/>
    <p:sldId id="1085" r:id="rId129"/>
    <p:sldId id="1086" r:id="rId130"/>
    <p:sldId id="364" r:id="rId131"/>
    <p:sldId id="1152" r:id="rId132"/>
    <p:sldId id="365" r:id="rId133"/>
    <p:sldId id="1109" r:id="rId134"/>
    <p:sldId id="1110" r:id="rId135"/>
    <p:sldId id="1111" r:id="rId136"/>
    <p:sldId id="1112" r:id="rId137"/>
    <p:sldId id="1113" r:id="rId138"/>
    <p:sldId id="1114" r:id="rId139"/>
    <p:sldId id="368" r:id="rId140"/>
    <p:sldId id="369" r:id="rId141"/>
    <p:sldId id="1116" r:id="rId142"/>
    <p:sldId id="1117" r:id="rId143"/>
    <p:sldId id="1118" r:id="rId144"/>
    <p:sldId id="370" r:id="rId145"/>
    <p:sldId id="1119" r:id="rId146"/>
    <p:sldId id="1144" r:id="rId147"/>
    <p:sldId id="1145" r:id="rId148"/>
    <p:sldId id="1146" r:id="rId149"/>
    <p:sldId id="1147" r:id="rId150"/>
    <p:sldId id="1148" r:id="rId151"/>
    <p:sldId id="1149" r:id="rId152"/>
    <p:sldId id="1120" r:id="rId153"/>
    <p:sldId id="1121" r:id="rId154"/>
    <p:sldId id="372" r:id="rId155"/>
    <p:sldId id="1122" r:id="rId156"/>
    <p:sldId id="373" r:id="rId157"/>
    <p:sldId id="1124" r:id="rId158"/>
    <p:sldId id="1125" r:id="rId159"/>
    <p:sldId id="1126" r:id="rId160"/>
    <p:sldId id="374" r:id="rId161"/>
    <p:sldId id="1127" r:id="rId162"/>
    <p:sldId id="1129" r:id="rId163"/>
    <p:sldId id="1128" r:id="rId164"/>
    <p:sldId id="1130" r:id="rId165"/>
    <p:sldId id="1131" r:id="rId166"/>
    <p:sldId id="1153" r:id="rId167"/>
    <p:sldId id="1132" r:id="rId168"/>
    <p:sldId id="1133" r:id="rId169"/>
    <p:sldId id="1134" r:id="rId170"/>
    <p:sldId id="1135" r:id="rId171"/>
    <p:sldId id="1136" r:id="rId172"/>
    <p:sldId id="1137" r:id="rId173"/>
    <p:sldId id="384" r:id="rId174"/>
    <p:sldId id="385" r:id="rId175"/>
    <p:sldId id="1150" r:id="rId17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62" autoAdjust="0"/>
    <p:restoredTop sz="94660"/>
  </p:normalViewPr>
  <p:slideViewPr>
    <p:cSldViewPr snapToGrid="0">
      <p:cViewPr varScale="1">
        <p:scale>
          <a:sx n="74" d="100"/>
          <a:sy n="74" d="100"/>
        </p:scale>
        <p:origin x="78" y="156"/>
      </p:cViewPr>
      <p:guideLst>
        <p:guide orient="horz" pos="2194"/>
        <p:guide pos="388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0" Type="http://schemas.openxmlformats.org/officeDocument/2006/relationships/commentAuthors" Target="commentAuthors.xml"/><Relationship Id="rId18" Type="http://schemas.openxmlformats.org/officeDocument/2006/relationships/slide" Target="slides/slide15.xml"/><Relationship Id="rId179" Type="http://schemas.openxmlformats.org/officeDocument/2006/relationships/tableStyles" Target="tableStyles.xml"/><Relationship Id="rId178" Type="http://schemas.openxmlformats.org/officeDocument/2006/relationships/viewProps" Target="viewProps.xml"/><Relationship Id="rId177" Type="http://schemas.openxmlformats.org/officeDocument/2006/relationships/presProps" Target="presProps.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9.xml.rels><?xml version="1.0" encoding="UTF-8" standalone="yes"?>
<Relationships xmlns="http://schemas.openxmlformats.org/package/2006/relationships"><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1.xml.rels><?xml version="1.0" encoding="UTF-8" standalone="yes"?>
<Relationships xmlns="http://schemas.openxmlformats.org/package/2006/relationships"><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2.xml.rels><?xml version="1.0" encoding="UTF-8" standalone="yes"?>
<Relationships xmlns="http://schemas.openxmlformats.org/package/2006/relationships"><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53.xml.rels><?xml version="1.0" encoding="UTF-8" standalone="yes"?>
<Relationships xmlns="http://schemas.openxmlformats.org/package/2006/relationships"><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54.xml.rels><?xml version="1.0" encoding="UTF-8" standalone="yes"?>
<Relationships xmlns="http://schemas.openxmlformats.org/package/2006/relationships"><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55.xml.rels><?xml version="1.0" encoding="UTF-8" standalone="yes"?>
<Relationships xmlns="http://schemas.openxmlformats.org/package/2006/relationships"><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56.xml.rels><?xml version="1.0" encoding="UTF-8" standalone="yes"?>
<Relationships xmlns="http://schemas.openxmlformats.org/package/2006/relationships"><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57.xml.rels><?xml version="1.0" encoding="UTF-8" standalone="yes"?>
<Relationships xmlns="http://schemas.openxmlformats.org/package/2006/relationships"><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58.xml.rels><?xml version="1.0" encoding="UTF-8" standalone="yes"?>
<Relationships xmlns="http://schemas.openxmlformats.org/package/2006/relationships"><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59.xml.rels><?xml version="1.0" encoding="UTF-8" standalone="yes"?>
<Relationships xmlns="http://schemas.openxmlformats.org/package/2006/relationships"><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63.xml.rels><?xml version="1.0" encoding="UTF-8" standalone="yes"?>
<Relationships xmlns="http://schemas.openxmlformats.org/package/2006/relationships"><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64.xml.rels><?xml version="1.0" encoding="UTF-8" standalone="yes"?>
<Relationships xmlns="http://schemas.openxmlformats.org/package/2006/relationships"><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2C58D2EC-BCD6-4C57-9B0E-B75E493D658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custDataLst>
              <p:tags r:id="rId3"/>
            </p:custDataLst>
          </p:nvPr>
        </p:nvSpPr>
        <p:spPr>
          <a:xfrm>
            <a:off x="685800" y="1143000"/>
            <a:ext cx="5486400" cy="3086100"/>
          </a:xfrm>
        </p:spPr>
      </p:sp>
      <p:sp>
        <p:nvSpPr>
          <p:cNvPr id="89090" name="备注占位符 2"/>
          <p:cNvSpPr>
            <a:spLocks noGrp="1" noRot="1"/>
          </p:cNvSpPr>
          <p:nvPr>
            <p:ph type="body"/>
            <p:custDataLst>
              <p:tags r:id="rId4"/>
            </p:custDataLst>
          </p:nvPr>
        </p:nvSpPr>
        <p:spPr>
          <a:xfrm>
            <a:off x="685800" y="4400550"/>
            <a:ext cx="5486400" cy="3600450"/>
          </a:xfrm>
        </p:spPr>
        <p:txBody>
          <a:bodyPr wrap="square" lIns="91440" tIns="45720" rIns="91440" bIns="45720" anchor="t" anchorCtr="0"/>
          <a:p>
            <a:pPr lvl="0" defTabSz="914400">
              <a:spcBef>
                <a:spcPct val="0"/>
              </a:spcBef>
            </a:pPr>
            <a:endParaRPr lang="zh-CN" altLang="en-US">
              <a:solidFill>
                <a:srgbClr val="000000"/>
              </a:solidFill>
              <a:ea typeface="宋体" panose="02010600030101010101" pitchFamily="2" charset="-122"/>
            </a:endParaRPr>
          </a:p>
        </p:txBody>
      </p:sp>
      <p:sp>
        <p:nvSpPr>
          <p:cNvPr id="89091" name="灯片编号占位符 3"/>
          <p:cNvSpPr>
            <a:spLocks noGrp="1"/>
          </p:cNvSpPr>
          <p:nvPr>
            <p:custDataLst>
              <p:tags r:id="rId5"/>
            </p:custDataLst>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BD2E8203-EB08-4F0D-830A-C288DDF96F6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hemeOverride" Target="../theme/themeOverride1.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张-23-矩形-Rectangle"/>
          <p:cNvSpPr/>
          <p:nvPr userDrawn="1"/>
        </p:nvSpPr>
        <p:spPr>
          <a:xfrm>
            <a:off x="0" y="0"/>
            <a:ext cx="12192000" cy="729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L"/>
              <a:ea typeface="阿里巴巴普惠体 M"/>
              <a:cs typeface="+mn-cs"/>
            </a:endParaRPr>
          </a:p>
        </p:txBody>
      </p:sp>
      <p:sp>
        <p:nvSpPr>
          <p:cNvPr id="4" name="张-27-矩形-Rectangle"/>
          <p:cNvSpPr/>
          <p:nvPr userDrawn="1"/>
        </p:nvSpPr>
        <p:spPr>
          <a:xfrm>
            <a:off x="769464" y="86852"/>
            <a:ext cx="1980029" cy="52322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逻辑的力量</a:t>
            </a:r>
            <a:endPar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1648" y="74280"/>
            <a:ext cx="562699" cy="570695"/>
          </a:xfrm>
          <a:prstGeom prst="rect">
            <a:avLst/>
          </a:prstGeom>
        </p:spPr>
      </p:pic>
      <p:cxnSp>
        <p:nvCxnSpPr>
          <p:cNvPr id="3" name="张-26-连接符-Line"/>
          <p:cNvCxnSpPr/>
          <p:nvPr userDrawn="1"/>
        </p:nvCxnSpPr>
        <p:spPr>
          <a:xfrm flipH="1">
            <a:off x="2774376" y="134580"/>
            <a:ext cx="0" cy="432000"/>
          </a:xfrm>
          <a:prstGeom prst="line">
            <a:avLst/>
          </a:prstGeom>
          <a:ln w="12700">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3743433" y="86852"/>
            <a:ext cx="4705134" cy="523220"/>
          </a:xfrm>
          <a:prstGeom prst="rect">
            <a:avLst/>
          </a:prstGeom>
        </p:spPr>
        <p:txBody>
          <a:bodyPr wrap="none">
            <a:spAutoFit/>
          </a:bodyPr>
          <a:lstStyle>
            <a:defPPr>
              <a:defRPr lang="zh-CN"/>
            </a:defPPr>
            <a:lvl1pPr marR="0" lvl="0" indent="0" fontAlgn="auto">
              <a:lnSpc>
                <a:spcPct val="100000"/>
              </a:lnSpc>
              <a:spcBef>
                <a:spcPct val="0"/>
              </a:spcBef>
              <a:spcAft>
                <a:spcPct val="0"/>
              </a:spcAft>
              <a:buClrTx/>
              <a:buSzTx/>
              <a:buFontTx/>
              <a:buNone/>
              <a:defRPr kumimoji="0" sz="2800" b="0" i="0" u="none" strike="noStrike" kern="0"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lvl="0"/>
            <a:r>
              <a:rPr lang="zh-CN" altLang="en-US"/>
              <a:t>第二章  </a:t>
            </a:r>
            <a:r>
              <a:rPr lang="zh-CN" altLang="en-US">
                <a:solidFill>
                  <a:schemeClr val="bg1"/>
                </a:solidFill>
              </a:rPr>
              <a:t>运用有效的推理形式</a:t>
            </a:r>
            <a:endParaRPr lang="zh-CN" altLang="en-US"/>
          </a:p>
        </p:txBody>
      </p:sp>
      <p:pic>
        <p:nvPicPr>
          <p:cNvPr id="9" name="图片 8" descr="108795543&amp;pky92108795543&amp;"/>
          <p:cNvPicPr>
            <a:picLocks noChangeAspect="1"/>
          </p:cNvPicPr>
          <p:nvPr userDrawn="1"/>
        </p:nvPicPr>
        <p:blipFill>
          <a:blip r:embed="rId3"/>
          <a:stretch>
            <a:fillRect/>
          </a:stretch>
        </p:blipFill>
        <p:spPr>
          <a:xfrm>
            <a:off x="7339147" y="1056957"/>
            <a:ext cx="4292600" cy="4947285"/>
          </a:xfrm>
          <a:prstGeom prst="rect">
            <a:avLst/>
          </a:prstGeom>
        </p:spPr>
      </p:pic>
      <p:sp>
        <p:nvSpPr>
          <p:cNvPr id="10" name="矩形 36"/>
          <p:cNvSpPr/>
          <p:nvPr userDrawn="1"/>
        </p:nvSpPr>
        <p:spPr>
          <a:xfrm rot="10800000" flipV="1">
            <a:off x="3743433" y="729205"/>
            <a:ext cx="12192000" cy="6132286"/>
          </a:xfrm>
          <a:prstGeom prst="rect">
            <a:avLst/>
          </a:prstGeom>
          <a:gradFill flip="none" rotWithShape="1">
            <a:gsLst>
              <a:gs pos="0">
                <a:srgbClr val="FFFFFF">
                  <a:alpha val="0"/>
                </a:srgbClr>
              </a:gs>
              <a:gs pos="55000">
                <a:srgbClr val="FFFFFF">
                  <a:lumMod val="100000"/>
                  <a:alpha val="85000"/>
                </a:srgbClr>
              </a:gs>
              <a:gs pos="76000">
                <a:srgbClr val="FFFFFF">
                  <a:lumMod val="10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accent3"/>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273627"/>
            <a:ext cx="12192000" cy="7377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0" y="0"/>
            <a:ext cx="12192000" cy="547255"/>
          </a:xfrm>
          <a:prstGeom prst="rect">
            <a:avLst/>
          </a:prstGeom>
          <a:solidFill>
            <a:srgbClr val="E3C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a:off x="-2" y="6310745"/>
            <a:ext cx="12192001" cy="547255"/>
          </a:xfrm>
          <a:prstGeom prst="rect">
            <a:avLst/>
          </a:prstGeom>
          <a:solidFill>
            <a:srgbClr val="E3C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a:off x="0" y="5846618"/>
            <a:ext cx="12192000" cy="7377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0EF7E283-1319-47E0-9BFE-D186D74C3DAC}"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0EF7E283-1319-47E0-9BFE-D186D74C3DAC}"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0EF7E283-1319-47E0-9BFE-D186D74C3DAC}"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fld>
            <a:endParaRPr lang="zh-CN" altLang="en-US"/>
          </a:p>
        </p:txBody>
      </p:sp>
      <p:pic>
        <p:nvPicPr>
          <p:cNvPr id="7" name="图片 6" descr="课件学科网logo"/>
          <p:cNvPicPr>
            <a:picLocks noChangeAspect="1"/>
          </p:cNvPicPr>
          <p:nvPr userDrawn="1">
            <p:custDataLst>
              <p:tags r:id="rId19"/>
            </p:custDataLst>
          </p:nvPr>
        </p:nvPicPr>
        <p:blipFill>
          <a:blip r:embed="rId20"/>
          <a:stretch>
            <a:fillRect/>
          </a:stretch>
        </p:blipFill>
        <p:spPr>
          <a:xfrm>
            <a:off x="10396220" y="0"/>
            <a:ext cx="1795780" cy="73088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image" Target="../media/image4.jpeg"/><Relationship Id="rId2" Type="http://schemas.openxmlformats.org/officeDocument/2006/relationships/tags" Target="../tags/tag66.xml"/><Relationship Id="rId1" Type="http://schemas.openxmlformats.org/officeDocument/2006/relationships/tags" Target="../tags/tag6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0.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1.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2.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4.xml"/><Relationship Id="rId1" Type="http://schemas.openxmlformats.org/officeDocument/2006/relationships/tags" Target="../tags/tag253.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5.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6.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9.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0.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262.xml"/></Relationships>
</file>

<file path=ppt/slides/_rels/slide1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1.xml"/><Relationship Id="rId1" Type="http://schemas.openxmlformats.org/officeDocument/2006/relationships/tags" Target="../tags/tag270.xml"/></Relationships>
</file>

<file path=ppt/slides/_rels/slide1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2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82.xml"/><Relationship Id="rId6" Type="http://schemas.openxmlformats.org/officeDocument/2006/relationships/image" Target="../media/image13.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12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88.xml"/><Relationship Id="rId6" Type="http://schemas.openxmlformats.org/officeDocument/2006/relationships/image" Target="../media/image13.png"/><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12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94.xml"/><Relationship Id="rId6" Type="http://schemas.openxmlformats.org/officeDocument/2006/relationships/image" Target="../media/image13.png"/><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12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01.xml"/><Relationship Id="rId7" Type="http://schemas.openxmlformats.org/officeDocument/2006/relationships/image" Target="../media/image13.png"/><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png"/></Relationships>
</file>

<file path=ppt/slides/_rels/slide128.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130.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1.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13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13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27.xml"/><Relationship Id="rId1" Type="http://schemas.openxmlformats.org/officeDocument/2006/relationships/tags" Target="../tags/tag326.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29.xml"/><Relationship Id="rId1" Type="http://schemas.openxmlformats.org/officeDocument/2006/relationships/tags" Target="../tags/tag328.xml"/></Relationships>
</file>

<file path=ppt/slides/_rels/slide13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image" Target="../media/image16.png"/><Relationship Id="rId2" Type="http://schemas.openxmlformats.org/officeDocument/2006/relationships/tags" Target="../tags/tag331.xml"/><Relationship Id="rId1" Type="http://schemas.openxmlformats.org/officeDocument/2006/relationships/tags" Target="../tags/tag330.xml"/></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137.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1.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138.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1.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13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14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142.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1.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s>
</file>

<file path=ppt/slides/_rels/slide143.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0" Type="http://schemas.openxmlformats.org/officeDocument/2006/relationships/slideLayout" Target="../slideLayouts/slideLayout13.xml"/><Relationship Id="rId1" Type="http://schemas.openxmlformats.org/officeDocument/2006/relationships/tags" Target="../tags/tag37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15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92.xml"/><Relationship Id="rId1" Type="http://schemas.openxmlformats.org/officeDocument/2006/relationships/tags" Target="../tags/tag391.xml"/></Relationships>
</file>

<file path=ppt/slides/_rels/slide152.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1.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15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154.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15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slide" Target="slide18.xml"/><Relationship Id="rId4" Type="http://schemas.openxmlformats.org/officeDocument/2006/relationships/slide" Target="slide19.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 Target="slide17.xml"/><Relationship Id="rId1" Type="http://schemas.openxmlformats.org/officeDocument/2006/relationships/tags" Target="../tags/tag420.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 Target="slide17.xml"/><Relationship Id="rId1" Type="http://schemas.openxmlformats.org/officeDocument/2006/relationships/tags" Target="../tags/tag421.xml"/></Relationships>
</file>

<file path=ppt/slides/_rels/slide158.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1.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160.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4" Type="http://schemas.openxmlformats.org/officeDocument/2006/relationships/slideLayout" Target="../slideLayouts/slideLayout13.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tags" Target="../tags/tag444.xml"/></Relationships>
</file>

<file path=ppt/slides/_rels/slide165.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3" Type="http://schemas.openxmlformats.org/officeDocument/2006/relationships/slideLayout" Target="../slideLayouts/slideLayout13.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57.xml"/></Relationships>
</file>

<file path=ppt/slides/_rels/slide167.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1" Type="http://schemas.openxmlformats.org/officeDocument/2006/relationships/slideLayout" Target="../slideLayouts/slideLayout13.xml"/><Relationship Id="rId10" Type="http://schemas.openxmlformats.org/officeDocument/2006/relationships/tags" Target="../tags/tag467.xml"/><Relationship Id="rId1" Type="http://schemas.openxmlformats.org/officeDocument/2006/relationships/tags" Target="../tags/tag458.xml"/></Relationships>
</file>

<file path=ppt/slides/_rels/slide168.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3" Type="http://schemas.openxmlformats.org/officeDocument/2006/relationships/slideLayout" Target="../slideLayouts/slideLayout13.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8.xml"/></Relationships>
</file>

<file path=ppt/slides/_rels/slide169.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3" Type="http://schemas.openxmlformats.org/officeDocument/2006/relationships/slideLayout" Target="../slideLayouts/slideLayout13.xml"/><Relationship Id="rId12" Type="http://schemas.openxmlformats.org/officeDocument/2006/relationships/tags" Target="../tags/tag491.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9.xml"/></Relationships>
</file>

<file path=ppt/slides/_rels/slide170.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3" Type="http://schemas.openxmlformats.org/officeDocument/2006/relationships/slideLayout" Target="../slideLayouts/slideLayout13.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171.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s>
</file>

<file path=ppt/slides/_rels/slide17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520.xml"/><Relationship Id="rId7" Type="http://schemas.openxmlformats.org/officeDocument/2006/relationships/image" Target="../media/image6.jpeg"/><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1" Type="http://schemas.openxmlformats.org/officeDocument/2006/relationships/notesSlide" Target="../notesSlides/notesSlide64.xml"/><Relationship Id="rId10" Type="http://schemas.openxmlformats.org/officeDocument/2006/relationships/slideLayout" Target="../slideLayouts/slideLayout1.xml"/><Relationship Id="rId1" Type="http://schemas.openxmlformats.org/officeDocument/2006/relationships/tags" Target="../tags/tag514.xml"/></Relationships>
</file>

<file path=ppt/slides/_rels/slide173.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0.xml"/><Relationship Id="rId1" Type="http://schemas.openxmlformats.org/officeDocument/2006/relationships/tags" Target="../tags/tag13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2.xml"/><Relationship Id="rId1" Type="http://schemas.openxmlformats.org/officeDocument/2006/relationships/tags" Target="../tags/tag14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4.xml"/><Relationship Id="rId1" Type="http://schemas.openxmlformats.org/officeDocument/2006/relationships/tags" Target="../tags/tag1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6.xml"/><Relationship Id="rId1" Type="http://schemas.openxmlformats.org/officeDocument/2006/relationships/tags" Target="../tags/tag14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8.xml"/><Relationship Id="rId1" Type="http://schemas.openxmlformats.org/officeDocument/2006/relationships/tags" Target="../tags/tag14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5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5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5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6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62.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xml"/><Relationship Id="rId7" Type="http://schemas.openxmlformats.org/officeDocument/2006/relationships/image" Target="../media/image5.jpeg"/><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7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7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7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7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79.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xml"/><Relationship Id="rId7" Type="http://schemas.openxmlformats.org/officeDocument/2006/relationships/image" Target="../media/image6.jpe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8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8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8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8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18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18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18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8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9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9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19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19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9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95.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196.xml"/><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197.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7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1" Type="http://schemas.openxmlformats.org/officeDocument/2006/relationships/notesSlide" Target="../notesSlides/notesSlide49.xml"/><Relationship Id="rId10" Type="http://schemas.openxmlformats.org/officeDocument/2006/relationships/slideLayout" Target="../slideLayouts/slideLayout1.xml"/><Relationship Id="rId1" Type="http://schemas.openxmlformats.org/officeDocument/2006/relationships/tags" Target="../tags/tag198.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1.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1.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5.xml"/><Relationship Id="rId1" Type="http://schemas.openxmlformats.org/officeDocument/2006/relationships/image" Target="../media/image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6.xml"/><Relationship Id="rId1" Type="http://schemas.openxmlformats.org/officeDocument/2006/relationships/image" Target="../media/image12.jpe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1.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3.xml"/><Relationship Id="rId1" Type="http://schemas.openxmlformats.org/officeDocument/2006/relationships/tags" Target="../tags/tag232.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9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Freeform 5"/>
          <p:cNvSpPr/>
          <p:nvPr>
            <p:custDataLst>
              <p:tags r:id="rId1"/>
            </p:custDataLst>
          </p:nvPr>
        </p:nvSpPr>
        <p:spPr bwMode="auto">
          <a:xfrm rot="10800000">
            <a:off x="186426" y="1737666"/>
            <a:ext cx="5143838" cy="254268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custDataLst>
              <p:tags r:id="rId2"/>
            </p:custDataLst>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custDataLst>
              <p:tags r:id="rId4"/>
            </p:custDataLst>
          </p:nvPr>
        </p:nvSpPr>
        <p:spPr>
          <a:xfrm>
            <a:off x="695004" y="2891764"/>
            <a:ext cx="3953326" cy="523220"/>
          </a:xfrm>
          <a:prstGeom prst="rect">
            <a:avLst/>
          </a:prstGeom>
          <a:noFill/>
        </p:spPr>
        <p:txBody>
          <a:bodyPr wrap="non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第四单元    逻辑的力量</a:t>
            </a:r>
            <a:endPar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2089"/>
          <p:cNvSpPr txBox="1"/>
          <p:nvPr>
            <p:custDataLst>
              <p:tags r:id="rId5"/>
            </p:custDataLst>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endPar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4015" y="181610"/>
            <a:ext cx="11610340" cy="6555740"/>
          </a:xfrm>
        </p:spPr>
        <p:txBody>
          <a:bodyPr/>
          <a:p>
            <a:pPr marL="0" indent="0">
              <a:buNone/>
            </a:pPr>
            <a:r>
              <a:rPr lang="zh-CN" altLang="en-US"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不矛盾律：</a:t>
            </a:r>
            <a:endParaRPr lang="zh-CN" altLang="en-US"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a:buNone/>
            </a:pPr>
            <a:r>
              <a:rPr lang="zh-CN" altLang="en-US"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界定：</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两个互相矛盾不可能同时为真，</a:t>
            </a:r>
            <a:r>
              <a:rPr lang="zh-CN" altLang="en-US" sz="4400" b="1" u="sng">
                <a:latin typeface="楷体" panose="02010609060101010101" pitchFamily="49" charset="-122"/>
                <a:ea typeface="楷体" panose="02010609060101010101" pitchFamily="49" charset="-122"/>
                <a:cs typeface="楷体" panose="02010609060101010101" pitchFamily="49" charset="-122"/>
                <a:sym typeface="+mn-ea"/>
              </a:rPr>
              <a:t>必有一假</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推理形式：</a:t>
            </a:r>
            <a:r>
              <a:rPr lang="en-US" altLang="zh-CN" sz="4400" b="1">
                <a:latin typeface="楷体" panose="02010609060101010101" pitchFamily="49" charset="-122"/>
                <a:ea typeface="楷体" panose="02010609060101010101" pitchFamily="49" charset="-122"/>
                <a:cs typeface="楷体" panose="02010609060101010101" pitchFamily="49" charset="-122"/>
                <a:sym typeface="+mn-ea"/>
              </a:rPr>
              <a:t>A</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不是非</a:t>
            </a:r>
            <a:r>
              <a:rPr lang="en-US" altLang="zh-CN" sz="4400" b="1">
                <a:latin typeface="楷体" panose="02010609060101010101" pitchFamily="49" charset="-122"/>
                <a:ea typeface="楷体" panose="02010609060101010101" pitchFamily="49" charset="-122"/>
                <a:cs typeface="楷体" panose="02010609060101010101" pitchFamily="49" charset="-122"/>
                <a:sym typeface="+mn-ea"/>
              </a:rPr>
              <a:t>A</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a:p>
            <a:endParaRPr lang="zh-CN" altLang="en-US" sz="4400" b="1">
              <a:latin typeface="楷体" panose="02010609060101010101" pitchFamily="49" charset="-122"/>
              <a:ea typeface="楷体" panose="02010609060101010101" pitchFamily="49" charset="-122"/>
              <a:cs typeface="楷体" panose="02010609060101010101" pitchFamily="49" charset="-122"/>
            </a:endParaRPr>
          </a:p>
          <a:p>
            <a:endParaRPr lang="zh-CN" altLang="en-US" sz="440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1"/>
          <p:cNvSpPr/>
          <p:nvPr>
            <p:custDataLst>
              <p:tags r:id="rId1"/>
            </p:custDataLst>
          </p:nvPr>
        </p:nvSpPr>
        <p:spPr>
          <a:xfrm>
            <a:off x="572813" y="687564"/>
            <a:ext cx="11058133" cy="5208905"/>
          </a:xfrm>
          <a:prstGeom prst="rect">
            <a:avLst/>
          </a:prstGeom>
          <a:noFill/>
          <a:ln w="9525">
            <a:noFill/>
          </a:ln>
        </p:spPr>
        <p:txBody>
          <a:bodyPr lIns="121890" tIns="60944" rIns="121890" bIns="60944">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Wingdings" panose="05000000000000000000" pitchFamily="2" charset="2"/>
              </a:rPr>
              <a:t>►</a:t>
            </a:r>
            <a:r>
              <a:rPr lang="zh-CN" altLang="en-US" sz="3175" b="1">
                <a:latin typeface="Times New Roman" panose="02020603050405020304" pitchFamily="18" charset="0"/>
                <a:ea typeface="华文中宋" panose="02010600040101010101" pitchFamily="2" charset="-122"/>
                <a:sym typeface="Wingdings" panose="05000000000000000000" pitchFamily="2" charset="2"/>
              </a:rPr>
              <a:t>   </a:t>
            </a:r>
            <a:r>
              <a:rPr lang="zh-CN" altLang="zh-CN" sz="3175" b="1" u="sng">
                <a:latin typeface="Times New Roman" panose="02020603050405020304" pitchFamily="18" charset="0"/>
                <a:ea typeface="华文中宋" panose="02010600040101010101" pitchFamily="2" charset="-122"/>
                <a:sym typeface="Wingdings" panose="05000000000000000000" pitchFamily="2" charset="2"/>
              </a:rPr>
              <a:t>必要条件推理的第一种有效形式：</a:t>
            </a:r>
            <a:endParaRPr lang="en-US" altLang="zh-CN" sz="3175" b="1" u="sng">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en-US" altLang="zh-CN" sz="3175" b="1">
                <a:latin typeface="Times New Roman" panose="02020603050405020304" pitchFamily="18" charset="0"/>
                <a:ea typeface="华文中宋" panose="02010600040101010101" pitchFamily="2" charset="-122"/>
                <a:sym typeface="Wingdings" panose="05000000000000000000" pitchFamily="2" charset="2"/>
              </a:rPr>
              <a:t>        </a:t>
            </a:r>
            <a:r>
              <a:rPr lang="zh-CN" altLang="zh-CN" sz="3175" b="1" u="sng">
                <a:latin typeface="Times New Roman" panose="02020603050405020304" pitchFamily="18" charset="0"/>
                <a:ea typeface="华文中宋" panose="02010600040101010101" pitchFamily="2" charset="-122"/>
                <a:sym typeface="Wingdings" panose="05000000000000000000" pitchFamily="2" charset="2"/>
              </a:rPr>
              <a:t>只有</a:t>
            </a:r>
            <a:r>
              <a:rPr lang="en-US" altLang="zh-CN" sz="3175" b="1" u="sng">
                <a:latin typeface="Times New Roman" panose="02020603050405020304" pitchFamily="18" charset="0"/>
                <a:ea typeface="华文中宋" panose="02010600040101010101" pitchFamily="2" charset="-122"/>
                <a:sym typeface="Wingdings" panose="05000000000000000000" pitchFamily="2" charset="2"/>
              </a:rPr>
              <a:t>p</a:t>
            </a:r>
            <a:r>
              <a:rPr lang="zh-CN" altLang="zh-CN" sz="3175" b="1" u="sng">
                <a:latin typeface="Times New Roman" panose="02020603050405020304" pitchFamily="18" charset="0"/>
                <a:ea typeface="华文中宋" panose="02010600040101010101" pitchFamily="2" charset="-122"/>
                <a:sym typeface="Wingdings" panose="05000000000000000000" pitchFamily="2" charset="2"/>
              </a:rPr>
              <a:t>，才</a:t>
            </a:r>
            <a:r>
              <a:rPr lang="en-US" altLang="zh-CN" sz="3175" b="1" u="sng">
                <a:latin typeface="Times New Roman" panose="02020603050405020304" pitchFamily="18" charset="0"/>
                <a:ea typeface="华文中宋" panose="02010600040101010101" pitchFamily="2" charset="-122"/>
                <a:sym typeface="Wingdings" panose="05000000000000000000" pitchFamily="2" charset="2"/>
              </a:rPr>
              <a:t>q</a:t>
            </a:r>
            <a:r>
              <a:rPr lang="en-US" altLang="zh-CN" sz="3175" b="1">
                <a:latin typeface="Times New Roman" panose="02020603050405020304" pitchFamily="18" charset="0"/>
                <a:ea typeface="华文中宋" panose="02010600040101010101" pitchFamily="2" charset="-122"/>
                <a:sym typeface="Wingdings" panose="05000000000000000000" pitchFamily="2" charset="2"/>
              </a:rPr>
              <a:t>   q</a:t>
            </a:r>
            <a:r>
              <a:rPr lang="en-US" altLang="zh-CN" sz="3175">
                <a:solidFill>
                  <a:srgbClr val="C00000"/>
                </a:solidFill>
                <a:latin typeface="Times New Roman" panose="02020603050405020304" pitchFamily="18" charset="0"/>
                <a:ea typeface="华文中宋" panose="02010600040101010101" pitchFamily="2" charset="-122"/>
                <a:sym typeface="Wingdings" panose="05000000000000000000" pitchFamily="2" charset="2"/>
              </a:rPr>
              <a:t> ⇒</a:t>
            </a:r>
            <a:r>
              <a:rPr lang="en-US" altLang="zh-CN" sz="3175" b="1">
                <a:latin typeface="Times New Roman" panose="02020603050405020304" pitchFamily="18" charset="0"/>
                <a:ea typeface="华文中宋" panose="02010600040101010101" pitchFamily="2" charset="-122"/>
                <a:sym typeface="Wingdings" panose="05000000000000000000" pitchFamily="2" charset="2"/>
              </a:rPr>
              <a:t>p     (p</a:t>
            </a:r>
            <a:r>
              <a:rPr lang="zh-CN" altLang="en-US" sz="3175" b="1">
                <a:latin typeface="Times New Roman" panose="02020603050405020304" pitchFamily="18" charset="0"/>
                <a:ea typeface="华文中宋" panose="02010600040101010101" pitchFamily="2" charset="-122"/>
                <a:sym typeface="Wingdings" panose="05000000000000000000" pitchFamily="2" charset="2"/>
              </a:rPr>
              <a:t>是</a:t>
            </a:r>
            <a:r>
              <a:rPr lang="en-US" altLang="zh-CN" sz="3175" b="1">
                <a:latin typeface="Times New Roman" panose="02020603050405020304" pitchFamily="18" charset="0"/>
                <a:ea typeface="华文中宋" panose="02010600040101010101" pitchFamily="2" charset="-122"/>
                <a:sym typeface="Wingdings" panose="05000000000000000000" pitchFamily="2" charset="2"/>
              </a:rPr>
              <a:t>q</a:t>
            </a:r>
            <a:r>
              <a:rPr lang="zh-CN" altLang="en-US" sz="3175" b="1">
                <a:latin typeface="Times New Roman" panose="02020603050405020304" pitchFamily="18" charset="0"/>
                <a:ea typeface="华文中宋" panose="02010600040101010101" pitchFamily="2" charset="-122"/>
                <a:sym typeface="Wingdings" panose="05000000000000000000" pitchFamily="2" charset="2"/>
              </a:rPr>
              <a:t>的必要条件）</a:t>
            </a:r>
            <a:endParaRPr lang="en-US"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en-US" altLang="zh-CN" sz="3175" b="1">
                <a:latin typeface="Times New Roman" panose="02020603050405020304" pitchFamily="18" charset="0"/>
                <a:ea typeface="华文中宋" panose="02010600040101010101" pitchFamily="2" charset="-122"/>
                <a:sym typeface="Wingdings" panose="05000000000000000000" pitchFamily="2" charset="2"/>
              </a:rPr>
              <a:t>        </a:t>
            </a:r>
            <a:r>
              <a:rPr lang="zh-CN"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并非</a:t>
            </a:r>
            <a:r>
              <a:rPr lang="en-US"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p</a:t>
            </a:r>
            <a:r>
              <a:rPr lang="zh-CN"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，并非</a:t>
            </a:r>
            <a:r>
              <a:rPr lang="en-US"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q</a:t>
            </a:r>
            <a:r>
              <a:rPr lang="en-US" altLang="zh-CN" sz="3175" b="1" u="sng">
                <a:solidFill>
                  <a:srgbClr val="C00000"/>
                </a:solidFill>
                <a:latin typeface="Times New Roman" panose="02020603050405020304" pitchFamily="18" charset="0"/>
                <a:ea typeface="华文中宋" panose="02010600040101010101" pitchFamily="2" charset="-122"/>
                <a:sym typeface="Wingdings" panose="05000000000000000000" pitchFamily="2" charset="2"/>
              </a:rPr>
              <a:t>(</a:t>
            </a:r>
            <a:r>
              <a:rPr lang="zh-CN" altLang="zh-CN" sz="3175" b="1" u="sng">
                <a:solidFill>
                  <a:srgbClr val="C00000"/>
                </a:solidFill>
                <a:latin typeface="Times New Roman" panose="02020603050405020304" pitchFamily="18" charset="0"/>
                <a:ea typeface="华文中宋" panose="02010600040101010101" pitchFamily="2" charset="-122"/>
                <a:sym typeface="Wingdings" panose="05000000000000000000" pitchFamily="2" charset="2"/>
              </a:rPr>
              <a:t>否定前件式</a:t>
            </a:r>
            <a:r>
              <a:rPr lang="en-US" altLang="zh-CN" sz="3175" b="1" u="sng">
                <a:solidFill>
                  <a:srgbClr val="C00000"/>
                </a:solidFill>
                <a:latin typeface="Times New Roman" panose="02020603050405020304" pitchFamily="18" charset="0"/>
                <a:ea typeface="华文中宋" panose="02010600040101010101" pitchFamily="2" charset="-122"/>
                <a:sym typeface="Wingdings" panose="05000000000000000000" pitchFamily="2" charset="2"/>
              </a:rPr>
              <a:t>)</a:t>
            </a:r>
            <a:endParaRPr lang="zh-CN" altLang="zh-CN" sz="3175" b="1">
              <a:solidFill>
                <a:srgbClr val="C0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en-US" sz="3175" b="1">
                <a:solidFill>
                  <a:srgbClr val="7030A0"/>
                </a:solidFill>
                <a:latin typeface="Times New Roman" panose="02020603050405020304" pitchFamily="18" charset="0"/>
                <a:ea typeface="楷体" panose="02010609060101010101" pitchFamily="49" charset="-122"/>
                <a:sym typeface="Wingdings" panose="05000000000000000000" pitchFamily="2" charset="2"/>
              </a:rPr>
              <a:t>        只有年满十六岁的公民才能办身份证，小张未满十六岁，所以，小张不能办身份证</a:t>
            </a:r>
            <a:endParaRPr lang="zh-CN" altLang="zh-CN" sz="3175" b="1">
              <a:solidFill>
                <a:srgbClr val="7030A0"/>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30000"/>
              </a:lnSpc>
              <a:buClrTx/>
              <a:buSzPct val="100000"/>
              <a:buFontTx/>
              <a:buNone/>
            </a:pPr>
            <a:r>
              <a:rPr lang="zh-CN" altLang="zh-CN" sz="3175" b="1">
                <a:latin typeface="宋体" panose="02010600030101010101" pitchFamily="2" charset="-122"/>
                <a:ea typeface="MS Gothic" panose="020B0609070205080204" pitchFamily="49" charset="-128"/>
                <a:sym typeface="Wingdings" panose="05000000000000000000" pitchFamily="2" charset="2"/>
              </a:rPr>
              <a:t>►</a:t>
            </a:r>
            <a:r>
              <a:rPr lang="zh-CN" altLang="zh-CN" sz="3175" b="1" u="sng">
                <a:latin typeface="Times New Roman" panose="02020603050405020304" pitchFamily="18" charset="0"/>
                <a:ea typeface="华文中宋" panose="02010600040101010101" pitchFamily="2" charset="-122"/>
                <a:sym typeface="Wingdings" panose="05000000000000000000" pitchFamily="2" charset="2"/>
              </a:rPr>
              <a:t>必要条件推理的第二种有效形式：只有</a:t>
            </a:r>
            <a:r>
              <a:rPr lang="en-US" altLang="zh-CN" sz="3175" b="1" u="sng">
                <a:latin typeface="Times New Roman" panose="02020603050405020304" pitchFamily="18" charset="0"/>
                <a:ea typeface="华文中宋" panose="02010600040101010101" pitchFamily="2" charset="-122"/>
                <a:sym typeface="Wingdings" panose="05000000000000000000" pitchFamily="2" charset="2"/>
              </a:rPr>
              <a:t>p</a:t>
            </a:r>
            <a:r>
              <a:rPr lang="zh-CN" altLang="zh-CN" sz="3175" b="1" u="sng">
                <a:latin typeface="Times New Roman" panose="02020603050405020304" pitchFamily="18" charset="0"/>
                <a:ea typeface="华文中宋" panose="02010600040101010101" pitchFamily="2" charset="-122"/>
                <a:sym typeface="Wingdings" panose="05000000000000000000" pitchFamily="2" charset="2"/>
              </a:rPr>
              <a:t>，才</a:t>
            </a:r>
            <a:r>
              <a:rPr lang="en-US" altLang="zh-CN" sz="3175" b="1" u="sng">
                <a:latin typeface="Times New Roman" panose="02020603050405020304" pitchFamily="18" charset="0"/>
                <a:ea typeface="华文中宋" panose="02010600040101010101" pitchFamily="2" charset="-122"/>
                <a:sym typeface="Wingdings" panose="05000000000000000000" pitchFamily="2" charset="2"/>
              </a:rPr>
              <a:t>q→</a:t>
            </a:r>
            <a:r>
              <a:rPr lang="zh-CN"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有</a:t>
            </a:r>
            <a:r>
              <a:rPr lang="en-US"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q</a:t>
            </a:r>
            <a:r>
              <a:rPr lang="zh-CN"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，定有</a:t>
            </a:r>
            <a:r>
              <a:rPr lang="en-US" altLang="zh-CN" sz="3175" b="1" u="sng">
                <a:solidFill>
                  <a:srgbClr val="0000FF"/>
                </a:solidFill>
                <a:latin typeface="Times New Roman" panose="02020603050405020304" pitchFamily="18" charset="0"/>
                <a:ea typeface="华文中宋" panose="02010600040101010101" pitchFamily="2" charset="-122"/>
                <a:sym typeface="Wingdings" panose="05000000000000000000" pitchFamily="2" charset="2"/>
              </a:rPr>
              <a:t>p</a:t>
            </a:r>
            <a:r>
              <a:rPr lang="en-US" altLang="zh-CN" sz="3175" b="1" u="sng">
                <a:solidFill>
                  <a:srgbClr val="C00000"/>
                </a:solidFill>
                <a:latin typeface="Times New Roman" panose="02020603050405020304" pitchFamily="18" charset="0"/>
                <a:ea typeface="华文中宋" panose="02010600040101010101" pitchFamily="2" charset="-122"/>
                <a:sym typeface="Wingdings" panose="05000000000000000000" pitchFamily="2" charset="2"/>
              </a:rPr>
              <a:t>(肯定后件式)</a:t>
            </a:r>
            <a:endParaRPr lang="en-US" altLang="zh-CN" sz="3175" b="1" u="sng">
              <a:solidFill>
                <a:srgbClr val="C0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en-US" sz="3175" b="1">
                <a:solidFill>
                  <a:srgbClr val="7030A0"/>
                </a:solidFill>
                <a:latin typeface="楷体" panose="02010609060101010101" pitchFamily="49" charset="-122"/>
                <a:ea typeface="楷体" panose="02010609060101010101" pitchFamily="49" charset="-122"/>
                <a:sym typeface="Wingdings" panose="05000000000000000000" pitchFamily="2" charset="2"/>
              </a:rPr>
              <a:t>    有身份证，就一定是年满十六岁的公民。</a:t>
            </a:r>
            <a:endParaRPr lang="zh-CN" altLang="zh-CN" sz="3175" b="1">
              <a:latin typeface="Times New Roman" panose="02020603050405020304" pitchFamily="18" charset="0"/>
              <a:ea typeface="方正中等线简体" pitchFamily="65" charset="-122"/>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20"/>
          <p:cNvSpPr/>
          <p:nvPr>
            <p:custDataLst>
              <p:tags r:id="rId1"/>
            </p:custDataLst>
          </p:nvPr>
        </p:nvSpPr>
        <p:spPr>
          <a:xfrm>
            <a:off x="507300" y="284412"/>
            <a:ext cx="11179080" cy="4645025"/>
          </a:xfrm>
          <a:prstGeom prst="rect">
            <a:avLst/>
          </a:prstGeom>
          <a:noFill/>
          <a:ln w="9525">
            <a:noFill/>
          </a:ln>
        </p:spPr>
        <p:txBody>
          <a:bodyPr lIns="121862" tIns="60929" rIns="121862" bIns="60929">
            <a:spAutoFit/>
          </a:bodyPr>
          <a:p>
            <a:pPr algn="just" defTabSz="863600">
              <a:lnSpc>
                <a:spcPct val="110000"/>
              </a:lnSpc>
              <a:buClrTx/>
              <a:buSzPct val="100000"/>
              <a:buFontTx/>
              <a:buNone/>
            </a:pPr>
            <a:r>
              <a:rPr lang="zh-CN" altLang="en-US" sz="2965" b="1">
                <a:latin typeface="Times New Roman" panose="02020603050405020304" pitchFamily="18" charset="0"/>
                <a:ea typeface="黑体" panose="02010609060101010101" charset="-122"/>
                <a:sym typeface="Wingdings" panose="05000000000000000000" pitchFamily="2" charset="2"/>
              </a:rPr>
              <a:t>      </a:t>
            </a:r>
            <a:r>
              <a:rPr lang="zh-CN" altLang="zh-CN" sz="2965" b="1">
                <a:latin typeface="Times New Roman" panose="02020603050405020304" pitchFamily="18" charset="0"/>
                <a:ea typeface="黑体" panose="02010609060101010101" charset="-122"/>
                <a:sym typeface="Wingdings" panose="05000000000000000000" pitchFamily="2" charset="2"/>
              </a:rPr>
              <a:t>《喜看稻菽千重浪</a:t>
            </a:r>
            <a:r>
              <a:rPr lang="en-US" altLang="zh-CN" sz="2965" b="1">
                <a:latin typeface="Times New Roman" panose="02020603050405020304" pitchFamily="18" charset="0"/>
                <a:ea typeface="黑体" panose="02010609060101010101" charset="-122"/>
                <a:sym typeface="Wingdings" panose="05000000000000000000" pitchFamily="2" charset="2"/>
              </a:rPr>
              <a:t>——</a:t>
            </a:r>
            <a:r>
              <a:rPr lang="zh-CN" altLang="zh-CN" sz="2965" b="1">
                <a:latin typeface="Times New Roman" panose="02020603050405020304" pitchFamily="18" charset="0"/>
                <a:ea typeface="黑体" panose="02010609060101010101" charset="-122"/>
                <a:sym typeface="Wingdings" panose="05000000000000000000" pitchFamily="2" charset="2"/>
              </a:rPr>
              <a:t>记首届国家最高科技奖获得者袁隆平》中有这样一段文字：</a:t>
            </a:r>
            <a:endParaRPr lang="zh-CN" altLang="zh-CN" sz="2965" b="1">
              <a:latin typeface="Times New Roman" panose="02020603050405020304" pitchFamily="18" charset="0"/>
              <a:ea typeface="黑体" panose="02010609060101010101" charset="-122"/>
              <a:sym typeface="Wingdings" panose="05000000000000000000" pitchFamily="2" charset="2"/>
            </a:endParaRPr>
          </a:p>
          <a:p>
            <a:pPr algn="just" defTabSz="863600">
              <a:lnSpc>
                <a:spcPct val="110000"/>
              </a:lnSpc>
              <a:buClrTx/>
              <a:buSzPct val="100000"/>
              <a:buFontTx/>
              <a:buNone/>
            </a:pPr>
            <a:r>
              <a:rPr lang="zh-CN" altLang="en-US" sz="2965" b="1">
                <a:latin typeface="楷体" panose="02010609060101010101" pitchFamily="49" charset="-122"/>
                <a:ea typeface="楷体" panose="02010609060101010101" pitchFamily="49" charset="-122"/>
                <a:sym typeface="Wingdings" panose="05000000000000000000" pitchFamily="2" charset="2"/>
              </a:rPr>
              <a:t>    </a:t>
            </a:r>
            <a:r>
              <a:rPr lang="zh-CN" altLang="zh-CN" sz="2965" b="1">
                <a:latin typeface="楷体" panose="02010609060101010101" pitchFamily="49" charset="-122"/>
                <a:ea typeface="楷体" panose="02010609060101010101" pitchFamily="49" charset="-122"/>
                <a:sym typeface="Wingdings" panose="05000000000000000000" pitchFamily="2" charset="2"/>
              </a:rPr>
              <a:t>从遗传学的分离律观点看，纯种水稻品种的第二代是不会有分离的，只有杂种第二代才会出现分离现象。今年它的后代既然发生分离，那么可以断定去年发现的性状优异稻株是一株“天然杂交稻”的杂种第一代。</a:t>
            </a:r>
            <a:endParaRPr lang="zh-CN" altLang="zh-CN" sz="2965" b="1">
              <a:latin typeface="Times New Roman" panose="02020603050405020304" pitchFamily="18" charset="0"/>
              <a:ea typeface="方正中等线简体" pitchFamily="65" charset="-122"/>
              <a:sym typeface="Wingdings" panose="05000000000000000000" pitchFamily="2" charset="2"/>
            </a:endParaRPr>
          </a:p>
          <a:p>
            <a:pPr algn="just" defTabSz="863600">
              <a:lnSpc>
                <a:spcPct val="110000"/>
              </a:lnSpc>
              <a:buClrTx/>
              <a:buSzPct val="100000"/>
              <a:buFontTx/>
              <a:buNone/>
            </a:pPr>
            <a:r>
              <a:rPr lang="zh-CN" altLang="en-US" sz="2965" b="1">
                <a:solidFill>
                  <a:srgbClr val="CC0000"/>
                </a:solidFill>
                <a:latin typeface="Times New Roman" panose="02020603050405020304" pitchFamily="18" charset="0"/>
                <a:ea typeface="方正中等线简体" pitchFamily="65" charset="-122"/>
                <a:sym typeface="Wingdings" panose="05000000000000000000" pitchFamily="2" charset="2"/>
              </a:rPr>
              <a:t>        </a:t>
            </a:r>
            <a:r>
              <a:rPr lang="zh-CN" altLang="zh-CN" sz="296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解析：</a:t>
            </a:r>
            <a:r>
              <a:rPr lang="zh-CN" altLang="zh-CN" sz="2965" b="1">
                <a:latin typeface="Times New Roman" panose="02020603050405020304" pitchFamily="18" charset="0"/>
                <a:ea typeface="华文中宋" panose="02010600040101010101" pitchFamily="2" charset="-122"/>
                <a:sym typeface="Wingdings" panose="05000000000000000000" pitchFamily="2" charset="2"/>
              </a:rPr>
              <a:t>在研究杂交水稻的过程中，袁隆平的这一则推理就是典型的必要条件</a:t>
            </a:r>
            <a:r>
              <a:rPr lang="zh-CN" altLang="zh-CN" sz="296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肯定后件式</a:t>
            </a:r>
            <a:r>
              <a:rPr lang="zh-CN" altLang="zh-CN" sz="2965" b="1">
                <a:latin typeface="Times New Roman" panose="02020603050405020304" pitchFamily="18" charset="0"/>
                <a:ea typeface="华文中宋" panose="02010600040101010101" pitchFamily="2" charset="-122"/>
                <a:sym typeface="Wingdings" panose="05000000000000000000" pitchFamily="2" charset="2"/>
              </a:rPr>
              <a:t>推理，推理过程如下：</a:t>
            </a:r>
            <a:endParaRPr lang="zh-CN" altLang="zh-CN" sz="296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296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        </a:t>
            </a:r>
            <a:endParaRPr lang="zh-CN" altLang="zh-CN" sz="2965" b="1">
              <a:solidFill>
                <a:srgbClr val="C00000"/>
              </a:solidFill>
              <a:latin typeface="Times New Roman" panose="02020603050405020304" pitchFamily="18" charset="0"/>
              <a:ea typeface="楷体" panose="02010609060101010101" pitchFamily="49" charset="-122"/>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矩形 20"/>
          <p:cNvSpPr/>
          <p:nvPr>
            <p:custDataLst>
              <p:tags r:id="rId1"/>
            </p:custDataLst>
          </p:nvPr>
        </p:nvSpPr>
        <p:spPr>
          <a:xfrm>
            <a:off x="507300" y="284412"/>
            <a:ext cx="11179080" cy="6153150"/>
          </a:xfrm>
          <a:prstGeom prst="rect">
            <a:avLst/>
          </a:prstGeom>
          <a:noFill/>
          <a:ln w="9525">
            <a:noFill/>
          </a:ln>
        </p:spPr>
        <p:txBody>
          <a:bodyPr lIns="121862" tIns="60929" rIns="121862" bIns="60929">
            <a:spAutoFit/>
          </a:bodyPr>
          <a:p>
            <a:pPr algn="just" defTabSz="863600">
              <a:lnSpc>
                <a:spcPct val="110000"/>
              </a:lnSpc>
              <a:buClrTx/>
              <a:buSzPct val="100000"/>
              <a:buFontTx/>
              <a:buNone/>
            </a:pPr>
            <a:r>
              <a:rPr lang="zh-CN" altLang="en-US" sz="2965" b="1">
                <a:latin typeface="Times New Roman" panose="02020603050405020304" pitchFamily="18" charset="0"/>
                <a:ea typeface="黑体" panose="02010609060101010101" charset="-122"/>
                <a:sym typeface="Wingdings" panose="05000000000000000000" pitchFamily="2" charset="2"/>
              </a:rPr>
              <a:t>      </a:t>
            </a:r>
            <a:r>
              <a:rPr lang="zh-CN" altLang="zh-CN" sz="2965" b="1">
                <a:latin typeface="Times New Roman" panose="02020603050405020304" pitchFamily="18" charset="0"/>
                <a:ea typeface="黑体" panose="02010609060101010101" charset="-122"/>
                <a:sym typeface="Wingdings" panose="05000000000000000000" pitchFamily="2" charset="2"/>
              </a:rPr>
              <a:t>《喜看稻菽千重浪</a:t>
            </a:r>
            <a:r>
              <a:rPr lang="en-US" altLang="zh-CN" sz="2965" b="1">
                <a:latin typeface="Times New Roman" panose="02020603050405020304" pitchFamily="18" charset="0"/>
                <a:ea typeface="黑体" panose="02010609060101010101" charset="-122"/>
                <a:sym typeface="Wingdings" panose="05000000000000000000" pitchFamily="2" charset="2"/>
              </a:rPr>
              <a:t>——</a:t>
            </a:r>
            <a:r>
              <a:rPr lang="zh-CN" altLang="zh-CN" sz="2965" b="1">
                <a:latin typeface="Times New Roman" panose="02020603050405020304" pitchFamily="18" charset="0"/>
                <a:ea typeface="黑体" panose="02010609060101010101" charset="-122"/>
                <a:sym typeface="Wingdings" panose="05000000000000000000" pitchFamily="2" charset="2"/>
              </a:rPr>
              <a:t>记首届国家最高科技奖获得者袁隆平》中有这样一段文字：</a:t>
            </a:r>
            <a:endParaRPr lang="zh-CN" altLang="zh-CN" sz="2965" b="1">
              <a:latin typeface="Times New Roman" panose="02020603050405020304" pitchFamily="18" charset="0"/>
              <a:ea typeface="黑体" panose="02010609060101010101" charset="-122"/>
              <a:sym typeface="Wingdings" panose="05000000000000000000" pitchFamily="2" charset="2"/>
            </a:endParaRPr>
          </a:p>
          <a:p>
            <a:pPr algn="just" defTabSz="863600">
              <a:lnSpc>
                <a:spcPct val="110000"/>
              </a:lnSpc>
              <a:buClrTx/>
              <a:buSzPct val="100000"/>
              <a:buFontTx/>
              <a:buNone/>
            </a:pPr>
            <a:r>
              <a:rPr lang="zh-CN" altLang="en-US" sz="2965" b="1">
                <a:latin typeface="楷体" panose="02010609060101010101" pitchFamily="49" charset="-122"/>
                <a:ea typeface="楷体" panose="02010609060101010101" pitchFamily="49" charset="-122"/>
                <a:sym typeface="Wingdings" panose="05000000000000000000" pitchFamily="2" charset="2"/>
              </a:rPr>
              <a:t>    </a:t>
            </a:r>
            <a:r>
              <a:rPr lang="zh-CN" altLang="zh-CN" sz="2965" b="1">
                <a:latin typeface="楷体" panose="02010609060101010101" pitchFamily="49" charset="-122"/>
                <a:ea typeface="楷体" panose="02010609060101010101" pitchFamily="49" charset="-122"/>
                <a:sym typeface="Wingdings" panose="05000000000000000000" pitchFamily="2" charset="2"/>
              </a:rPr>
              <a:t>从遗传学的分离律观点看，纯种水稻品种的第二代是不会有分离的，只有杂种第二代才会出现分离现象。今年它的后代既然发生分离，那么可以断定去年发现的性状优异稻株是一株“天然杂交稻”的杂种第一代。</a:t>
            </a:r>
            <a:endParaRPr lang="zh-CN" altLang="zh-CN" sz="2965" b="1">
              <a:latin typeface="Times New Roman" panose="02020603050405020304" pitchFamily="18" charset="0"/>
              <a:ea typeface="方正中等线简体" pitchFamily="65" charset="-122"/>
              <a:sym typeface="Wingdings" panose="05000000000000000000" pitchFamily="2" charset="2"/>
            </a:endParaRPr>
          </a:p>
          <a:p>
            <a:pPr algn="just" defTabSz="863600">
              <a:lnSpc>
                <a:spcPct val="110000"/>
              </a:lnSpc>
              <a:buClrTx/>
              <a:buSzPct val="100000"/>
              <a:buFontTx/>
              <a:buNone/>
            </a:pPr>
            <a:r>
              <a:rPr lang="zh-CN" altLang="en-US" sz="2965" b="1">
                <a:solidFill>
                  <a:srgbClr val="CC0000"/>
                </a:solidFill>
                <a:latin typeface="Times New Roman" panose="02020603050405020304" pitchFamily="18" charset="0"/>
                <a:ea typeface="方正中等线简体" pitchFamily="65" charset="-122"/>
                <a:sym typeface="Wingdings" panose="05000000000000000000" pitchFamily="2" charset="2"/>
              </a:rPr>
              <a:t>        </a:t>
            </a:r>
            <a:r>
              <a:rPr lang="zh-CN" altLang="zh-CN" sz="296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解析：</a:t>
            </a:r>
            <a:r>
              <a:rPr lang="zh-CN" altLang="zh-CN" sz="2965" b="1">
                <a:latin typeface="Times New Roman" panose="02020603050405020304" pitchFamily="18" charset="0"/>
                <a:ea typeface="华文中宋" panose="02010600040101010101" pitchFamily="2" charset="-122"/>
                <a:sym typeface="Wingdings" panose="05000000000000000000" pitchFamily="2" charset="2"/>
              </a:rPr>
              <a:t>在研究杂交水稻的过程中，袁隆平的这一则推理就是典型的必要条件</a:t>
            </a:r>
            <a:r>
              <a:rPr lang="zh-CN" altLang="zh-CN" sz="296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肯定后件式</a:t>
            </a:r>
            <a:r>
              <a:rPr lang="zh-CN" altLang="zh-CN" sz="2965" b="1">
                <a:latin typeface="Times New Roman" panose="02020603050405020304" pitchFamily="18" charset="0"/>
                <a:ea typeface="华文中宋" panose="02010600040101010101" pitchFamily="2" charset="-122"/>
                <a:sym typeface="Wingdings" panose="05000000000000000000" pitchFamily="2" charset="2"/>
              </a:rPr>
              <a:t>推理，推理过程如下：</a:t>
            </a:r>
            <a:endParaRPr lang="zh-CN" altLang="zh-CN" sz="296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296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        原命题：</a:t>
            </a:r>
            <a:r>
              <a:rPr lang="zh-CN"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只有杂种水稻的第二代，才会出现分离现象</a:t>
            </a:r>
            <a:r>
              <a:rPr lang="zh-CN" altLang="zh-CN"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（只有</a:t>
            </a:r>
            <a:r>
              <a:rPr lang="en-US" altLang="zh-CN"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p</a:t>
            </a:r>
            <a:r>
              <a:rPr lang="zh-CN" altLang="en-US"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，才</a:t>
            </a:r>
            <a:r>
              <a:rPr lang="en-US" altLang="zh-CN"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q</a:t>
            </a:r>
            <a:r>
              <a:rPr lang="zh-CN" altLang="en-US"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a:t>
            </a:r>
            <a:endParaRPr lang="zh-CN" altLang="zh-CN" sz="2965" b="1">
              <a:solidFill>
                <a:srgbClr val="C00000"/>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10000"/>
              </a:lnSpc>
              <a:buClrTx/>
              <a:buSzPct val="100000"/>
              <a:buFontTx/>
              <a:buNone/>
            </a:pPr>
            <a:r>
              <a:rPr lang="zh-CN" altLang="en-US" sz="296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        肯定后件：</a:t>
            </a:r>
            <a:r>
              <a:rPr lang="zh-CN"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它的后代发生分离，它的后代是杂种水稻第二代</a:t>
            </a:r>
            <a:r>
              <a:rPr lang="en-US"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a:t>
            </a:r>
            <a:r>
              <a:rPr lang="zh-CN"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它本身是杂种水稻第一代</a:t>
            </a:r>
            <a:r>
              <a:rPr lang="en-US"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a:t>
            </a:r>
            <a:r>
              <a:rPr lang="zh-CN" altLang="zh-CN" sz="2965" b="1">
                <a:solidFill>
                  <a:srgbClr val="0000FF"/>
                </a:solidFill>
                <a:latin typeface="Times New Roman" panose="02020603050405020304" pitchFamily="18" charset="0"/>
                <a:ea typeface="楷体" panose="02010609060101010101" pitchFamily="49" charset="-122"/>
                <a:sym typeface="Wingdings" panose="05000000000000000000" pitchFamily="2" charset="2"/>
              </a:rPr>
              <a:t>。</a:t>
            </a:r>
            <a:r>
              <a:rPr lang="zh-CN" altLang="zh-CN" sz="2965" b="1">
                <a:solidFill>
                  <a:srgbClr val="C00000"/>
                </a:solidFill>
                <a:latin typeface="Times New Roman" panose="02020603050405020304" pitchFamily="18" charset="0"/>
                <a:ea typeface="楷体" panose="02010609060101010101" pitchFamily="49" charset="-122"/>
                <a:sym typeface="Wingdings" panose="05000000000000000000" pitchFamily="2" charset="2"/>
              </a:rPr>
              <a:t>（有q，故有p）</a:t>
            </a:r>
            <a:endParaRPr lang="zh-CN" altLang="zh-CN" sz="2965" b="1">
              <a:solidFill>
                <a:srgbClr val="C00000"/>
              </a:solidFill>
              <a:latin typeface="Times New Roman" panose="02020603050405020304" pitchFamily="18" charset="0"/>
              <a:ea typeface="楷体" panose="02010609060101010101" pitchFamily="49" charset="-122"/>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矩形 1"/>
          <p:cNvSpPr/>
          <p:nvPr>
            <p:custDataLst>
              <p:tags r:id="rId1"/>
            </p:custDataLst>
          </p:nvPr>
        </p:nvSpPr>
        <p:spPr>
          <a:xfrm>
            <a:off x="535857" y="852185"/>
            <a:ext cx="10970784" cy="4502150"/>
          </a:xfrm>
          <a:prstGeom prst="rect">
            <a:avLst/>
          </a:prstGeom>
          <a:noFill/>
          <a:ln w="9525">
            <a:noFill/>
          </a:ln>
        </p:spPr>
        <p:txBody>
          <a:bodyPr lIns="121890" tIns="60944" rIns="121890" bIns="60944">
            <a:spAutoFit/>
          </a:bodyPr>
          <a:p>
            <a:pPr algn="just" defTabSz="1152525">
              <a:lnSpc>
                <a:spcPct val="140000"/>
              </a:lnSpc>
              <a:buClrTx/>
              <a:buSzPct val="100000"/>
              <a:buFontTx/>
              <a:buNone/>
            </a:pPr>
            <a:r>
              <a:rPr lang="zh-CN" altLang="zh-CN" sz="3385" b="1">
                <a:latin typeface="Times New Roman" panose="02020603050405020304" pitchFamily="18" charset="0"/>
                <a:ea typeface="华文中宋" panose="02010600040101010101" pitchFamily="2" charset="-122"/>
                <a:sym typeface="Wingdings" panose="05000000000000000000" pitchFamily="2" charset="2"/>
              </a:rPr>
              <a:t>比较：充分条件推理与必要条件推理的不同规则</a:t>
            </a:r>
            <a:endParaRPr lang="zh-CN" altLang="zh-CN" sz="3385" b="1">
              <a:latin typeface="宋体" panose="02010600030101010101" pitchFamily="2" charset="-122"/>
              <a:ea typeface="华文中宋" panose="02010600040101010101" pitchFamily="2" charset="-122"/>
              <a:sym typeface="Wingdings" panose="05000000000000000000" pitchFamily="2" charset="2"/>
            </a:endParaRPr>
          </a:p>
          <a:p>
            <a:pPr algn="just" defTabSz="1152525">
              <a:lnSpc>
                <a:spcPct val="140000"/>
              </a:lnSpc>
              <a:buClrTx/>
              <a:buSzPct val="100000"/>
              <a:buFontTx/>
              <a:buNone/>
            </a:pPr>
            <a:r>
              <a:rPr lang="zh-CN" altLang="zh-CN" sz="3385" b="1">
                <a:solidFill>
                  <a:srgbClr val="009999"/>
                </a:solidFill>
                <a:latin typeface="Times New Roman" panose="02020603050405020304" pitchFamily="18" charset="0"/>
                <a:ea typeface="黑体" panose="02010609060101010101" charset="-122"/>
                <a:sym typeface="Wingdings" panose="05000000000000000000" pitchFamily="2" charset="2"/>
              </a:rPr>
              <a:t>充分条件推理规则：</a:t>
            </a:r>
            <a:endParaRPr lang="zh-CN" altLang="zh-CN" sz="3385" b="1">
              <a:solidFill>
                <a:srgbClr val="009999"/>
              </a:solidFill>
              <a:latin typeface="Times New Roman" panose="02020603050405020304" pitchFamily="18" charset="0"/>
              <a:ea typeface="黑体" panose="02010609060101010101" charset="-122"/>
              <a:sym typeface="Wingdings" panose="05000000000000000000" pitchFamily="2" charset="2"/>
            </a:endParaRPr>
          </a:p>
          <a:p>
            <a:pPr algn="just" defTabSz="1152525">
              <a:lnSpc>
                <a:spcPct val="140000"/>
              </a:lnSpc>
              <a:buClrTx/>
              <a:buSzPct val="100000"/>
              <a:buFontTx/>
              <a:buNone/>
            </a:pPr>
            <a:r>
              <a:rPr lang="en-US" altLang="zh-CN" sz="3385" b="1">
                <a:latin typeface="宋体" panose="02010600030101010101" pitchFamily="2" charset="-122"/>
                <a:ea typeface="楷体" panose="02010609060101010101" pitchFamily="49" charset="-122"/>
                <a:sym typeface="Wingdings" panose="05000000000000000000" pitchFamily="2" charset="2"/>
              </a:rPr>
              <a:t>①</a:t>
            </a:r>
            <a:r>
              <a:rPr lang="zh-CN" altLang="zh-CN" sz="3385" b="1">
                <a:latin typeface="Times New Roman" panose="02020603050405020304" pitchFamily="18" charset="0"/>
                <a:ea typeface="楷体" panose="02010609060101010101" pitchFamily="49" charset="-122"/>
                <a:sym typeface="Wingdings" panose="05000000000000000000" pitchFamily="2" charset="2"/>
              </a:rPr>
              <a:t>肯定前件就能肯定后件</a:t>
            </a:r>
            <a:endParaRPr lang="zh-CN" altLang="zh-CN" sz="3385" b="1">
              <a:latin typeface="宋体" panose="02010600030101010101" pitchFamily="2" charset="-122"/>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宋体" panose="02010600030101010101" pitchFamily="2" charset="-122"/>
                <a:ea typeface="楷体" panose="02010609060101010101" pitchFamily="49" charset="-122"/>
                <a:sym typeface="Wingdings" panose="05000000000000000000" pitchFamily="2" charset="2"/>
              </a:rPr>
              <a:t>②</a:t>
            </a:r>
            <a:r>
              <a:rPr lang="zh-CN" altLang="zh-CN" sz="3385" b="1">
                <a:latin typeface="Times New Roman" panose="02020603050405020304" pitchFamily="18" charset="0"/>
                <a:ea typeface="楷体" panose="02010609060101010101" pitchFamily="49" charset="-122"/>
                <a:sym typeface="Wingdings" panose="05000000000000000000" pitchFamily="2" charset="2"/>
              </a:rPr>
              <a:t>否定后件就能否定前件</a:t>
            </a:r>
            <a:endParaRPr lang="zh-CN" altLang="zh-CN" sz="3385" b="1">
              <a:latin typeface="宋体" panose="02010600030101010101" pitchFamily="2" charset="-122"/>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宋体" panose="02010600030101010101" pitchFamily="2" charset="-122"/>
                <a:ea typeface="楷体" panose="02010609060101010101" pitchFamily="49" charset="-122"/>
                <a:sym typeface="Wingdings" panose="05000000000000000000" pitchFamily="2" charset="2"/>
              </a:rPr>
              <a:t>③</a:t>
            </a:r>
            <a:r>
              <a:rPr lang="zh-CN" altLang="zh-CN" sz="3385" b="1">
                <a:solidFill>
                  <a:srgbClr val="7030A0"/>
                </a:solidFill>
                <a:latin typeface="Times New Roman" panose="02020603050405020304" pitchFamily="18" charset="0"/>
                <a:ea typeface="楷体" panose="02010609060101010101" pitchFamily="49" charset="-122"/>
                <a:sym typeface="Wingdings" panose="05000000000000000000" pitchFamily="2" charset="2"/>
              </a:rPr>
              <a:t>肯定后件</a:t>
            </a:r>
            <a:r>
              <a:rPr lang="zh-CN" altLang="zh-CN" sz="3385" b="1">
                <a:solidFill>
                  <a:srgbClr val="C00000"/>
                </a:solidFill>
                <a:latin typeface="Times New Roman" panose="02020603050405020304" pitchFamily="18" charset="0"/>
                <a:ea typeface="楷体" panose="02010609060101010101" pitchFamily="49" charset="-122"/>
                <a:sym typeface="Wingdings" panose="05000000000000000000" pitchFamily="2" charset="2"/>
              </a:rPr>
              <a:t>不能</a:t>
            </a:r>
            <a:r>
              <a:rPr lang="zh-CN" altLang="zh-CN" sz="3385" b="1">
                <a:latin typeface="Times New Roman" panose="02020603050405020304" pitchFamily="18" charset="0"/>
                <a:ea typeface="楷体" panose="02010609060101010101" pitchFamily="49" charset="-122"/>
                <a:sym typeface="Wingdings" panose="05000000000000000000" pitchFamily="2" charset="2"/>
              </a:rPr>
              <a:t>肯定前件</a:t>
            </a:r>
            <a:endParaRPr lang="zh-CN" altLang="zh-CN" sz="3385" b="1">
              <a:latin typeface="宋体" panose="02010600030101010101" pitchFamily="2" charset="-122"/>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宋体" panose="02010600030101010101" pitchFamily="2" charset="-122"/>
                <a:ea typeface="楷体" panose="02010609060101010101" pitchFamily="49" charset="-122"/>
                <a:sym typeface="Wingdings" panose="05000000000000000000" pitchFamily="2" charset="2"/>
              </a:rPr>
              <a:t>④</a:t>
            </a:r>
            <a:r>
              <a:rPr lang="zh-CN" altLang="zh-CN" sz="3385" b="1">
                <a:solidFill>
                  <a:srgbClr val="7030A0"/>
                </a:solidFill>
                <a:latin typeface="Times New Roman" panose="02020603050405020304" pitchFamily="18" charset="0"/>
                <a:ea typeface="楷体" panose="02010609060101010101" pitchFamily="49" charset="-122"/>
                <a:sym typeface="Wingdings" panose="05000000000000000000" pitchFamily="2" charset="2"/>
              </a:rPr>
              <a:t>否定前件</a:t>
            </a:r>
            <a:r>
              <a:rPr lang="zh-CN" altLang="zh-CN" sz="3385" b="1">
                <a:solidFill>
                  <a:srgbClr val="C00000"/>
                </a:solidFill>
                <a:latin typeface="Times New Roman" panose="02020603050405020304" pitchFamily="18" charset="0"/>
                <a:ea typeface="楷体" panose="02010609060101010101" pitchFamily="49" charset="-122"/>
                <a:sym typeface="Wingdings" panose="05000000000000000000" pitchFamily="2" charset="2"/>
              </a:rPr>
              <a:t>不能</a:t>
            </a:r>
            <a:r>
              <a:rPr lang="zh-CN" altLang="zh-CN" sz="3385" b="1">
                <a:latin typeface="Times New Roman" panose="02020603050405020304" pitchFamily="18" charset="0"/>
                <a:ea typeface="楷体" panose="02010609060101010101" pitchFamily="49" charset="-122"/>
                <a:sym typeface="Wingdings" panose="05000000000000000000" pitchFamily="2" charset="2"/>
              </a:rPr>
              <a:t>肯定后件</a:t>
            </a:r>
            <a:endParaRPr lang="en-US" altLang="zh-CN" sz="3385" b="1">
              <a:latin typeface="Times New Roman" panose="02020603050405020304" pitchFamily="18" charset="0"/>
              <a:ea typeface="楷体" panose="02010609060101010101" pitchFamily="49" charset="-122"/>
            </a:endParaRPr>
          </a:p>
        </p:txBody>
      </p:sp>
      <p:sp>
        <p:nvSpPr>
          <p:cNvPr id="72707" name="文本框 3"/>
          <p:cNvSpPr/>
          <p:nvPr>
            <p:custDataLst>
              <p:tags r:id="rId2"/>
            </p:custDataLst>
          </p:nvPr>
        </p:nvSpPr>
        <p:spPr>
          <a:xfrm>
            <a:off x="5922980" y="1581219"/>
            <a:ext cx="5644133" cy="3741420"/>
          </a:xfrm>
          <a:prstGeom prst="rect">
            <a:avLst/>
          </a:prstGeom>
          <a:noFill/>
          <a:ln w="9525">
            <a:noFill/>
          </a:ln>
        </p:spPr>
        <p:txBody>
          <a:bodyPr lIns="91435" tIns="45717" rIns="91435" bIns="45717">
            <a:spAutoFit/>
          </a:bodyPr>
          <a:p>
            <a:pPr algn="just" defTabSz="1152525">
              <a:lnSpc>
                <a:spcPct val="140000"/>
              </a:lnSpc>
              <a:buClrTx/>
              <a:buSzPct val="100000"/>
              <a:buFontTx/>
              <a:buNone/>
            </a:pPr>
            <a:r>
              <a:rPr lang="zh-CN" altLang="zh-CN" sz="3385" b="1">
                <a:solidFill>
                  <a:srgbClr val="009999"/>
                </a:solidFill>
                <a:latin typeface="Times New Roman" panose="02020603050405020304" pitchFamily="18" charset="0"/>
                <a:ea typeface="黑体" panose="02010609060101010101" charset="-122"/>
                <a:sym typeface="Wingdings" panose="05000000000000000000" pitchFamily="2" charset="2"/>
              </a:rPr>
              <a:t>必要条件推理规则：</a:t>
            </a:r>
            <a:endParaRPr lang="zh-CN" altLang="zh-CN" sz="3385" b="1">
              <a:solidFill>
                <a:srgbClr val="009999"/>
              </a:solidFill>
              <a:latin typeface="Times New Roman" panose="02020603050405020304" pitchFamily="18" charset="0"/>
              <a:ea typeface="黑体" panose="02010609060101010101" charset="-122"/>
              <a:sym typeface="Wingdings" panose="05000000000000000000" pitchFamily="2" charset="2"/>
            </a:endParaRPr>
          </a:p>
          <a:p>
            <a:pPr algn="just" defTabSz="1152525">
              <a:lnSpc>
                <a:spcPct val="140000"/>
              </a:lnSpc>
              <a:buClrTx/>
              <a:buSzPct val="100000"/>
              <a:buFontTx/>
              <a:buNone/>
            </a:pPr>
            <a:r>
              <a:rPr lang="en-US" altLang="zh-CN" sz="3385" b="1">
                <a:latin typeface="Times New Roman" panose="02020603050405020304" pitchFamily="18" charset="0"/>
                <a:ea typeface="楷体" panose="02010609060101010101" pitchFamily="49" charset="-122"/>
                <a:sym typeface="Wingdings" panose="05000000000000000000" pitchFamily="2" charset="2"/>
              </a:rPr>
              <a:t>①</a:t>
            </a:r>
            <a:r>
              <a:rPr lang="en-US" altLang="zh-CN" sz="3385" b="1">
                <a:solidFill>
                  <a:srgbClr val="7030A0"/>
                </a:solidFill>
                <a:latin typeface="Times New Roman" panose="02020603050405020304" pitchFamily="18" charset="0"/>
                <a:ea typeface="楷体" panose="02010609060101010101" pitchFamily="49" charset="-122"/>
                <a:sym typeface="Wingdings" panose="05000000000000000000" pitchFamily="2" charset="2"/>
              </a:rPr>
              <a:t>肯定前件</a:t>
            </a:r>
            <a:r>
              <a:rPr lang="en-US" altLang="zh-CN" sz="3385" b="1">
                <a:solidFill>
                  <a:srgbClr val="C00000"/>
                </a:solidFill>
                <a:latin typeface="Times New Roman" panose="02020603050405020304" pitchFamily="18" charset="0"/>
                <a:ea typeface="楷体" panose="02010609060101010101" pitchFamily="49" charset="-122"/>
                <a:sym typeface="Wingdings" panose="05000000000000000000" pitchFamily="2" charset="2"/>
              </a:rPr>
              <a:t>不能</a:t>
            </a:r>
            <a:r>
              <a:rPr lang="en-US" altLang="zh-CN" sz="3385" b="1">
                <a:latin typeface="Times New Roman" panose="02020603050405020304" pitchFamily="18" charset="0"/>
                <a:ea typeface="楷体" panose="02010609060101010101" pitchFamily="49" charset="-122"/>
                <a:sym typeface="Wingdings" panose="05000000000000000000" pitchFamily="2" charset="2"/>
              </a:rPr>
              <a:t>肯定后件</a:t>
            </a:r>
            <a:endParaRPr lang="en-US" altLang="zh-CN" sz="3385" b="1">
              <a:latin typeface="Times New Roman" panose="02020603050405020304" pitchFamily="18" charset="0"/>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Times New Roman" panose="02020603050405020304" pitchFamily="18" charset="0"/>
                <a:ea typeface="楷体" panose="02010609060101010101" pitchFamily="49" charset="-122"/>
                <a:sym typeface="Wingdings" panose="05000000000000000000" pitchFamily="2" charset="2"/>
              </a:rPr>
              <a:t>②</a:t>
            </a:r>
            <a:r>
              <a:rPr lang="en-US" altLang="zh-CN" sz="3385" b="1">
                <a:solidFill>
                  <a:srgbClr val="7030A0"/>
                </a:solidFill>
                <a:latin typeface="Times New Roman" panose="02020603050405020304" pitchFamily="18" charset="0"/>
                <a:ea typeface="楷体" panose="02010609060101010101" pitchFamily="49" charset="-122"/>
                <a:sym typeface="Wingdings" panose="05000000000000000000" pitchFamily="2" charset="2"/>
              </a:rPr>
              <a:t>否定后件</a:t>
            </a:r>
            <a:r>
              <a:rPr lang="en-US" altLang="zh-CN" sz="3385" b="1">
                <a:solidFill>
                  <a:srgbClr val="C00000"/>
                </a:solidFill>
                <a:latin typeface="Times New Roman" panose="02020603050405020304" pitchFamily="18" charset="0"/>
                <a:ea typeface="楷体" panose="02010609060101010101" pitchFamily="49" charset="-122"/>
                <a:sym typeface="Wingdings" panose="05000000000000000000" pitchFamily="2" charset="2"/>
              </a:rPr>
              <a:t>不能</a:t>
            </a:r>
            <a:r>
              <a:rPr lang="en-US" altLang="zh-CN" sz="3385" b="1">
                <a:latin typeface="Times New Roman" panose="02020603050405020304" pitchFamily="18" charset="0"/>
                <a:ea typeface="楷体" panose="02010609060101010101" pitchFamily="49" charset="-122"/>
                <a:sym typeface="Wingdings" panose="05000000000000000000" pitchFamily="2" charset="2"/>
              </a:rPr>
              <a:t>否定前件</a:t>
            </a:r>
            <a:endParaRPr lang="en-US" altLang="zh-CN" sz="3385" b="1">
              <a:latin typeface="Times New Roman" panose="02020603050405020304" pitchFamily="18" charset="0"/>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Times New Roman" panose="02020603050405020304" pitchFamily="18" charset="0"/>
                <a:ea typeface="楷体" panose="02010609060101010101" pitchFamily="49" charset="-122"/>
                <a:sym typeface="Wingdings" panose="05000000000000000000" pitchFamily="2" charset="2"/>
              </a:rPr>
              <a:t>③肯定后件就能肯定前件</a:t>
            </a:r>
            <a:endParaRPr lang="en-US" altLang="zh-CN" sz="3385" b="1">
              <a:latin typeface="Times New Roman" panose="02020603050405020304" pitchFamily="18" charset="0"/>
              <a:ea typeface="楷体" panose="02010609060101010101" pitchFamily="49" charset="-122"/>
              <a:sym typeface="Wingdings" panose="05000000000000000000" pitchFamily="2" charset="2"/>
            </a:endParaRPr>
          </a:p>
          <a:p>
            <a:pPr algn="just" defTabSz="1152525">
              <a:lnSpc>
                <a:spcPct val="140000"/>
              </a:lnSpc>
              <a:buClrTx/>
              <a:buSzPct val="100000"/>
              <a:buFontTx/>
              <a:buNone/>
            </a:pPr>
            <a:r>
              <a:rPr lang="en-US" altLang="zh-CN" sz="3385" b="1">
                <a:latin typeface="Times New Roman" panose="02020603050405020304" pitchFamily="18" charset="0"/>
                <a:ea typeface="楷体" panose="02010609060101010101" pitchFamily="49" charset="-122"/>
                <a:sym typeface="Wingdings" panose="05000000000000000000" pitchFamily="2" charset="2"/>
              </a:rPr>
              <a:t>④否定前件就能否定后件</a:t>
            </a:r>
            <a:endParaRPr lang="en-US" altLang="zh-CN" sz="3385" b="1">
              <a:latin typeface="Times New Roman" panose="02020603050405020304" pitchFamily="18" charset="0"/>
              <a:ea typeface="楷体" panose="02010609060101010101" pitchFamily="49" charset="-122"/>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1"/>
          <p:cNvSpPr/>
          <p:nvPr>
            <p:custDataLst>
              <p:tags r:id="rId1"/>
            </p:custDataLst>
          </p:nvPr>
        </p:nvSpPr>
        <p:spPr>
          <a:xfrm>
            <a:off x="443468" y="348244"/>
            <a:ext cx="11271469" cy="6576060"/>
          </a:xfrm>
          <a:prstGeom prst="rect">
            <a:avLst/>
          </a:prstGeom>
          <a:noFill/>
          <a:ln w="9525">
            <a:noFill/>
          </a:ln>
        </p:spPr>
        <p:txBody>
          <a:bodyPr lIns="121890" tIns="60944" rIns="121890" bIns="60944">
            <a:spAutoFit/>
          </a:bodyPr>
          <a:p>
            <a:pPr algn="just" defTabSz="863600">
              <a:lnSpc>
                <a:spcPct val="110000"/>
              </a:lnSpc>
              <a:buClrTx/>
              <a:buSzPct val="100000"/>
              <a:buFontTx/>
              <a:buNone/>
            </a:pPr>
            <a:r>
              <a:rPr lang="en-US" altLang="zh-CN" sz="3175" b="1"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175" b="1"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第四种推理</a:t>
            </a:r>
            <a:r>
              <a:rPr lang="zh-CN" altLang="zh-CN" sz="3175" b="1" kern="100">
                <a:solidFill>
                  <a:srgbClr val="C00000"/>
                </a:solidFill>
                <a:latin typeface="Times New Roman" panose="02020603050405020304" pitchFamily="18" charset="0"/>
                <a:ea typeface="方正中等线简体" pitchFamily="65" charset="-122"/>
                <a:cs typeface="Times New Roman" panose="02020603050405020304" pitchFamily="18" charset="0"/>
                <a:sym typeface="+mn-ea"/>
              </a:rPr>
              <a:t>：</a:t>
            </a:r>
            <a:r>
              <a:rPr lang="zh-CN"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排除法</a:t>
            </a:r>
            <a:r>
              <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a:t>
            </a:r>
            <a:r>
              <a:rPr lang="zh-CN" altLang="en-US"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选言推理</a:t>
            </a:r>
            <a:r>
              <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a:t>
            </a:r>
            <a:endPar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endPar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一件事共有</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n</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种可能存在，排除了</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(n</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1)</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种可能，剩下最后一种可能就成为必然。</a:t>
            </a:r>
            <a:endParaRPr lang="zh-CN" altLang="zh-CN" sz="3175" b="1">
              <a:solidFill>
                <a:srgbClr val="7030A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3175" b="1">
                <a:solidFill>
                  <a:srgbClr val="7030A0"/>
                </a:solidFill>
                <a:latin typeface="Times New Roman" panose="02020603050405020304" pitchFamily="18" charset="0"/>
                <a:ea typeface="楷体_GB2312" panose="02010609030101010101" pitchFamily="49" charset="-122"/>
                <a:sym typeface="Wingdings" panose="05000000000000000000" pitchFamily="2" charset="2"/>
              </a:rPr>
              <a:t>        </a:t>
            </a:r>
            <a:r>
              <a:rPr lang="zh-CN" altLang="zh-CN" sz="3175" b="1">
                <a:solidFill>
                  <a:srgbClr val="7030A0"/>
                </a:solidFill>
                <a:latin typeface="Times New Roman" panose="02020603050405020304" pitchFamily="18" charset="0"/>
                <a:ea typeface="楷体_GB2312" panose="02010609030101010101" pitchFamily="49" charset="-122"/>
                <a:sym typeface="Wingdings" panose="05000000000000000000" pitchFamily="2" charset="2"/>
              </a:rPr>
              <a:t>求石兽于水中，竟不可得。以为顺流下矣，棹数小舟曳铁钯，寻十余里无迹。</a:t>
            </a:r>
            <a:r>
              <a:rPr lang="en-US" altLang="zh-CN" sz="3175" b="1">
                <a:solidFill>
                  <a:srgbClr val="7030A0"/>
                </a:solidFill>
                <a:latin typeface="Times New Roman" panose="02020603050405020304" pitchFamily="18" charset="0"/>
                <a:sym typeface="Wingdings" panose="05000000000000000000" pitchFamily="2" charset="2"/>
              </a:rPr>
              <a:t>(</a:t>
            </a:r>
            <a:r>
              <a:rPr lang="zh-CN" altLang="zh-CN" sz="3175" b="1">
                <a:solidFill>
                  <a:srgbClr val="7030A0"/>
                </a:solidFill>
                <a:latin typeface="Times New Roman" panose="02020603050405020304" pitchFamily="18" charset="0"/>
                <a:sym typeface="Wingdings" panose="05000000000000000000" pitchFamily="2" charset="2"/>
              </a:rPr>
              <a:t>《河中石兽》</a:t>
            </a:r>
            <a:r>
              <a:rPr lang="en-US" altLang="zh-CN" sz="3175" b="1">
                <a:solidFill>
                  <a:srgbClr val="7030A0"/>
                </a:solidFill>
                <a:latin typeface="Times New Roman" panose="02020603050405020304" pitchFamily="18" charset="0"/>
                <a:sym typeface="Wingdings" panose="05000000000000000000" pitchFamily="2" charset="2"/>
              </a:rPr>
              <a:t>)</a:t>
            </a:r>
            <a:endParaRPr lang="zh-CN" altLang="zh-CN" sz="3175" b="1">
              <a:solidFill>
                <a:srgbClr val="7030A0"/>
              </a:solidFill>
              <a:latin typeface="Times New Roman" panose="02020603050405020304" pitchFamily="18" charset="0"/>
              <a:sym typeface="Wingdings" panose="05000000000000000000" pitchFamily="2" charset="2"/>
            </a:endParaRPr>
          </a:p>
          <a:p>
            <a:pPr algn="just" defTabSz="863600">
              <a:lnSpc>
                <a:spcPct val="110000"/>
              </a:lnSpc>
              <a:buClrTx/>
              <a:buSzPct val="100000"/>
              <a:buFontTx/>
              <a:buNone/>
            </a:pPr>
            <a:r>
              <a:rPr lang="zh-CN" altLang="en-US" sz="3175" b="1">
                <a:latin typeface="Times New Roman" panose="02020603050405020304" pitchFamily="18" charset="0"/>
                <a:ea typeface="方正中等线简体" pitchFamily="65" charset="-122"/>
                <a:sym typeface="Wingdings" panose="05000000000000000000" pitchFamily="2" charset="2"/>
              </a:rPr>
              <a:t>        </a:t>
            </a:r>
            <a:r>
              <a:rPr lang="zh-CN" altLang="zh-CN" sz="3175" b="1">
                <a:latin typeface="Times New Roman" panose="02020603050405020304" pitchFamily="18" charset="0"/>
                <a:ea typeface="华文中宋" panose="02010600040101010101" pitchFamily="2" charset="-122"/>
                <a:sym typeface="Wingdings" panose="05000000000000000000" pitchFamily="2" charset="2"/>
              </a:rPr>
              <a:t>老河兵凭借自己的丰富经验，使用排除法，判断出石兽在上游。他的推理过程是这样的：</a:t>
            </a:r>
            <a:endParaRPr lang="zh-CN" altLang="zh-CN" sz="3175" b="1">
              <a:latin typeface="宋体" panose="02010600030101010101" pitchFamily="2" charset="-122"/>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石兽要么在原处，要么在下游，要么在上游</a:t>
            </a:r>
            <a:endPar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石兽不在原处，也不在下游</a:t>
            </a:r>
            <a:endPar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所以，石兽在上游</a:t>
            </a:r>
            <a:r>
              <a:rPr lang="en-US" altLang="zh-CN" sz="3175" b="1">
                <a:solidFill>
                  <a:srgbClr val="0000FF"/>
                </a:solidFill>
                <a:latin typeface="Times New Roman" panose="02020603050405020304" pitchFamily="18" charset="0"/>
                <a:ea typeface="方正中等线简体" pitchFamily="65" charset="-122"/>
                <a:sym typeface="Wingdings" panose="05000000000000000000" pitchFamily="2" charset="2"/>
              </a:rPr>
              <a:t>                               </a:t>
            </a:r>
            <a:endParaRPr lang="en-US" altLang="zh-CN" sz="3175" b="1">
              <a:solidFill>
                <a:srgbClr val="0000FF"/>
              </a:solidFill>
              <a:latin typeface="Times New Roman" panose="02020603050405020304" pitchFamily="18" charset="0"/>
              <a:ea typeface="方正中等线简体" pitchFamily="65"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华文中宋" panose="02010600040101010101" pitchFamily="2" charset="-122"/>
                <a:sym typeface="Wingdings" panose="05000000000000000000" pitchFamily="2" charset="2"/>
              </a:rPr>
              <a:t>                             </a:t>
            </a:r>
            <a:endParaRPr lang="zh-CN" altLang="zh-CN" sz="3175" b="1">
              <a:solidFill>
                <a:srgbClr val="C00000"/>
              </a:solidFill>
              <a:latin typeface="Times New Roman" panose="02020603050405020304" pitchFamily="18" charset="0"/>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 calcmode="lin" valueType="num">
                                      <p:cBhvr additive="base">
                                        <p:cTn id="7" dur="500" fill="hold"/>
                                        <p:tgtEl>
                                          <p:spTgt spid="737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730">
                                            <p:txEl>
                                              <p:pRg st="2" end="2"/>
                                            </p:txEl>
                                          </p:spTgt>
                                        </p:tgtEl>
                                        <p:attrNameLst>
                                          <p:attrName>style.visibility</p:attrName>
                                        </p:attrNameLst>
                                      </p:cBhvr>
                                      <p:to>
                                        <p:strVal val="visible"/>
                                      </p:to>
                                    </p:set>
                                    <p:anim calcmode="lin" valueType="num">
                                      <p:cBhvr additive="base">
                                        <p:cTn id="11" dur="500" fill="hold"/>
                                        <p:tgtEl>
                                          <p:spTgt spid="73730">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37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3730">
                                            <p:txEl>
                                              <p:pRg st="3" end="3"/>
                                            </p:txEl>
                                          </p:spTgt>
                                        </p:tgtEl>
                                        <p:attrNameLst>
                                          <p:attrName>style.visibility</p:attrName>
                                        </p:attrNameLst>
                                      </p:cBhvr>
                                      <p:to>
                                        <p:strVal val="visible"/>
                                      </p:to>
                                    </p:set>
                                    <p:animEffect transition="in" filter="box(in)">
                                      <p:cBhvr>
                                        <p:cTn id="17" dur="2000"/>
                                        <p:tgtEl>
                                          <p:spTgt spid="73730">
                                            <p:txEl>
                                              <p:pRg st="3" end="3"/>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73730">
                                            <p:txEl>
                                              <p:pRg st="4" end="4"/>
                                            </p:txEl>
                                          </p:spTgt>
                                        </p:tgtEl>
                                        <p:attrNameLst>
                                          <p:attrName>style.visibility</p:attrName>
                                        </p:attrNameLst>
                                      </p:cBhvr>
                                      <p:to>
                                        <p:strVal val="visible"/>
                                      </p:to>
                                    </p:set>
                                    <p:animEffect transition="in" filter="box(in)">
                                      <p:cBhvr>
                                        <p:cTn id="20" dur="2000"/>
                                        <p:tgtEl>
                                          <p:spTgt spid="73730">
                                            <p:txEl>
                                              <p:pRg st="4" end="4"/>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73730">
                                            <p:txEl>
                                              <p:pRg st="5" end="5"/>
                                            </p:txEl>
                                          </p:spTgt>
                                        </p:tgtEl>
                                        <p:attrNameLst>
                                          <p:attrName>style.visibility</p:attrName>
                                        </p:attrNameLst>
                                      </p:cBhvr>
                                      <p:to>
                                        <p:strVal val="visible"/>
                                      </p:to>
                                    </p:set>
                                    <p:animEffect transition="in" filter="box(in)">
                                      <p:cBhvr>
                                        <p:cTn id="23" dur="2000"/>
                                        <p:tgtEl>
                                          <p:spTgt spid="73730">
                                            <p:txEl>
                                              <p:pRg st="5" end="5"/>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73730">
                                            <p:txEl>
                                              <p:pRg st="6" end="6"/>
                                            </p:txEl>
                                          </p:spTgt>
                                        </p:tgtEl>
                                        <p:attrNameLst>
                                          <p:attrName>style.visibility</p:attrName>
                                        </p:attrNameLst>
                                      </p:cBhvr>
                                      <p:to>
                                        <p:strVal val="visible"/>
                                      </p:to>
                                    </p:set>
                                    <p:animEffect transition="in" filter="box(in)">
                                      <p:cBhvr>
                                        <p:cTn id="26" dur="2000"/>
                                        <p:tgtEl>
                                          <p:spTgt spid="73730">
                                            <p:txEl>
                                              <p:pRg st="6" end="6"/>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73730">
                                            <p:txEl>
                                              <p:pRg st="7" end="7"/>
                                            </p:txEl>
                                          </p:spTgt>
                                        </p:tgtEl>
                                        <p:attrNameLst>
                                          <p:attrName>style.visibility</p:attrName>
                                        </p:attrNameLst>
                                      </p:cBhvr>
                                      <p:to>
                                        <p:strVal val="visible"/>
                                      </p:to>
                                    </p:set>
                                    <p:animEffect transition="in" filter="box(in)">
                                      <p:cBhvr>
                                        <p:cTn id="29" dur="2000"/>
                                        <p:tgtEl>
                                          <p:spTgt spid="737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矩形 1"/>
          <p:cNvSpPr/>
          <p:nvPr>
            <p:custDataLst>
              <p:tags r:id="rId1"/>
            </p:custDataLst>
          </p:nvPr>
        </p:nvSpPr>
        <p:spPr>
          <a:xfrm>
            <a:off x="443468" y="348244"/>
            <a:ext cx="11271469" cy="6038215"/>
          </a:xfrm>
          <a:prstGeom prst="rect">
            <a:avLst/>
          </a:prstGeom>
          <a:noFill/>
          <a:ln w="9525">
            <a:noFill/>
          </a:ln>
        </p:spPr>
        <p:txBody>
          <a:bodyPr lIns="121890" tIns="60944" rIns="121890" bIns="60944">
            <a:spAutoFit/>
          </a:bodyPr>
          <a:p>
            <a:pPr algn="just" defTabSz="863600">
              <a:lnSpc>
                <a:spcPct val="110000"/>
              </a:lnSpc>
              <a:buClrTx/>
              <a:buSzPct val="100000"/>
              <a:buFontTx/>
              <a:buNone/>
            </a:pPr>
            <a:r>
              <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        4.</a:t>
            </a:r>
            <a:r>
              <a:rPr lang="zh-CN"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排除法</a:t>
            </a:r>
            <a:r>
              <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a:t>
            </a:r>
            <a:r>
              <a:rPr lang="zh-CN" altLang="en-US"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选言推理</a:t>
            </a:r>
            <a:r>
              <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a:t>
            </a:r>
            <a:endParaRPr lang="en-US" altLang="zh-CN" sz="3175" b="1">
              <a:solidFill>
                <a:srgbClr val="CC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一件事共有</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n</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种可能，排除</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(n</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a:t>
            </a:r>
            <a:r>
              <a:rPr lang="en-US" altLang="zh-CN" sz="3175" b="1" u="sng">
                <a:latin typeface="Times New Roman" panose="02020603050405020304" pitchFamily="18" charset="0"/>
                <a:ea typeface="华文中宋" panose="02010600040101010101" pitchFamily="2" charset="-122"/>
                <a:sym typeface="等线" panose="02010600030101010101" pitchFamily="2" charset="-122"/>
              </a:rPr>
              <a:t>1)</a:t>
            </a:r>
            <a:r>
              <a:rPr lang="zh-CN" altLang="zh-CN" sz="3175" b="1" u="sng">
                <a:latin typeface="Times New Roman" panose="02020603050405020304" pitchFamily="18" charset="0"/>
                <a:ea typeface="华文中宋" panose="02010600040101010101" pitchFamily="2" charset="-122"/>
                <a:sym typeface="等线" panose="02010600030101010101" pitchFamily="2" charset="-122"/>
              </a:rPr>
              <a:t>种，剩下最后一种就成为必然。</a:t>
            </a:r>
            <a:endParaRPr lang="zh-CN" altLang="zh-CN" sz="3175" b="1">
              <a:solidFill>
                <a:srgbClr val="7030A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3175" b="1">
                <a:solidFill>
                  <a:srgbClr val="7030A0"/>
                </a:solidFill>
                <a:latin typeface="Times New Roman" panose="02020603050405020304" pitchFamily="18" charset="0"/>
                <a:ea typeface="楷体_GB2312" panose="02010609030101010101" pitchFamily="49" charset="-122"/>
                <a:sym typeface="Wingdings" panose="05000000000000000000" pitchFamily="2" charset="2"/>
              </a:rPr>
              <a:t>        </a:t>
            </a:r>
            <a:r>
              <a:rPr lang="zh-CN" altLang="zh-CN" sz="3175" b="1">
                <a:solidFill>
                  <a:srgbClr val="7030A0"/>
                </a:solidFill>
                <a:latin typeface="Times New Roman" panose="02020603050405020304" pitchFamily="18" charset="0"/>
                <a:ea typeface="楷体_GB2312" panose="02010609030101010101" pitchFamily="49" charset="-122"/>
                <a:sym typeface="Wingdings" panose="05000000000000000000" pitchFamily="2" charset="2"/>
              </a:rPr>
              <a:t>求石兽于水中，竟不可得。以为顺流下矣，棹数小舟曳铁钯，寻十余里无迹。</a:t>
            </a:r>
            <a:r>
              <a:rPr lang="en-US" altLang="zh-CN" sz="3175" b="1">
                <a:solidFill>
                  <a:srgbClr val="7030A0"/>
                </a:solidFill>
                <a:latin typeface="Times New Roman" panose="02020603050405020304" pitchFamily="18" charset="0"/>
                <a:sym typeface="Wingdings" panose="05000000000000000000" pitchFamily="2" charset="2"/>
              </a:rPr>
              <a:t>(</a:t>
            </a:r>
            <a:r>
              <a:rPr lang="zh-CN" altLang="zh-CN" sz="3175" b="1">
                <a:solidFill>
                  <a:srgbClr val="7030A0"/>
                </a:solidFill>
                <a:latin typeface="Times New Roman" panose="02020603050405020304" pitchFamily="18" charset="0"/>
                <a:sym typeface="Wingdings" panose="05000000000000000000" pitchFamily="2" charset="2"/>
              </a:rPr>
              <a:t>《河中石兽》</a:t>
            </a:r>
            <a:r>
              <a:rPr lang="en-US" altLang="zh-CN" sz="3175" b="1">
                <a:solidFill>
                  <a:srgbClr val="7030A0"/>
                </a:solidFill>
                <a:latin typeface="Times New Roman" panose="02020603050405020304" pitchFamily="18" charset="0"/>
                <a:sym typeface="Wingdings" panose="05000000000000000000" pitchFamily="2" charset="2"/>
              </a:rPr>
              <a:t>)</a:t>
            </a:r>
            <a:endParaRPr lang="zh-CN" altLang="zh-CN" sz="3175" b="1">
              <a:solidFill>
                <a:srgbClr val="7030A0"/>
              </a:solidFill>
              <a:latin typeface="Times New Roman" panose="02020603050405020304" pitchFamily="18" charset="0"/>
              <a:sym typeface="Wingdings" panose="05000000000000000000" pitchFamily="2" charset="2"/>
            </a:endParaRPr>
          </a:p>
          <a:p>
            <a:pPr algn="just" defTabSz="863600">
              <a:lnSpc>
                <a:spcPct val="110000"/>
              </a:lnSpc>
              <a:buClrTx/>
              <a:buSzPct val="100000"/>
              <a:buFontTx/>
              <a:buNone/>
            </a:pPr>
            <a:r>
              <a:rPr lang="zh-CN" altLang="en-US" sz="3175" b="1">
                <a:latin typeface="Times New Roman" panose="02020603050405020304" pitchFamily="18" charset="0"/>
                <a:ea typeface="方正中等线简体" pitchFamily="65" charset="-122"/>
                <a:sym typeface="Wingdings" panose="05000000000000000000" pitchFamily="2" charset="2"/>
              </a:rPr>
              <a:t>        </a:t>
            </a:r>
            <a:r>
              <a:rPr lang="zh-CN" altLang="zh-CN" sz="3175" b="1">
                <a:latin typeface="Times New Roman" panose="02020603050405020304" pitchFamily="18" charset="0"/>
                <a:ea typeface="华文中宋" panose="02010600040101010101" pitchFamily="2" charset="-122"/>
                <a:sym typeface="Wingdings" panose="05000000000000000000" pitchFamily="2" charset="2"/>
              </a:rPr>
              <a:t>老河兵凭借自己的丰富经验，使用排除法，判断出石兽在上游。他的推理过程是这样的：</a:t>
            </a:r>
            <a:endParaRPr lang="zh-CN" altLang="zh-CN" sz="3175" b="1">
              <a:latin typeface="宋体" panose="02010600030101010101" pitchFamily="2" charset="-122"/>
              <a:ea typeface="华文中宋" panose="02010600040101010101" pitchFamily="2" charset="-122"/>
              <a:sym typeface="Wingdings" panose="05000000000000000000" pitchFamily="2" charset="2"/>
            </a:endParaRPr>
          </a:p>
          <a:p>
            <a:pPr algn="just" defTabSz="863600">
              <a:lnSpc>
                <a:spcPct val="110000"/>
              </a:lnSpc>
              <a:buClrTx/>
              <a:buSzPct val="100000"/>
              <a:buFontTx/>
              <a:buNone/>
            </a:pPr>
            <a:r>
              <a:rPr lang="zh-CN" altLang="en-US"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石兽要么在原处，要么在下游，要么在上游</a:t>
            </a:r>
            <a:endPar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石兽不在原处，也不在下游</a:t>
            </a:r>
            <a:endPar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    →</a:t>
            </a:r>
            <a:r>
              <a:rPr lang="zh-CN" altLang="zh-CN" sz="3175" b="1">
                <a:solidFill>
                  <a:srgbClr val="0000FF"/>
                </a:solidFill>
                <a:latin typeface="Times New Roman" panose="02020603050405020304" pitchFamily="18" charset="0"/>
                <a:ea typeface="楷体" panose="02010609060101010101" pitchFamily="49" charset="-122"/>
                <a:sym typeface="Wingdings" panose="05000000000000000000" pitchFamily="2" charset="2"/>
              </a:rPr>
              <a:t>所以，石兽在上游</a:t>
            </a:r>
            <a:r>
              <a:rPr lang="en-US" altLang="zh-CN" sz="3175" b="1">
                <a:solidFill>
                  <a:srgbClr val="0000FF"/>
                </a:solidFill>
                <a:latin typeface="Times New Roman" panose="02020603050405020304" pitchFamily="18" charset="0"/>
                <a:ea typeface="方正中等线简体" pitchFamily="65" charset="-122"/>
                <a:sym typeface="Wingdings" panose="05000000000000000000" pitchFamily="2" charset="2"/>
              </a:rPr>
              <a:t>                               </a:t>
            </a:r>
            <a:endParaRPr lang="en-US" altLang="zh-CN" sz="3175" b="1">
              <a:solidFill>
                <a:srgbClr val="0000FF"/>
              </a:solidFill>
              <a:latin typeface="Times New Roman" panose="02020603050405020304" pitchFamily="18" charset="0"/>
              <a:ea typeface="方正中等线简体" pitchFamily="65" charset="-122"/>
              <a:sym typeface="Wingdings" panose="05000000000000000000" pitchFamily="2" charset="2"/>
            </a:endParaRPr>
          </a:p>
          <a:p>
            <a:pPr algn="just" defTabSz="863600">
              <a:lnSpc>
                <a:spcPct val="110000"/>
              </a:lnSpc>
              <a:buClrTx/>
              <a:buSzPct val="100000"/>
              <a:buFontTx/>
              <a:buNone/>
            </a:pPr>
            <a:r>
              <a:rPr lang="en-US" altLang="zh-CN" sz="3175" b="1">
                <a:solidFill>
                  <a:srgbClr val="0000FF"/>
                </a:solidFill>
                <a:latin typeface="Times New Roman" panose="02020603050405020304" pitchFamily="18" charset="0"/>
                <a:ea typeface="华文中宋" panose="02010600040101010101" pitchFamily="2" charset="-122"/>
                <a:sym typeface="Wingdings" panose="05000000000000000000" pitchFamily="2" charset="2"/>
              </a:rPr>
              <a:t>                             </a:t>
            </a:r>
            <a:r>
              <a:rPr lang="zh-CN" altLang="zh-CN" sz="317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（排除法</a:t>
            </a:r>
            <a:r>
              <a:rPr lang="en-US" altLang="zh-CN" sz="317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  </a:t>
            </a:r>
            <a:r>
              <a:rPr lang="zh-CN" altLang="en-US" sz="317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排中律的运用</a:t>
            </a:r>
            <a:r>
              <a:rPr lang="zh-CN" altLang="zh-CN" sz="3175"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a:t>
            </a:r>
            <a:endParaRPr lang="zh-CN" altLang="zh-CN" sz="3175" b="1">
              <a:solidFill>
                <a:srgbClr val="C00000"/>
              </a:solidFill>
              <a:latin typeface="Times New Roman" panose="02020603050405020304" pitchFamily="18" charset="0"/>
              <a:ea typeface="华文中宋" panose="02010600040101010101" pitchFamily="2" charset="-122"/>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矩形 1"/>
          <p:cNvSpPr/>
          <p:nvPr>
            <p:custDataLst>
              <p:tags r:id="rId1"/>
            </p:custDataLst>
          </p:nvPr>
        </p:nvSpPr>
        <p:spPr>
          <a:xfrm>
            <a:off x="198755" y="109855"/>
            <a:ext cx="11503025" cy="6681470"/>
          </a:xfrm>
          <a:prstGeom prst="rect">
            <a:avLst/>
          </a:prstGeom>
          <a:noFill/>
          <a:ln w="9525">
            <a:noFill/>
          </a:ln>
        </p:spPr>
        <p:txBody>
          <a:bodyPr wrap="square" lIns="121890" tIns="60944" rIns="121890" bIns="60944">
            <a:spAutoFit/>
          </a:bodyPr>
          <a:p>
            <a:pPr algn="just" defTabSz="863600">
              <a:lnSpc>
                <a:spcPct val="130000"/>
              </a:lnSpc>
              <a:buClrTx/>
              <a:buSzPct val="100000"/>
              <a:buFontTx/>
              <a:buNone/>
            </a:pPr>
            <a:r>
              <a:rPr lang="zh-CN" altLang="zh-CN" sz="4000" b="1">
                <a:solidFill>
                  <a:srgbClr val="FF0000"/>
                </a:solidFill>
                <a:latin typeface="Times New Roman" panose="02020603050405020304" pitchFamily="18" charset="0"/>
                <a:ea typeface="华文中宋" panose="02010600040101010101" pitchFamily="2" charset="-122"/>
                <a:sym typeface="Wingdings" panose="05000000000000000000" pitchFamily="2" charset="2"/>
              </a:rPr>
              <a:t>运用排除法有两点须注意：</a:t>
            </a:r>
            <a:endParaRPr lang="zh-CN" altLang="zh-CN" sz="338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en-US" sz="3175" b="1">
                <a:solidFill>
                  <a:srgbClr val="0000FF"/>
                </a:solidFill>
                <a:latin typeface="Times New Roman" panose="02020603050405020304" pitchFamily="18" charset="0"/>
                <a:ea typeface="黑体" panose="02010609060101010101" charset="-122"/>
                <a:sym typeface="Wingdings" panose="05000000000000000000" pitchFamily="2" charset="2"/>
              </a:rPr>
              <a:t>       </a:t>
            </a:r>
            <a:r>
              <a:rPr lang="zh-CN" altLang="en-US" sz="3200" b="1">
                <a:solidFill>
                  <a:srgbClr val="0000FF"/>
                </a:solidFill>
                <a:latin typeface="Times New Roman" panose="02020603050405020304" pitchFamily="18" charset="0"/>
                <a:ea typeface="黑体" panose="02010609060101010101" charset="-122"/>
                <a:sym typeface="Wingdings" panose="05000000000000000000" pitchFamily="2" charset="2"/>
              </a:rPr>
              <a:t> </a:t>
            </a:r>
            <a:r>
              <a:rPr lang="zh-CN" altLang="en-US" sz="3600" b="1">
                <a:solidFill>
                  <a:srgbClr val="0000FF"/>
                </a:solidFill>
                <a:latin typeface="Times New Roman" panose="02020603050405020304" pitchFamily="18" charset="0"/>
                <a:ea typeface="黑体" panose="02010609060101010101" charset="-122"/>
                <a:sym typeface="Wingdings" panose="05000000000000000000" pitchFamily="2" charset="2"/>
              </a:rPr>
              <a:t>1</a:t>
            </a:r>
            <a:r>
              <a:rPr lang="en-US" altLang="zh-CN" sz="3600" b="1">
                <a:solidFill>
                  <a:srgbClr val="0000FF"/>
                </a:solidFill>
                <a:latin typeface="Times New Roman" panose="02020603050405020304" pitchFamily="18" charset="0"/>
                <a:ea typeface="黑体" panose="02010609060101010101" charset="-122"/>
                <a:sym typeface="Wingdings" panose="05000000000000000000" pitchFamily="2" charset="2"/>
              </a:rPr>
              <a:t>.  </a:t>
            </a:r>
            <a:r>
              <a:rPr lang="zh-CN" altLang="zh-CN" sz="3600" b="1">
                <a:solidFill>
                  <a:srgbClr val="0000FF"/>
                </a:solidFill>
                <a:latin typeface="Times New Roman" panose="02020603050405020304" pitchFamily="18" charset="0"/>
                <a:ea typeface="黑体" panose="02010609060101010101" charset="-122"/>
                <a:sym typeface="Wingdings" panose="05000000000000000000" pitchFamily="2" charset="2"/>
              </a:rPr>
              <a:t>注意前提中有没有穷尽所有可能，</a:t>
            </a:r>
            <a:r>
              <a:rPr lang="zh-CN" altLang="zh-CN" sz="3600" b="1">
                <a:latin typeface="Times New Roman" panose="02020603050405020304" pitchFamily="18" charset="0"/>
                <a:ea typeface="黑体" panose="02010609060101010101" charset="-122"/>
                <a:sym typeface="Wingdings" panose="05000000000000000000" pitchFamily="2" charset="2"/>
              </a:rPr>
              <a:t>如果没有穷尽所有可能，就有可能犯类似</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假二择一</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的错误；</a:t>
            </a:r>
            <a:endParaRPr lang="zh-CN" altLang="zh-CN" sz="3600" b="1">
              <a:latin typeface="Times New Roman" panose="02020603050405020304" pitchFamily="18" charset="0"/>
              <a:ea typeface="黑体" panose="02010609060101010101" charset="-122"/>
              <a:sym typeface="Wingdings" panose="05000000000000000000" pitchFamily="2" charset="2"/>
            </a:endParaRPr>
          </a:p>
          <a:p>
            <a:pPr algn="just" defTabSz="863600">
              <a:lnSpc>
                <a:spcPct val="130000"/>
              </a:lnSpc>
              <a:buClrTx/>
              <a:buSzPct val="100000"/>
              <a:buFontTx/>
              <a:buNone/>
            </a:pPr>
            <a:r>
              <a:rPr lang="en-US" altLang="zh-CN" sz="3600" b="1">
                <a:solidFill>
                  <a:srgbClr val="0000FF"/>
                </a:solidFill>
                <a:latin typeface="Times New Roman" panose="02020603050405020304" pitchFamily="18" charset="0"/>
                <a:ea typeface="黑体" panose="02010609060101010101" charset="-122"/>
                <a:sym typeface="Wingdings" panose="05000000000000000000" pitchFamily="2" charset="2"/>
              </a:rPr>
              <a:t>        2.  </a:t>
            </a:r>
            <a:r>
              <a:rPr lang="zh-CN" altLang="zh-CN" sz="3600" b="1">
                <a:solidFill>
                  <a:srgbClr val="0000FF"/>
                </a:solidFill>
                <a:latin typeface="Times New Roman" panose="02020603050405020304" pitchFamily="18" charset="0"/>
                <a:ea typeface="黑体" panose="02010609060101010101" charset="-122"/>
                <a:sym typeface="Wingdings" panose="05000000000000000000" pitchFamily="2" charset="2"/>
              </a:rPr>
              <a:t>注意前提中列出的可能彼此之间是否相容。</a:t>
            </a:r>
            <a:r>
              <a:rPr lang="zh-CN" altLang="zh-CN" sz="3600" b="1">
                <a:solidFill>
                  <a:srgbClr val="FF0000"/>
                </a:solidFill>
                <a:latin typeface="Times New Roman" panose="02020603050405020304" pitchFamily="18" charset="0"/>
                <a:ea typeface="黑体" panose="02010609060101010101" charset="-122"/>
                <a:sym typeface="Wingdings" panose="05000000000000000000" pitchFamily="2" charset="2"/>
              </a:rPr>
              <a:t>不相容</a:t>
            </a:r>
            <a:r>
              <a:rPr lang="zh-CN" altLang="zh-CN" sz="3600" b="1">
                <a:latin typeface="Times New Roman" panose="02020603050405020304" pitchFamily="18" charset="0"/>
                <a:ea typeface="黑体" panose="02010609060101010101" charset="-122"/>
                <a:sym typeface="Wingdings" panose="05000000000000000000" pitchFamily="2" charset="2"/>
              </a:rPr>
              <a:t>（两个概念的外延没有任何一部分存在重合）（全异、矛盾、反对）的既可以用</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排除</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肯定</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法，又可以用</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肯定</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排除</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法；</a:t>
            </a:r>
            <a:r>
              <a:rPr lang="zh-CN" altLang="zh-CN" sz="3600" b="1">
                <a:solidFill>
                  <a:srgbClr val="FF0000"/>
                </a:solidFill>
                <a:latin typeface="Times New Roman" panose="02020603050405020304" pitchFamily="18" charset="0"/>
                <a:ea typeface="黑体" panose="02010609060101010101" charset="-122"/>
                <a:sym typeface="Wingdings" panose="05000000000000000000" pitchFamily="2" charset="2"/>
              </a:rPr>
              <a:t>相容</a:t>
            </a:r>
            <a:r>
              <a:rPr lang="zh-CN" altLang="zh-CN" sz="3600" b="1">
                <a:latin typeface="Times New Roman" panose="02020603050405020304" pitchFamily="18" charset="0"/>
                <a:ea typeface="黑体" panose="02010609060101010101" charset="-122"/>
                <a:sym typeface="Wingdings" panose="05000000000000000000" pitchFamily="2" charset="2"/>
              </a:rPr>
              <a:t>（两个概念的外延至少有一部分存在重合）（同一、包含、交叉）的就只能采用</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排除</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肯定</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法，不能采用</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肯定</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排除</a:t>
            </a:r>
            <a:r>
              <a:rPr lang="en-US" altLang="zh-CN" sz="3600" b="1">
                <a:latin typeface="Times New Roman" panose="02020603050405020304" pitchFamily="18" charset="0"/>
                <a:ea typeface="黑体" panose="02010609060101010101" charset="-122"/>
                <a:sym typeface="Wingdings" panose="05000000000000000000" pitchFamily="2" charset="2"/>
              </a:rPr>
              <a:t>”</a:t>
            </a:r>
            <a:r>
              <a:rPr lang="zh-CN" altLang="zh-CN" sz="3600" b="1">
                <a:latin typeface="Times New Roman" panose="02020603050405020304" pitchFamily="18" charset="0"/>
                <a:ea typeface="黑体" panose="02010609060101010101" charset="-122"/>
                <a:sym typeface="Wingdings" panose="05000000000000000000" pitchFamily="2" charset="2"/>
              </a:rPr>
              <a:t>法。</a:t>
            </a:r>
            <a:endParaRPr lang="zh-CN" altLang="zh-CN" sz="3600" b="1">
              <a:latin typeface="Times New Roman" panose="02020603050405020304" pitchFamily="18"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Effect transition="in" filter="wipe(down)">
                                      <p:cBhvr>
                                        <p:cTn id="7" dur="500"/>
                                        <p:tgtEl>
                                          <p:spTgt spid="75778">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5778">
                                            <p:txEl>
                                              <p:pRg st="1" end="1"/>
                                            </p:txEl>
                                          </p:spTgt>
                                        </p:tgtEl>
                                        <p:attrNameLst>
                                          <p:attrName>style.visibility</p:attrName>
                                        </p:attrNameLst>
                                      </p:cBhvr>
                                      <p:to>
                                        <p:strVal val="visible"/>
                                      </p:to>
                                    </p:set>
                                    <p:animEffect transition="in" filter="wipe(down)">
                                      <p:cBhvr>
                                        <p:cTn id="10" dur="500"/>
                                        <p:tgtEl>
                                          <p:spTgt spid="7577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75778">
                                            <p:txEl>
                                              <p:pRg st="2" end="2"/>
                                            </p:txEl>
                                          </p:spTgt>
                                        </p:tgtEl>
                                        <p:attrNameLst>
                                          <p:attrName>style.visibility</p:attrName>
                                        </p:attrNameLst>
                                      </p:cBhvr>
                                      <p:to>
                                        <p:strVal val="visible"/>
                                      </p:to>
                                    </p:set>
                                    <p:animEffect transition="in" filter="box(in)">
                                      <p:cBhvr>
                                        <p:cTn id="15" dur="2000"/>
                                        <p:tgtEl>
                                          <p:spTgt spid="757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263" y="706274"/>
            <a:ext cx="11797474" cy="615172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121870" tIns="60934" rIns="121870" bIns="60934">
            <a:spAutoFit/>
          </a:bodyPr>
          <a:lstStyle/>
          <a:p>
            <a:pPr algn="just">
              <a:lnSpc>
                <a:spcPct val="100000"/>
              </a:lnSpc>
              <a:spcAft>
                <a:spcPct val="0"/>
              </a:spcAft>
            </a:pPr>
            <a:r>
              <a:rPr lang="zh-CN" altLang="zh-CN" sz="2800" b="1" kern="1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kern="100">
                <a:solidFill>
                  <a:schemeClr val="tx1"/>
                </a:solidFill>
                <a:latin typeface="楷体" panose="02010609060101010101" pitchFamily="49" charset="-122"/>
                <a:ea typeface="楷体" panose="02010609060101010101" pitchFamily="49" charset="-122"/>
                <a:cs typeface="楷体" panose="02010609060101010101" pitchFamily="49" charset="-122"/>
              </a:rPr>
              <a:t>烛之武退秦师》</a:t>
            </a:r>
            <a:endParaRPr lang="zh-CN" altLang="zh-CN" sz="2800" b="1"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rPr>
              <a:t>郑伯面对秦、晋联盟有三种选择：</a:t>
            </a:r>
            <a:r>
              <a:rPr lang="en-US"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①</a:t>
            </a:r>
            <a:r>
              <a:rPr lang="zh-CN"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抗战；</a:t>
            </a:r>
            <a:r>
              <a:rPr lang="en-US"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②</a:t>
            </a:r>
            <a:r>
              <a:rPr lang="zh-CN"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降敌；</a:t>
            </a:r>
            <a:r>
              <a:rPr lang="en-US"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③</a:t>
            </a:r>
            <a:r>
              <a:rPr lang="zh-CN" altLang="zh-CN" sz="2800" b="1" u="sng" kern="10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破秦、晋联盟。</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抗战，郑是小国，必败；降敌，丧权辱国；破秦、晋联盟，不战而屈人之兵、是最佳选择。所以，郑伯接受佚之狐的建议派烛之武见秦伯，破秦、晋联盟。其推理过程有两种情况：</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情况一：抗战，降敌，还是破秦、晋联盟</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抗战必败，降敌丧权辱国</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破秦、晋联盟最佳</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排除</a:t>
            </a:r>
            <a:r>
              <a:rPr lang="en-US"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肯定</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情况二：抗战，降敌，还是破秦、晋联盟</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破秦晋联盟</a:t>
            </a:r>
            <a:r>
              <a:rPr lang="en-US"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避免抗战必败、降敌丧权辱国</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肯定</a:t>
            </a:r>
            <a:r>
              <a:rPr lang="en-US"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排除</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00000"/>
              </a:lnSpc>
              <a:spcAft>
                <a:spcPct val="0"/>
              </a:spcAft>
            </a:pPr>
            <a:endParaRPr lang="en-US" altLang="zh-CN" sz="2800" b="1" kern="10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00000"/>
              </a:lnSpc>
              <a:spcAft>
                <a:spcPct val="0"/>
              </a:spcAft>
            </a:pPr>
            <a:r>
              <a:rPr lang="zh-CN" altLang="en-US" sz="28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《拿来主义》</a:t>
            </a:r>
            <a:endParaRPr lang="zh-CN" altLang="en-US" sz="28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00000"/>
              </a:lnSpc>
              <a:spcAft>
                <a:spcPct val="0"/>
              </a:spcAft>
            </a:pPr>
            <a:r>
              <a:rPr lang="zh-CN" altLang="en-US"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或者闭关，或者送去，或者等别人</a:t>
            </a:r>
            <a:r>
              <a:rPr lang="en-US"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送来</a:t>
            </a:r>
            <a:r>
              <a:rPr lang="en-US"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，或者自己去拿</a:t>
            </a:r>
            <a:r>
              <a:rPr lang="zh-CN" altLang="en-US" sz="2800" b="1" kern="100">
                <a:latin typeface="楷体" panose="02010609060101010101" pitchFamily="49" charset="-122"/>
                <a:ea typeface="楷体" panose="02010609060101010101" pitchFamily="49" charset="-122"/>
                <a:cs typeface="楷体" panose="02010609060101010101" pitchFamily="49" charset="-122"/>
                <a:sym typeface="+mn-ea"/>
              </a:rPr>
              <a:t>（没其他选择）</a:t>
            </a:r>
            <a:endParaRPr lang="zh-CN" altLang="en-US" sz="2800" b="1" kern="10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00000"/>
              </a:lnSpc>
              <a:spcAft>
                <a:spcPct val="0"/>
              </a:spcAft>
            </a:pPr>
            <a:r>
              <a:rPr lang="zh-CN" altLang="en-US" sz="2800" b="1" u="sng" kern="100">
                <a:latin typeface="楷体" panose="02010609060101010101" pitchFamily="49" charset="-122"/>
                <a:ea typeface="楷体" panose="02010609060101010101" pitchFamily="49" charset="-122"/>
                <a:cs typeface="楷体" panose="02010609060101010101" pitchFamily="49" charset="-122"/>
                <a:sym typeface="+mn-ea"/>
              </a:rPr>
              <a:t>不能闭关，不能送去，不能等别人送来</a:t>
            </a:r>
            <a:endParaRPr lang="zh-CN" altLang="en-US" sz="2800" b="1" kern="10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00000"/>
              </a:lnSpc>
              <a:spcAft>
                <a:spcPct val="0"/>
              </a:spcAft>
            </a:pP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kern="100">
                <a:latin typeface="楷体" panose="02010609060101010101" pitchFamily="49" charset="-122"/>
                <a:ea typeface="楷体" panose="02010609060101010101" pitchFamily="49" charset="-122"/>
                <a:cs typeface="楷体" panose="02010609060101010101" pitchFamily="49" charset="-122"/>
                <a:sym typeface="+mn-ea"/>
              </a:rPr>
              <a:t>只有自己去拿</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（排除</a:t>
            </a:r>
            <a:r>
              <a:rPr lang="en-US" altLang="zh-CN"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肯定）</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linds(horizont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blinds(horizontal)">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blinds(horizontal)">
                                      <p:cBhvr>
                                        <p:cTn id="2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1320" y="1255245"/>
            <a:ext cx="11409359" cy="5248820"/>
          </a:xfrm>
          <a:prstGeom prst="rect">
            <a:avLst/>
          </a:prstGeom>
        </p:spPr>
        <p:txBody>
          <a:bodyPr wrap="square" lIns="121870" tIns="60934" rIns="121870" bIns="60934">
            <a:spAutoFit/>
          </a:bodyPr>
          <a:lstStyle/>
          <a:p>
            <a:pPr algn="just">
              <a:lnSpc>
                <a:spcPct val="130000"/>
              </a:lnSpc>
              <a:spcAft>
                <a:spcPct val="0"/>
              </a:spcAft>
            </a:pPr>
            <a:r>
              <a:rPr lang="zh-CN" altLang="zh-CN" sz="2600" b="1" kern="100">
                <a:latin typeface="楷体" panose="02010609060101010101" pitchFamily="49" charset="-122"/>
                <a:ea typeface="楷体" panose="02010609060101010101" pitchFamily="49" charset="-122"/>
                <a:cs typeface="楷体" panose="02010609060101010101" pitchFamily="49" charset="-122"/>
              </a:rPr>
              <a:t>阅读下面的文字，完成后面的题目。</a:t>
            </a:r>
            <a:endParaRPr lang="zh-CN" altLang="zh-CN" sz="2600" b="1" kern="100">
              <a:latin typeface="楷体" panose="02010609060101010101" pitchFamily="49" charset="-122"/>
              <a:ea typeface="楷体" panose="02010609060101010101" pitchFamily="49" charset="-122"/>
              <a:cs typeface="楷体" panose="02010609060101010101" pitchFamily="49" charset="-122"/>
            </a:endParaRPr>
          </a:p>
          <a:p>
            <a:pPr indent="713105" algn="just">
              <a:lnSpc>
                <a:spcPct val="130000"/>
              </a:lnSpc>
              <a:spcAft>
                <a:spcPct val="0"/>
              </a:spcAft>
            </a:pPr>
            <a:r>
              <a:rPr lang="zh-CN" altLang="zh-CN" sz="2600" b="1" kern="100">
                <a:latin typeface="楷体" panose="02010609060101010101" pitchFamily="49" charset="-122"/>
                <a:ea typeface="楷体" panose="02010609060101010101" pitchFamily="49" charset="-122"/>
                <a:cs typeface="楷体" panose="02010609060101010101" pitchFamily="49" charset="-122"/>
              </a:rPr>
              <a:t>战国四公子之一的孟尝君有个食客叫冯谖。一次，孟尝君请冯谖到薛地去收债。辞行的时候冯谖问：</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债收完了，买什么回来？</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孟尝君说：</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您看我家缺什么就买什么吧。</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冯谖赶着车到薛地，派官吏把该还债务的百姓找来核验契据。核验完毕后，他把所有的债款赏赐给欠债人，并当场把债券烧掉，百姓都高呼</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万岁</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。冯谖回来后见孟尝君。孟尝君问他：</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债都收完了吗？怎么回来得这么快？</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冯谖说：</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都收了。</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买什么回来了？</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孟尝君问。冯谖回答道：</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您曾说</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看我家缺什么</a:t>
            </a:r>
            <a:r>
              <a:rPr lang="en-US"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latin typeface="楷体" panose="02010609060101010101" pitchFamily="49" charset="-122"/>
                <a:ea typeface="楷体" panose="02010609060101010101" pitchFamily="49" charset="-122"/>
                <a:cs typeface="楷体" panose="02010609060101010101" pitchFamily="49" charset="-122"/>
              </a:rPr>
              <a:t>，</a:t>
            </a:r>
            <a:r>
              <a:rPr lang="zh-CN"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我私下考虑您宫中积满珍珠宝贝，外面马房多的是猎狗、骏马，后庭多的是美女，您家里所缺的只不过是</a:t>
            </a:r>
            <a:r>
              <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仁义</a:t>
            </a:r>
            <a:r>
              <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罢了，所以我用债款为您买了</a:t>
            </a:r>
            <a:r>
              <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仁义</a:t>
            </a:r>
            <a:r>
              <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rPr>
              <a:t>”</a:t>
            </a:r>
            <a:endParaRPr lang="en-US" altLang="zh-CN" sz="2600" b="1" kern="100">
              <a:solidFill>
                <a:srgbClr val="0070C0"/>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162885" y="751697"/>
            <a:ext cx="1675727" cy="492329"/>
          </a:xfrm>
          <a:prstGeom prst="rect">
            <a:avLst/>
          </a:prstGeom>
          <a:solidFill>
            <a:srgbClr val="977548"/>
          </a:solidFill>
          <a:ln>
            <a:solidFill>
              <a:srgbClr val="977548"/>
            </a:solidFill>
          </a:ln>
        </p:spPr>
        <p:txBody>
          <a:bodyPr wrap="square" rtlCol="0">
            <a:spAutoFit/>
          </a:bodyPr>
          <a:lstStyle/>
          <a:p>
            <a:pPr algn="ctr">
              <a:spcAft>
                <a:spcPct val="0"/>
              </a:spcAft>
            </a:pPr>
            <a:r>
              <a:rPr lang="zh-CN" altLang="en-US"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即时小练</a:t>
            </a:r>
            <a:endParaRPr lang="zh-CN" altLang="zh-CN"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custDataLst>
              <p:tags r:id="rId1"/>
            </p:custDataLst>
          </p:nvPr>
        </p:nvGraphicFramePr>
        <p:xfrm>
          <a:off x="425669" y="3316852"/>
          <a:ext cx="11070744" cy="3200400"/>
        </p:xfrm>
        <a:graphic>
          <a:graphicData uri="http://schemas.openxmlformats.org/drawingml/2006/table">
            <a:tbl>
              <a:tblPr/>
              <a:tblGrid>
                <a:gridCol w="8479274"/>
                <a:gridCol w="2591470"/>
              </a:tblGrid>
              <a:tr h="639932">
                <a:tc>
                  <a:txBody>
                    <a:bodyPr wrap="square"/>
                    <a:lstStyle/>
                    <a:p>
                      <a:pPr algn="ctr">
                        <a:lnSpc>
                          <a:spcPct val="150000"/>
                        </a:lnSpc>
                        <a:spcAft>
                          <a:spcPct val="0"/>
                        </a:spcAft>
                      </a:pPr>
                      <a:r>
                        <a:rPr lang="zh-CN" sz="2800" b="1" kern="100">
                          <a:effectLst/>
                          <a:latin typeface="Times New Roman" panose="02020603050405020304" pitchFamily="18" charset="0"/>
                          <a:ea typeface="方正中等线简体" pitchFamily="65" charset="-122"/>
                          <a:cs typeface="Times New Roman" panose="02020603050405020304" pitchFamily="18" charset="0"/>
                        </a:rPr>
                        <a:t>案例</a:t>
                      </a:r>
                      <a:endParaRPr lang="zh-CN" sz="2800" b="1" kern="100">
                        <a:effectLst/>
                        <a:latin typeface="Times New Roman" panose="02020603050405020304" pitchFamily="18" charset="0"/>
                        <a:ea typeface="方正中等线简体" pitchFamily="65" charset="-122"/>
                        <a:cs typeface="Times New Roman" panose="02020603050405020304" pitchFamily="18"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50000"/>
                        </a:lnSpc>
                        <a:spcAft>
                          <a:spcPct val="0"/>
                        </a:spcAft>
                      </a:pPr>
                      <a:r>
                        <a:rPr lang="zh-CN" sz="2800" b="1" kern="100">
                          <a:effectLst/>
                          <a:latin typeface="Times New Roman" panose="02020603050405020304" pitchFamily="18" charset="0"/>
                          <a:ea typeface="方正中等线简体" pitchFamily="65" charset="-122"/>
                          <a:cs typeface="Times New Roman" panose="02020603050405020304" pitchFamily="18" charset="0"/>
                        </a:rPr>
                        <a:t>公式</a:t>
                      </a:r>
                      <a:endParaRPr lang="zh-CN" sz="2800" b="1" kern="100">
                        <a:effectLst/>
                        <a:latin typeface="Times New Roman" panose="02020603050405020304" pitchFamily="18" charset="0"/>
                        <a:ea typeface="方正中等线简体" pitchFamily="65" charset="-122"/>
                        <a:cs typeface="Times New Roman" panose="02020603050405020304" pitchFamily="18"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64">
                <a:tc>
                  <a:txBody>
                    <a:bodyPr wrap="square"/>
                    <a:lstStyle/>
                    <a:p>
                      <a:pPr algn="just">
                        <a:lnSpc>
                          <a:spcPct val="150000"/>
                        </a:lnSpc>
                        <a:spcAft>
                          <a:spcPct val="0"/>
                        </a:spcAft>
                      </a:pPr>
                      <a:r>
                        <a:rPr lang="zh-CN" sz="2800" b="1" kern="100">
                          <a:effectLst/>
                          <a:latin typeface="Times New Roman" panose="02020603050405020304" pitchFamily="18" charset="0"/>
                          <a:ea typeface="方正中等线简体" pitchFamily="65" charset="-122"/>
                          <a:cs typeface="Times New Roman" panose="02020603050405020304" pitchFamily="18" charset="0"/>
                        </a:rPr>
                        <a:t>收债完毕，给孟尝君家或者买珍宝、牛马、美人，或者买仁义</a:t>
                      </a:r>
                      <a:endParaRPr lang="zh-CN" sz="2800" b="1" kern="100">
                        <a:effectLst/>
                        <a:latin typeface="Times New Roman" panose="02020603050405020304" pitchFamily="18" charset="0"/>
                        <a:ea typeface="方正中等线简体" pitchFamily="65" charset="-122"/>
                        <a:cs typeface="Times New Roman" panose="02020603050405020304" pitchFamily="18"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50000"/>
                        </a:lnSpc>
                        <a:spcAft>
                          <a:spcPct val="0"/>
                        </a:spcAft>
                      </a:pPr>
                      <a:r>
                        <a:rPr lang="en-US" sz="2800" b="1" kern="100">
                          <a:effectLst/>
                          <a:latin typeface="Times New Roman" panose="02020603050405020304" pitchFamily="18" charset="0"/>
                          <a:ea typeface="方正中等线简体" pitchFamily="65" charset="-122"/>
                          <a:cs typeface="Courier New" panose="02070309020205020404" pitchFamily="49" charset="0"/>
                        </a:rPr>
                        <a:t>p</a:t>
                      </a:r>
                      <a:r>
                        <a:rPr lang="zh-CN" sz="2800" b="1" kern="100">
                          <a:effectLst/>
                          <a:latin typeface="Times New Roman" panose="02020603050405020304" pitchFamily="18" charset="0"/>
                          <a:ea typeface="方正中等线简体" pitchFamily="65" charset="-122"/>
                          <a:cs typeface="Times New Roman" panose="02020603050405020304" pitchFamily="18" charset="0"/>
                        </a:rPr>
                        <a:t>或</a:t>
                      </a:r>
                      <a:r>
                        <a:rPr lang="en-US" sz="2800" b="1" kern="100">
                          <a:effectLst/>
                          <a:latin typeface="Times New Roman" panose="02020603050405020304" pitchFamily="18" charset="0"/>
                          <a:ea typeface="方正中等线简体" pitchFamily="65" charset="-122"/>
                          <a:cs typeface="Courier New" panose="02070309020205020404" pitchFamily="49" charset="0"/>
                        </a:rPr>
                        <a:t>q</a:t>
                      </a: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932">
                <a:tc>
                  <a:txBody>
                    <a:bodyPr wrap="square"/>
                    <a:lstStyle/>
                    <a:p>
                      <a:pPr algn="ctr">
                        <a:lnSpc>
                          <a:spcPct val="150000"/>
                        </a:lnSpc>
                        <a:spcAft>
                          <a:spcPct val="0"/>
                        </a:spcAft>
                      </a:pPr>
                      <a:r>
                        <a:rPr lang="en-US" sz="2800" b="1" kern="100">
                          <a:effectLst/>
                          <a:latin typeface="宋体" panose="02010600030101010101" pitchFamily="2" charset="-122"/>
                          <a:ea typeface="方正中等线简体" pitchFamily="65" charset="-122"/>
                          <a:cs typeface="Times New Roman" panose="02020603050405020304" pitchFamily="18" charset="0"/>
                        </a:rPr>
                        <a:t>①</a:t>
                      </a:r>
                      <a:r>
                        <a:rPr lang="en-US" sz="2800" b="1" kern="100">
                          <a:effectLst/>
                          <a:latin typeface="Times New Roman" panose="02020603050405020304" pitchFamily="18" charset="0"/>
                          <a:ea typeface="Times New Roman" panose="02020603050405020304" pitchFamily="18" charset="0"/>
                          <a:cs typeface="Times New Roman" panose="02020603050405020304" pitchFamily="18" charset="0"/>
                        </a:rPr>
                        <a:t>__________________________________</a:t>
                      </a:r>
                      <a:endParaRPr lang="zh-CN" sz="28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50000"/>
                        </a:lnSpc>
                        <a:spcAft>
                          <a:spcPct val="0"/>
                        </a:spcAft>
                      </a:pPr>
                      <a:r>
                        <a:rPr lang="en-US" sz="2800" b="1" kern="100">
                          <a:effectLst/>
                          <a:latin typeface="宋体" panose="02010600030101010101" pitchFamily="2" charset="-122"/>
                          <a:ea typeface="方正中等线简体" pitchFamily="65" charset="-122"/>
                          <a:cs typeface="Times New Roman" panose="02020603050405020304" pitchFamily="18" charset="0"/>
                        </a:rPr>
                        <a:t>②</a:t>
                      </a:r>
                      <a:r>
                        <a:rPr lang="en-US" altLang="zh-CN" sz="2800" b="1" kern="100">
                          <a:effectLst/>
                          <a:latin typeface="Times New Roman" panose="02020603050405020304" pitchFamily="18" charset="0"/>
                          <a:ea typeface="Times New Roman" panose="02020603050405020304" pitchFamily="18" charset="0"/>
                          <a:cs typeface="Times New Roman" panose="02020603050405020304" pitchFamily="18" charset="0"/>
                        </a:rPr>
                        <a:t>____</a:t>
                      </a: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932">
                <a:tc>
                  <a:txBody>
                    <a:bodyPr wrap="square"/>
                    <a:lstStyle/>
                    <a:p>
                      <a:pPr algn="ctr">
                        <a:lnSpc>
                          <a:spcPct val="150000"/>
                        </a:lnSpc>
                        <a:spcAft>
                          <a:spcPct val="0"/>
                        </a:spcAft>
                      </a:pPr>
                      <a:r>
                        <a:rPr lang="zh-CN" sz="2800" b="1" kern="100">
                          <a:effectLst/>
                          <a:latin typeface="Times New Roman" panose="02020603050405020304" pitchFamily="18" charset="0"/>
                          <a:ea typeface="方正中等线简体" pitchFamily="65" charset="-122"/>
                          <a:cs typeface="Times New Roman" panose="02020603050405020304" pitchFamily="18" charset="0"/>
                        </a:rPr>
                        <a:t>所以，收债完毕给孟尝君家买仁义</a:t>
                      </a:r>
                      <a:endParaRPr lang="zh-CN" sz="2800" b="1" kern="100">
                        <a:effectLst/>
                        <a:latin typeface="Times New Roman" panose="02020603050405020304" pitchFamily="18" charset="0"/>
                        <a:ea typeface="方正中等线简体" pitchFamily="65" charset="-122"/>
                        <a:cs typeface="Times New Roman" panose="02020603050405020304" pitchFamily="18"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50000"/>
                        </a:lnSpc>
                        <a:spcAft>
                          <a:spcPct val="0"/>
                        </a:spcAft>
                      </a:pPr>
                      <a:r>
                        <a:rPr lang="en-US" sz="2800" b="1" kern="100">
                          <a:effectLst/>
                          <a:latin typeface="宋体" panose="02010600030101010101" pitchFamily="2" charset="-122"/>
                          <a:ea typeface="方正中等线简体" pitchFamily="65" charset="-122"/>
                          <a:cs typeface="Times New Roman" panose="02020603050405020304" pitchFamily="18" charset="0"/>
                        </a:rPr>
                        <a:t>③</a:t>
                      </a:r>
                      <a:r>
                        <a:rPr lang="en-US" altLang="zh-CN" sz="2800" b="1" kern="100">
                          <a:effectLst/>
                          <a:latin typeface="Times New Roman" panose="02020603050405020304" pitchFamily="18" charset="0"/>
                          <a:ea typeface="Times New Roman" panose="02020603050405020304" pitchFamily="18" charset="0"/>
                          <a:cs typeface="Times New Roman" panose="02020603050405020304" pitchFamily="18" charset="0"/>
                        </a:rPr>
                        <a:t>______</a:t>
                      </a: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64" marR="6856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355292" y="611743"/>
            <a:ext cx="11409359" cy="2705109"/>
          </a:xfrm>
          <a:prstGeom prst="rect">
            <a:avLst/>
          </a:prstGeom>
        </p:spPr>
        <p:txBody>
          <a:bodyPr wrap="square" lIns="121870" tIns="60934" rIns="121870" bIns="60934">
            <a:spAutoFit/>
          </a:bodyPr>
          <a:lstStyle/>
          <a:p>
            <a:pPr algn="just">
              <a:lnSpc>
                <a:spcPct val="150000"/>
              </a:lnSpc>
              <a:spcAft>
                <a:spcPct val="0"/>
              </a:spcAft>
            </a:pP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en-US" altLang="zh-CN" sz="2800" b="1" kern="100">
                <a:latin typeface="Times New Roman" panose="02020603050405020304" pitchFamily="18" charset="0"/>
                <a:ea typeface="方正中等线简体" pitchFamily="65" charset="-122"/>
                <a:cs typeface="Courier New" panose="02070309020205020404" pitchFamily="49" charset="0"/>
              </a:rPr>
              <a:t>1</a:t>
            </a: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上面的故事中，冯谖运用了</a:t>
            </a:r>
            <a:r>
              <a:rPr lang="en-US" altLang="zh-CN" sz="2800" b="1" kern="100">
                <a:latin typeface="宋体" panose="02010600030101010101" pitchFamily="2" charset="-122"/>
                <a:ea typeface="方正中等线简体" pitchFamily="65" charset="-122"/>
                <a:cs typeface="Times New Roman" panose="02020603050405020304" pitchFamily="18" charset="0"/>
              </a:rPr>
              <a:t>①</a:t>
            </a:r>
            <a:r>
              <a:rPr lang="zh-CN" altLang="zh-CN" sz="2800" b="1" kern="100">
                <a:latin typeface="Times New Roman" panose="02020603050405020304" pitchFamily="18" charset="0"/>
                <a:ea typeface="方正中等线简体" pitchFamily="65" charset="-122"/>
                <a:cs typeface="Times New Roman" panose="02020603050405020304" pitchFamily="18" charset="0"/>
              </a:rPr>
              <a:t>推理做出废债买义的举动，这个推理的形式是</a:t>
            </a:r>
            <a:r>
              <a:rPr lang="en-US" altLang="zh-CN" sz="2800" b="1" kern="100">
                <a:latin typeface="宋体" panose="02010600030101010101" pitchFamily="2" charset="-122"/>
                <a:ea typeface="方正中等线简体" pitchFamily="65" charset="-122"/>
                <a:cs typeface="Times New Roman" panose="02020603050405020304" pitchFamily="18" charset="0"/>
              </a:rPr>
              <a:t>②</a:t>
            </a:r>
            <a:r>
              <a:rPr lang="zh-CN" altLang="zh-CN" sz="2800" b="1" kern="100">
                <a:latin typeface="Times New Roman" panose="02020603050405020304" pitchFamily="18" charset="0"/>
                <a:ea typeface="方正中等线简体" pitchFamily="65" charset="-122"/>
                <a:cs typeface="Times New Roman" panose="02020603050405020304" pitchFamily="18" charset="0"/>
              </a:rPr>
              <a:t>。</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800" b="1" kern="100">
                <a:latin typeface="宋体" panose="02010600030101010101" pitchFamily="2" charset="-122"/>
                <a:ea typeface="方正中等线简体" pitchFamily="65" charset="-122"/>
                <a:cs typeface="Times New Roman" panose="02020603050405020304" pitchFamily="18" charset="0"/>
              </a:rPr>
              <a:t>①</a:t>
            </a:r>
            <a:r>
              <a:rPr lang="en-US" altLang="zh-CN" sz="2800" b="1" kern="100">
                <a:latin typeface="Times New Roman" panose="02020603050405020304" pitchFamily="18" charset="0"/>
                <a:ea typeface="方正中等线简体" pitchFamily="65" charset="-122"/>
                <a:cs typeface="Courier New" panose="02070309020205020404" pitchFamily="49" charset="0"/>
              </a:rPr>
              <a:t>__________</a:t>
            </a:r>
            <a:r>
              <a:rPr lang="zh-CN" altLang="zh-CN" sz="2800" b="1" kern="100">
                <a:latin typeface="Times New Roman" panose="02020603050405020304" pitchFamily="18" charset="0"/>
                <a:ea typeface="方正中等线简体" pitchFamily="65" charset="-122"/>
                <a:cs typeface="Times New Roman" panose="02020603050405020304" pitchFamily="18" charset="0"/>
              </a:rPr>
              <a:t>　</a:t>
            </a:r>
            <a:r>
              <a:rPr lang="en-US" altLang="zh-CN" sz="2800" b="1" kern="100">
                <a:latin typeface="宋体" panose="02010600030101010101" pitchFamily="2" charset="-122"/>
                <a:ea typeface="方正中等线简体" pitchFamily="65" charset="-122"/>
                <a:cs typeface="Times New Roman" panose="02020603050405020304" pitchFamily="18" charset="0"/>
              </a:rPr>
              <a:t>②</a:t>
            </a:r>
            <a:r>
              <a:rPr lang="en-US" altLang="zh-CN" sz="2800" b="1" kern="100">
                <a:latin typeface="Times New Roman" panose="02020603050405020304" pitchFamily="18" charset="0"/>
                <a:ea typeface="方正中等线简体" pitchFamily="65" charset="-122"/>
                <a:cs typeface="Courier New" panose="02070309020205020404" pitchFamily="49" charset="0"/>
              </a:rPr>
              <a:t>_____________</a:t>
            </a:r>
            <a:endParaRPr lang="en-US" altLang="zh-CN" sz="2800" b="1" kern="100">
              <a:latin typeface="Times New Roman" panose="02020603050405020304" pitchFamily="18" charset="0"/>
              <a:ea typeface="方正中等线简体" pitchFamily="65" charset="-122"/>
              <a:cs typeface="Courier New" panose="02070309020205020404" pitchFamily="49" charset="0"/>
            </a:endParaRPr>
          </a:p>
          <a:p>
            <a:pPr algn="just">
              <a:lnSpc>
                <a:spcPct val="150000"/>
              </a:lnSpc>
              <a:spcAft>
                <a:spcPct val="0"/>
              </a:spcAft>
            </a:pPr>
            <a:r>
              <a:rPr lang="zh-CN" altLang="en-US" sz="2800" b="1" kern="100">
                <a:latin typeface="Times New Roman" panose="02020603050405020304" pitchFamily="18" charset="0"/>
                <a:ea typeface="方正中等线简体" pitchFamily="65" charset="-122"/>
              </a:rPr>
              <a:t>（</a:t>
            </a:r>
            <a:r>
              <a:rPr lang="en-US" altLang="zh-CN" sz="2800" b="1" kern="100">
                <a:latin typeface="Times New Roman" panose="02020603050405020304" pitchFamily="18" charset="0"/>
                <a:ea typeface="方正中等线简体" pitchFamily="65" charset="-122"/>
              </a:rPr>
              <a:t>2</a:t>
            </a:r>
            <a:r>
              <a:rPr lang="zh-CN" altLang="en-US" sz="2800" b="1" kern="100">
                <a:latin typeface="Times New Roman" panose="02020603050405020304" pitchFamily="18" charset="0"/>
                <a:ea typeface="方正中等线简体" pitchFamily="65" charset="-122"/>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写出详细的推理过程和公式。</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973392" y="1907896"/>
            <a:ext cx="1255104" cy="521849"/>
          </a:xfrm>
          <a:prstGeom prst="rect">
            <a:avLst/>
          </a:prstGeom>
        </p:spPr>
        <p:txBody>
          <a:bodyPr wrap="non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排除法</a:t>
            </a:r>
            <a:endPar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p:txBody>
      </p:sp>
      <p:sp>
        <p:nvSpPr>
          <p:cNvPr id="8" name="矩形 7"/>
          <p:cNvSpPr/>
          <p:nvPr/>
        </p:nvSpPr>
        <p:spPr>
          <a:xfrm>
            <a:off x="3547275" y="1919249"/>
            <a:ext cx="4825518" cy="521849"/>
          </a:xfrm>
          <a:prstGeom prst="rect">
            <a:avLst/>
          </a:prstGeom>
        </p:spPr>
        <p:txBody>
          <a:bodyPr wrap="none">
            <a:spAutoFit/>
          </a:bodyPr>
          <a:lstStyle/>
          <a:p>
            <a:pPr algn="l"/>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否定肯定式</a:t>
            </a:r>
            <a:r>
              <a:rPr lang="zh-CN" altLang="en-US" sz="2800" b="1" kern="100">
                <a:solidFill>
                  <a:srgbClr val="0070C0"/>
                </a:solidFill>
                <a:latin typeface="Times New Roman" panose="02020603050405020304" pitchFamily="18" charset="0"/>
                <a:ea typeface="方正中等线简体" pitchFamily="65" charset="-122"/>
                <a:cs typeface="Courier New" panose="02070309020205020404" pitchFamily="49" charset="0"/>
                <a:sym typeface="+mn-ea"/>
              </a:rPr>
              <a:t>（排除</a:t>
            </a:r>
            <a:r>
              <a:rPr lang="en-US" altLang="zh-CN" sz="2800" b="1" kern="100">
                <a:solidFill>
                  <a:srgbClr val="0070C0"/>
                </a:solidFill>
                <a:latin typeface="Times New Roman" panose="02020603050405020304" pitchFamily="18" charset="0"/>
                <a:ea typeface="方正中等线简体" pitchFamily="65" charset="-122"/>
                <a:cs typeface="Courier New" panose="02070309020205020404" pitchFamily="49" charset="0"/>
                <a:sym typeface="+mn-ea"/>
              </a:rPr>
              <a:t>——</a:t>
            </a:r>
            <a:r>
              <a:rPr lang="zh-CN" altLang="en-US" sz="2800" b="1" kern="100">
                <a:solidFill>
                  <a:srgbClr val="0070C0"/>
                </a:solidFill>
                <a:latin typeface="Times New Roman" panose="02020603050405020304" pitchFamily="18" charset="0"/>
                <a:ea typeface="方正中等线简体" pitchFamily="65" charset="-122"/>
                <a:cs typeface="Courier New" panose="02070309020205020404" pitchFamily="49" charset="0"/>
                <a:sym typeface="+mn-ea"/>
              </a:rPr>
              <a:t>肯定）</a:t>
            </a:r>
            <a:endParaRPr lang="zh-CN" altLang="en-US" sz="2800" b="1" kern="100">
              <a:solidFill>
                <a:srgbClr val="0070C0"/>
              </a:solidFill>
              <a:latin typeface="Times New Roman" panose="02020603050405020304" pitchFamily="18" charset="0"/>
              <a:ea typeface="方正中等线简体" pitchFamily="65" charset="-122"/>
              <a:cs typeface="Courier New" panose="02070309020205020404" pitchFamily="49" charset="0"/>
              <a:sym typeface="+mn-ea"/>
            </a:endParaRPr>
          </a:p>
        </p:txBody>
      </p:sp>
      <p:sp>
        <p:nvSpPr>
          <p:cNvPr id="9" name="矩形 8"/>
          <p:cNvSpPr/>
          <p:nvPr/>
        </p:nvSpPr>
        <p:spPr>
          <a:xfrm>
            <a:off x="1993804" y="5331434"/>
            <a:ext cx="5901594" cy="521849"/>
          </a:xfrm>
          <a:prstGeom prst="rect">
            <a:avLst/>
          </a:prstGeom>
        </p:spPr>
        <p:txBody>
          <a:bodyPr wrap="squar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孟尝君家不需要买珍宝、狗马、美人</a:t>
            </a:r>
            <a:endPar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p:txBody>
      </p:sp>
      <p:sp>
        <p:nvSpPr>
          <p:cNvPr id="10" name="矩形 9"/>
          <p:cNvSpPr/>
          <p:nvPr/>
        </p:nvSpPr>
        <p:spPr>
          <a:xfrm>
            <a:off x="9973680" y="5264591"/>
            <a:ext cx="737699" cy="521849"/>
          </a:xfrm>
          <a:prstGeom prst="rect">
            <a:avLst/>
          </a:prstGeom>
        </p:spPr>
        <p:txBody>
          <a:bodyPr wrap="squar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非</a:t>
            </a:r>
            <a:r>
              <a:rPr lang="en-US" altLang="zh-CN" sz="2800" b="1" kern="100">
                <a:solidFill>
                  <a:srgbClr val="C00000"/>
                </a:solidFill>
                <a:latin typeface="Times New Roman" panose="02020603050405020304" pitchFamily="18" charset="0"/>
                <a:ea typeface="方正中等线简体" pitchFamily="65" charset="-122"/>
              </a:rPr>
              <a:t>p</a:t>
            </a:r>
            <a:endParaRPr lang="zh-CN" altLang="en-US" sz="2800" b="1"/>
          </a:p>
        </p:txBody>
      </p:sp>
      <p:sp>
        <p:nvSpPr>
          <p:cNvPr id="11" name="矩形 10"/>
          <p:cNvSpPr/>
          <p:nvPr/>
        </p:nvSpPr>
        <p:spPr>
          <a:xfrm>
            <a:off x="9820882" y="5906958"/>
            <a:ext cx="1095121" cy="521849"/>
          </a:xfrm>
          <a:prstGeom prst="rect">
            <a:avLst/>
          </a:prstGeom>
        </p:spPr>
        <p:txBody>
          <a:bodyPr wrap="squar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所以</a:t>
            </a:r>
            <a:r>
              <a:rPr lang="en-US" altLang="zh-CN" sz="2800" b="1" kern="100">
                <a:solidFill>
                  <a:srgbClr val="C00000"/>
                </a:solidFill>
                <a:latin typeface="Times New Roman" panose="02020603050405020304" pitchFamily="18" charset="0"/>
                <a:ea typeface="方正中等线简体" pitchFamily="65" charset="-122"/>
              </a:rPr>
              <a:t>q</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7655" y="689610"/>
            <a:ext cx="11616690" cy="6184900"/>
          </a:xfrm>
        </p:spPr>
        <p:txBody>
          <a:bodyPr>
            <a:noAutofit/>
          </a:bodyPr>
          <a:lstStyle/>
          <a:p>
            <a:r>
              <a:rPr lang="zh-CN" altLang="en-US" sz="3200" b="1">
                <a:solidFill>
                  <a:srgbClr val="0070C0"/>
                </a:solidFill>
                <a:latin typeface="方正粗黑宋简体" panose="02000000000000000000" charset="-122"/>
                <a:ea typeface="方正粗黑宋简体" panose="02000000000000000000" charset="-122"/>
              </a:rPr>
              <a:t>两个命题不能同真，必有一假，可以同假。</a:t>
            </a:r>
            <a:r>
              <a:rPr lang="zh-CN" altLang="en-US" sz="3200" b="1">
                <a:latin typeface="楷体" panose="02010609060101010101" pitchFamily="49" charset="-122"/>
                <a:ea typeface="楷体" panose="02010609060101010101" pitchFamily="49" charset="-122"/>
                <a:cs typeface="楷体" panose="02010609060101010101" pitchFamily="49" charset="-122"/>
              </a:rPr>
              <a:t>比如，命题“所有的花是有毒的”与“所有的花都是无毒的”二者是上反对关系，它们不可能同时为真的，但二者可以同假。</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r>
              <a:rPr lang="zh-CN" altLang="en-US" sz="3200" b="1">
                <a:solidFill>
                  <a:srgbClr val="0070C0"/>
                </a:solidFill>
                <a:latin typeface="方正粗黑宋简体" panose="02000000000000000000" charset="-122"/>
                <a:ea typeface="方正粗黑宋简体" panose="02000000000000000000" charset="-122"/>
              </a:rPr>
              <a:t>由其中一个命题的真，可以必然推出另一个命题的假。</a:t>
            </a:r>
            <a:r>
              <a:rPr lang="zh-CN" altLang="en-US" sz="3200" b="1">
                <a:latin typeface="楷体" panose="02010609060101010101" pitchFamily="49" charset="-122"/>
                <a:ea typeface="楷体" panose="02010609060101010101" pitchFamily="49" charset="-122"/>
                <a:cs typeface="楷体" panose="02010609060101010101" pitchFamily="49" charset="-122"/>
              </a:rPr>
              <a:t>如，由“所有的金属都能导电”的真，可以必然推出“有的金属不能导电”的假。</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r>
              <a:rPr lang="zh-CN" altLang="en-US" sz="3200" b="1">
                <a:solidFill>
                  <a:srgbClr val="0070C0"/>
                </a:solidFill>
                <a:latin typeface="方正粗黑宋简体" panose="02000000000000000000" charset="-122"/>
                <a:ea typeface="方正粗黑宋简体" panose="02000000000000000000" charset="-122"/>
              </a:rPr>
              <a:t>但由其中一个命题的假，却不能必然推出另一个命题的真。</a:t>
            </a:r>
            <a:r>
              <a:rPr lang="zh-CN" altLang="en-US" sz="3200" b="1">
                <a:latin typeface="楷体" panose="02010609060101010101" pitchFamily="49" charset="-122"/>
                <a:ea typeface="楷体" panose="02010609060101010101" pitchFamily="49" charset="-122"/>
                <a:cs typeface="楷体" panose="02010609060101010101" pitchFamily="49" charset="-122"/>
              </a:rPr>
              <a:t>如，由“所有的金属都是固体”的假，就不能必然推出“有的金属是气体”的真。</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000" y="227330"/>
            <a:ext cx="7829550" cy="1938020"/>
          </a:xfrm>
          <a:prstGeom prst="rect">
            <a:avLst/>
          </a:prstGeom>
          <a:noFill/>
        </p:spPr>
        <p:txBody>
          <a:bodyPr wrap="square" rtlCol="0" anchor="t">
            <a:spAutoFit/>
          </a:bodyPr>
          <a:p>
            <a:r>
              <a:rPr lang="zh-CN" altLang="en-US" sz="4000" b="1"/>
              <a:t>近体诗要么是律诗，要么是绝句</a:t>
            </a:r>
            <a:endParaRPr lang="zh-CN" altLang="en-US" sz="4000" b="1"/>
          </a:p>
          <a:p>
            <a:r>
              <a:rPr lang="zh-CN" altLang="en-US" sz="4000" b="1" u="sng">
                <a:solidFill>
                  <a:srgbClr val="FF0000"/>
                </a:solidFill>
              </a:rPr>
              <a:t>这首近体诗不是律诗</a:t>
            </a:r>
            <a:endParaRPr lang="zh-CN" altLang="en-US" sz="4000" b="1" u="sng">
              <a:solidFill>
                <a:srgbClr val="FF0000"/>
              </a:solidFill>
            </a:endParaRPr>
          </a:p>
          <a:p>
            <a:r>
              <a:rPr lang="zh-CN" altLang="en-US" sz="4000" b="1"/>
              <a:t>它是绝句。</a:t>
            </a:r>
            <a:endParaRPr lang="zh-CN" altLang="en-US" sz="4000" b="1"/>
          </a:p>
        </p:txBody>
      </p:sp>
      <p:sp>
        <p:nvSpPr>
          <p:cNvPr id="4" name="文本框 3"/>
          <p:cNvSpPr txBox="1"/>
          <p:nvPr/>
        </p:nvSpPr>
        <p:spPr>
          <a:xfrm>
            <a:off x="309245" y="2635885"/>
            <a:ext cx="7604125" cy="1753235"/>
          </a:xfrm>
          <a:prstGeom prst="rect">
            <a:avLst/>
          </a:prstGeom>
          <a:noFill/>
        </p:spPr>
        <p:txBody>
          <a:bodyPr wrap="square" rtlCol="0">
            <a:spAutoFit/>
          </a:bodyPr>
          <a:p>
            <a:r>
              <a:rPr lang="zh-CN" altLang="en-US" sz="3600" b="1"/>
              <a:t>近体诗要么是律诗，要么是绝句</a:t>
            </a:r>
            <a:endParaRPr lang="zh-CN" altLang="en-US" sz="3600" b="1"/>
          </a:p>
          <a:p>
            <a:r>
              <a:rPr lang="zh-CN" altLang="en-US" sz="3600" b="1" u="sng">
                <a:solidFill>
                  <a:srgbClr val="FF0000"/>
                </a:solidFill>
              </a:rPr>
              <a:t>这首近体诗是律诗</a:t>
            </a:r>
            <a:endParaRPr lang="zh-CN" altLang="en-US" sz="3600" b="1" u="sng">
              <a:solidFill>
                <a:srgbClr val="FF0000"/>
              </a:solidFill>
            </a:endParaRPr>
          </a:p>
          <a:p>
            <a:r>
              <a:rPr lang="zh-CN" altLang="en-US" sz="3600" b="1"/>
              <a:t>它不是绝句</a:t>
            </a:r>
            <a:endParaRPr lang="zh-CN" altLang="en-US" sz="3600" b="1"/>
          </a:p>
        </p:txBody>
      </p:sp>
      <p:sp>
        <p:nvSpPr>
          <p:cNvPr id="5" name="文本框 4"/>
          <p:cNvSpPr txBox="1"/>
          <p:nvPr/>
        </p:nvSpPr>
        <p:spPr>
          <a:xfrm>
            <a:off x="114300" y="4652645"/>
            <a:ext cx="11374755" cy="1753235"/>
          </a:xfrm>
          <a:prstGeom prst="rect">
            <a:avLst/>
          </a:prstGeom>
          <a:noFill/>
        </p:spPr>
        <p:txBody>
          <a:bodyPr wrap="square" rtlCol="0">
            <a:spAutoFit/>
          </a:bodyPr>
          <a:p>
            <a:r>
              <a:rPr lang="zh-CN" altLang="en-US" sz="3600" b="1">
                <a:sym typeface="+mn-ea"/>
              </a:rPr>
              <a:t>对于一首近体诗而言，它是律诗和它是绝句这两种可能是不相容的，是非此即彼的矛盾关系。所以两则推理都是有效的。</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down)">
                                      <p:cBhvr>
                                        <p:cTn id="21" dur="500"/>
                                        <p:tgtEl>
                                          <p:spTgt spid="4">
                                            <p:txEl>
                                              <p:pRg st="0" end="0"/>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wipe(down)">
                                      <p:cBhvr>
                                        <p:cTn id="24" dur="500"/>
                                        <p:tgtEl>
                                          <p:spTgt spid="4">
                                            <p:txEl>
                                              <p:pRg st="1" end="1"/>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down)">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4185" y="408305"/>
            <a:ext cx="8806815" cy="1753235"/>
          </a:xfrm>
          <a:prstGeom prst="rect">
            <a:avLst/>
          </a:prstGeom>
          <a:noFill/>
        </p:spPr>
        <p:txBody>
          <a:bodyPr wrap="square" rtlCol="0">
            <a:spAutoFit/>
          </a:bodyPr>
          <a:p>
            <a:r>
              <a:rPr lang="zh-CN" altLang="en-US" sz="3600" b="1"/>
              <a:t>或者你说错了，或者我听错了</a:t>
            </a:r>
            <a:endParaRPr lang="zh-CN" altLang="en-US" sz="3600" b="1"/>
          </a:p>
          <a:p>
            <a:r>
              <a:rPr lang="zh-CN" altLang="en-US" sz="3600" b="1" u="sng">
                <a:solidFill>
                  <a:srgbClr val="FF0000"/>
                </a:solidFill>
              </a:rPr>
              <a:t>我没有听错</a:t>
            </a:r>
            <a:endParaRPr lang="zh-CN" altLang="en-US" sz="3600" b="1" u="sng">
              <a:solidFill>
                <a:srgbClr val="FF0000"/>
              </a:solidFill>
            </a:endParaRPr>
          </a:p>
          <a:p>
            <a:r>
              <a:rPr lang="zh-CN" altLang="en-US" sz="3600" b="1"/>
              <a:t>肯定是你说错了</a:t>
            </a:r>
            <a:endParaRPr lang="zh-CN" altLang="en-US" sz="3600" b="1"/>
          </a:p>
        </p:txBody>
      </p:sp>
      <p:sp>
        <p:nvSpPr>
          <p:cNvPr id="5" name="文本框 4"/>
          <p:cNvSpPr txBox="1"/>
          <p:nvPr/>
        </p:nvSpPr>
        <p:spPr>
          <a:xfrm>
            <a:off x="654050" y="2519680"/>
            <a:ext cx="9379585" cy="2306955"/>
          </a:xfrm>
          <a:prstGeom prst="rect">
            <a:avLst/>
          </a:prstGeom>
          <a:noFill/>
        </p:spPr>
        <p:txBody>
          <a:bodyPr wrap="square" rtlCol="0">
            <a:spAutoFit/>
          </a:bodyPr>
          <a:p>
            <a:r>
              <a:rPr lang="zh-CN" altLang="en-US" sz="3600" b="1">
                <a:sym typeface="+mn-ea"/>
              </a:rPr>
              <a:t>或者你说错了，或者我听错了</a:t>
            </a:r>
            <a:endParaRPr lang="zh-CN" altLang="en-US" sz="3600" b="1"/>
          </a:p>
          <a:p>
            <a:r>
              <a:rPr lang="zh-CN" altLang="en-US" sz="3600" b="1" u="sng">
                <a:solidFill>
                  <a:srgbClr val="FF0000"/>
                </a:solidFill>
                <a:sym typeface="+mn-ea"/>
              </a:rPr>
              <a:t>你说错了</a:t>
            </a:r>
            <a:endParaRPr lang="zh-CN" altLang="en-US" sz="3600" b="1" u="sng">
              <a:solidFill>
                <a:srgbClr val="FF0000"/>
              </a:solidFill>
              <a:sym typeface="+mn-ea"/>
            </a:endParaRPr>
          </a:p>
          <a:p>
            <a:r>
              <a:rPr lang="zh-CN" altLang="en-US" sz="3600" b="1">
                <a:sym typeface="+mn-ea"/>
              </a:rPr>
              <a:t>所以我没有听错</a:t>
            </a:r>
            <a:endParaRPr lang="zh-CN" altLang="en-US" sz="3600" b="1"/>
          </a:p>
          <a:p>
            <a:endParaRPr lang="zh-CN" altLang="en-US" sz="3600" b="1"/>
          </a:p>
        </p:txBody>
      </p:sp>
      <p:sp>
        <p:nvSpPr>
          <p:cNvPr id="6" name="文本框 5"/>
          <p:cNvSpPr txBox="1"/>
          <p:nvPr/>
        </p:nvSpPr>
        <p:spPr>
          <a:xfrm>
            <a:off x="892810" y="5222240"/>
            <a:ext cx="8736330" cy="645160"/>
          </a:xfrm>
          <a:prstGeom prst="rect">
            <a:avLst/>
          </a:prstGeom>
          <a:noFill/>
        </p:spPr>
        <p:txBody>
          <a:bodyPr wrap="square" rtlCol="0">
            <a:spAutoFit/>
          </a:bodyPr>
          <a:p>
            <a:r>
              <a:rPr lang="zh-CN" altLang="en-US" sz="3600" b="1"/>
              <a:t>第一个是有效推理，第二个是无效推理。</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blinds(horizontal)">
                                      <p:cBhvr>
                                        <p:cTn id="21" dur="500"/>
                                        <p:tgtEl>
                                          <p:spTgt spid="5">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blinds(horizontal)">
                                      <p:cBhvr>
                                        <p:cTn id="24" dur="500"/>
                                        <p:tgtEl>
                                          <p:spTgt spid="5">
                                            <p:txEl>
                                              <p:pRg st="1" end="1"/>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wipe(down)">
                                      <p:cBhvr>
                                        <p:cTn id="3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矩形 2"/>
          <p:cNvSpPr/>
          <p:nvPr>
            <p:custDataLst>
              <p:tags r:id="rId1"/>
            </p:custDataLst>
          </p:nvPr>
        </p:nvSpPr>
        <p:spPr>
          <a:xfrm>
            <a:off x="453546" y="126511"/>
            <a:ext cx="11283228" cy="3803650"/>
          </a:xfrm>
          <a:prstGeom prst="rect">
            <a:avLst/>
          </a:prstGeom>
          <a:noFill/>
          <a:ln w="9525">
            <a:noFill/>
          </a:ln>
        </p:spPr>
        <p:txBody>
          <a:bodyPr lIns="121862" tIns="60929" rIns="121862" bIns="60929">
            <a:spAutoFit/>
          </a:bodyPr>
          <a:p>
            <a:pPr algn="ctr" defTabSz="863600">
              <a:buClrTx/>
              <a:buSzPct val="100000"/>
              <a:buFontTx/>
              <a:buNone/>
            </a:pPr>
            <a:r>
              <a:rPr lang="zh-CN" altLang="zh-CN" sz="3600" b="1">
                <a:solidFill>
                  <a:srgbClr val="CC0000"/>
                </a:solidFill>
                <a:latin typeface="Times New Roman" panose="02020603050405020304" pitchFamily="18" charset="0"/>
                <a:ea typeface="华文中宋" panose="02010600040101010101" pitchFamily="2" charset="-122"/>
                <a:sym typeface="Wingdings" panose="05000000000000000000" pitchFamily="2" charset="2"/>
              </a:rPr>
              <a:t>第五种推理：二难推理</a:t>
            </a:r>
            <a:endParaRPr lang="zh-CN" altLang="zh-CN" sz="3600">
              <a:solidFill>
                <a:srgbClr val="CC000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buClrTx/>
              <a:buSzPct val="100000"/>
              <a:buFontTx/>
              <a:buNone/>
            </a:pPr>
            <a:r>
              <a:rPr lang="en-US" altLang="zh-CN" sz="2965">
                <a:latin typeface="Times New Roman" panose="02020603050405020304" pitchFamily="18" charset="0"/>
                <a:ea typeface="华文中宋" panose="02010600040101010101" pitchFamily="2" charset="-122"/>
                <a:sym typeface="Wingdings" panose="05000000000000000000" pitchFamily="2" charset="2"/>
              </a:rPr>
              <a:t>     </a:t>
            </a:r>
            <a:r>
              <a:rPr lang="zh-CN" altLang="zh-CN" sz="2965" b="1">
                <a:solidFill>
                  <a:schemeClr val="tx1"/>
                </a:solidFill>
                <a:latin typeface="Times New Roman" panose="02020603050405020304" pitchFamily="18" charset="0"/>
                <a:ea typeface="华文中宋" panose="02010600040101010101" pitchFamily="2" charset="-122"/>
                <a:sym typeface="Wingdings" panose="05000000000000000000" pitchFamily="2" charset="2"/>
              </a:rPr>
              <a:t>二难推理适用于一件事情有诸种可能，而诸种可能都会导致同一种情况的情形。</a:t>
            </a:r>
            <a:endParaRPr lang="zh-CN" altLang="zh-CN" sz="2965" b="1">
              <a:solidFill>
                <a:schemeClr val="tx1"/>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buClrTx/>
              <a:buSzPct val="100000"/>
              <a:buFontTx/>
              <a:buNone/>
            </a:pPr>
            <a:r>
              <a:rPr lang="en-US" altLang="zh-CN" sz="2965" b="1">
                <a:latin typeface="Times New Roman" panose="02020603050405020304" pitchFamily="18" charset="0"/>
                <a:ea typeface="华文中宋" panose="02010600040101010101" pitchFamily="2" charset="-122"/>
                <a:sym typeface="Wingdings" panose="05000000000000000000" pitchFamily="2" charset="2"/>
              </a:rPr>
              <a:t>      </a:t>
            </a:r>
            <a:r>
              <a:rPr lang="en-US" altLang="zh-CN" sz="3600" b="1">
                <a:latin typeface="Times New Roman" panose="02020603050405020304" pitchFamily="18" charset="0"/>
                <a:ea typeface="华文中宋" panose="02010600040101010101" pitchFamily="2" charset="-122"/>
                <a:sym typeface="Wingdings" panose="05000000000000000000" pitchFamily="2" charset="2"/>
              </a:rPr>
              <a:t> </a:t>
            </a:r>
            <a:r>
              <a:rPr lang="zh-CN" altLang="zh-CN" sz="3600" b="1">
                <a:solidFill>
                  <a:srgbClr val="7030A0"/>
                </a:solidFill>
                <a:latin typeface="Times New Roman" panose="02020603050405020304" pitchFamily="18" charset="0"/>
                <a:ea typeface="楷体" panose="02010609060101010101" pitchFamily="49" charset="-122"/>
                <a:sym typeface="Wingdings" panose="05000000000000000000" pitchFamily="2" charset="2"/>
              </a:rPr>
              <a:t>例如：《红楼梦》第六十四回中，贾宝玉得知林黛玉在私室内用瓜果私祭时想：</a:t>
            </a:r>
            <a:r>
              <a:rPr lang="en-US" altLang="zh-CN" sz="3600" b="1">
                <a:solidFill>
                  <a:srgbClr val="7030A0"/>
                </a:solidFill>
                <a:latin typeface="Times New Roman" panose="02020603050405020304" pitchFamily="18" charset="0"/>
                <a:ea typeface="楷体" panose="02010609060101010101" pitchFamily="49" charset="-122"/>
                <a:sym typeface="Wingdings" panose="05000000000000000000" pitchFamily="2" charset="2"/>
              </a:rPr>
              <a:t>“</a:t>
            </a:r>
            <a:r>
              <a:rPr lang="zh-CN" altLang="zh-CN" sz="3600" b="1">
                <a:solidFill>
                  <a:srgbClr val="7030A0"/>
                </a:solidFill>
                <a:latin typeface="Times New Roman" panose="02020603050405020304" pitchFamily="18" charset="0"/>
                <a:ea typeface="楷体" panose="02010609060101010101" pitchFamily="49" charset="-122"/>
                <a:sym typeface="Wingdings" panose="05000000000000000000" pitchFamily="2" charset="2"/>
              </a:rPr>
              <a:t>但我此刻走去，见他伤感，必极力劝解，又怕他烦恼郁结于心，若不去，又恐他过于伤感，无人劝止。两件皆足致疾。”</a:t>
            </a:r>
            <a:endParaRPr lang="zh-CN" altLang="zh-CN" sz="3600" b="1">
              <a:solidFill>
                <a:srgbClr val="7030A0"/>
              </a:solidFill>
              <a:latin typeface="Times New Roman" panose="02020603050405020304" pitchFamily="18" charset="0"/>
              <a:ea typeface="楷体" panose="02010609060101010101" pitchFamily="49" charset="-122"/>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7" name="矩形 1"/>
          <p:cNvSpPr/>
          <p:nvPr>
            <p:custDataLst>
              <p:tags r:id="rId1"/>
            </p:custDataLst>
          </p:nvPr>
        </p:nvSpPr>
        <p:spPr>
          <a:xfrm>
            <a:off x="91440" y="85090"/>
            <a:ext cx="11537950" cy="4429125"/>
          </a:xfrm>
          <a:prstGeom prst="rect">
            <a:avLst/>
          </a:prstGeom>
          <a:noFill/>
          <a:ln w="9525">
            <a:noFill/>
          </a:ln>
        </p:spPr>
        <p:txBody>
          <a:bodyPr wrap="square" lIns="121862" tIns="60929" rIns="121862" bIns="60929">
            <a:spAutoFit/>
          </a:bodyPr>
          <a:p>
            <a:pPr algn="just" defTabSz="863600">
              <a:buClrTx/>
              <a:buSzPct val="100000"/>
              <a:buFontTx/>
              <a:buNone/>
            </a:pPr>
            <a:r>
              <a:rPr lang="zh-CN" altLang="zh-CN" sz="4000">
                <a:solidFill>
                  <a:srgbClr val="CC0000"/>
                </a:solidFill>
                <a:latin typeface="Times New Roman" panose="02020603050405020304" pitchFamily="18" charset="0"/>
                <a:ea typeface="华文中宋" panose="02010600040101010101" pitchFamily="2" charset="-122"/>
                <a:sym typeface="Wingdings" panose="05000000000000000000" pitchFamily="2" charset="2"/>
              </a:rPr>
              <a:t>解析：</a:t>
            </a:r>
            <a:r>
              <a:rPr lang="zh-CN" altLang="zh-CN" sz="4000">
                <a:latin typeface="Times New Roman" panose="02020603050405020304" pitchFamily="18" charset="0"/>
                <a:ea typeface="华文中宋" panose="02010600040101010101" pitchFamily="2" charset="-122"/>
                <a:sym typeface="Wingdings" panose="05000000000000000000" pitchFamily="2" charset="2"/>
              </a:rPr>
              <a:t>分析案例中宝玉的推理过程，有以下体现：</a:t>
            </a:r>
            <a:endParaRPr lang="zh-CN" altLang="zh-CN" sz="4000">
              <a:latin typeface="宋体" panose="02010600030101010101" pitchFamily="2" charset="-122"/>
              <a:ea typeface="华文中宋" panose="02010600040101010101" pitchFamily="2" charset="-122"/>
              <a:sym typeface="Wingdings" panose="05000000000000000000" pitchFamily="2" charset="2"/>
            </a:endParaRPr>
          </a:p>
          <a:p>
            <a:pPr algn="just" defTabSz="863600">
              <a:buClrTx/>
              <a:buSzPct val="100000"/>
              <a:buFontTx/>
              <a:buNone/>
            </a:pPr>
            <a:r>
              <a:rPr lang="en-US" altLang="zh-CN" sz="4000">
                <a:latin typeface="Times New Roman" panose="02020603050405020304" pitchFamily="18" charset="0"/>
                <a:ea typeface="楷体" panose="02010609060101010101" pitchFamily="49" charset="-122"/>
                <a:sym typeface="Wingdings" panose="05000000000000000000" pitchFamily="2" charset="2"/>
              </a:rPr>
              <a:t>       </a:t>
            </a:r>
            <a:r>
              <a:rPr lang="zh-CN" altLang="en-US" sz="4000">
                <a:latin typeface="Times New Roman" panose="02020603050405020304" pitchFamily="18" charset="0"/>
                <a:ea typeface="楷体" panose="02010609060101010101" pitchFamily="49" charset="-122"/>
                <a:sym typeface="等线" panose="02010600030101010101" pitchFamily="2" charset="-122"/>
              </a:rPr>
              <a:t>→</a:t>
            </a:r>
            <a:r>
              <a:rPr lang="zh-CN" altLang="en-US" sz="4000">
                <a:latin typeface="Times New Roman" panose="02020603050405020304" pitchFamily="18" charset="0"/>
                <a:ea typeface="楷体" panose="02010609060101010101" pitchFamily="49" charset="-122"/>
                <a:sym typeface="Wingdings" panose="05000000000000000000" pitchFamily="2" charset="2"/>
              </a:rPr>
              <a:t>若去劝解，黛玉会烦恼郁结于心而致疾</a:t>
            </a:r>
            <a:endParaRPr lang="zh-CN" altLang="en-US" sz="4000">
              <a:latin typeface="Times New Roman" panose="02020603050405020304" pitchFamily="18" charset="0"/>
              <a:ea typeface="楷体" panose="02010609060101010101" pitchFamily="49" charset="-122"/>
              <a:sym typeface="Wingdings" panose="05000000000000000000" pitchFamily="2" charset="2"/>
            </a:endParaRPr>
          </a:p>
          <a:p>
            <a:pPr algn="just" defTabSz="863600">
              <a:buClrTx/>
              <a:buSzPct val="100000"/>
              <a:buFontTx/>
              <a:buNone/>
            </a:pPr>
            <a:r>
              <a:rPr lang="zh-CN" altLang="en-US" sz="4000">
                <a:latin typeface="Times New Roman" panose="02020603050405020304" pitchFamily="18" charset="0"/>
                <a:ea typeface="楷体" panose="02010609060101010101" pitchFamily="49" charset="-122"/>
                <a:sym typeface="Wingdings" panose="05000000000000000000" pitchFamily="2" charset="2"/>
              </a:rPr>
              <a:t> </a:t>
            </a:r>
            <a:r>
              <a:rPr lang="en-US" altLang="zh-CN" sz="4000">
                <a:latin typeface="Times New Roman" panose="02020603050405020304" pitchFamily="18" charset="0"/>
                <a:ea typeface="楷体" panose="02010609060101010101" pitchFamily="49" charset="-122"/>
                <a:sym typeface="Wingdings" panose="05000000000000000000" pitchFamily="2" charset="2"/>
              </a:rPr>
              <a:t>      </a:t>
            </a:r>
            <a:r>
              <a:rPr lang="zh-CN" altLang="en-US" sz="4000">
                <a:latin typeface="Times New Roman" panose="02020603050405020304" pitchFamily="18" charset="0"/>
                <a:ea typeface="楷体" panose="02010609060101010101" pitchFamily="49" charset="-122"/>
                <a:sym typeface="Wingdings" panose="05000000000000000000" pitchFamily="2" charset="2"/>
              </a:rPr>
              <a:t>→若不去劝解，黛玉会过于伤感而致疾</a:t>
            </a:r>
            <a:endParaRPr lang="zh-CN" altLang="en-US" sz="4000">
              <a:latin typeface="Times New Roman" panose="02020603050405020304" pitchFamily="18" charset="0"/>
              <a:ea typeface="楷体" panose="02010609060101010101" pitchFamily="49" charset="-122"/>
              <a:sym typeface="Wingdings" panose="05000000000000000000" pitchFamily="2" charset="2"/>
            </a:endParaRPr>
          </a:p>
          <a:p>
            <a:pPr algn="just" defTabSz="863600">
              <a:buClrTx/>
              <a:buSzPct val="100000"/>
              <a:buFontTx/>
              <a:buNone/>
            </a:pPr>
            <a:r>
              <a:rPr lang="zh-CN" altLang="en-US" sz="4000">
                <a:latin typeface="Times New Roman" panose="02020603050405020304" pitchFamily="18" charset="0"/>
                <a:ea typeface="楷体" panose="02010609060101010101" pitchFamily="49" charset="-122"/>
                <a:sym typeface="Wingdings" panose="05000000000000000000" pitchFamily="2" charset="2"/>
              </a:rPr>
              <a:t> </a:t>
            </a:r>
            <a:r>
              <a:rPr lang="en-US" altLang="zh-CN" sz="4000">
                <a:latin typeface="Times New Roman" panose="02020603050405020304" pitchFamily="18" charset="0"/>
                <a:ea typeface="楷体" panose="02010609060101010101" pitchFamily="49" charset="-122"/>
                <a:sym typeface="Wingdings" panose="05000000000000000000" pitchFamily="2" charset="2"/>
              </a:rPr>
              <a:t>      </a:t>
            </a:r>
            <a:r>
              <a:rPr lang="zh-CN" altLang="en-US" sz="4000">
                <a:latin typeface="Times New Roman" panose="02020603050405020304" pitchFamily="18" charset="0"/>
                <a:ea typeface="楷体" panose="02010609060101010101" pitchFamily="49" charset="-122"/>
                <a:sym typeface="Wingdings" panose="05000000000000000000" pitchFamily="2" charset="2"/>
              </a:rPr>
              <a:t>→或者去劝解，或者不去劝解</a:t>
            </a:r>
            <a:endParaRPr lang="zh-CN" altLang="en-US" sz="4000">
              <a:latin typeface="Times New Roman" panose="02020603050405020304" pitchFamily="18" charset="0"/>
              <a:ea typeface="楷体" panose="02010609060101010101" pitchFamily="49" charset="-122"/>
              <a:sym typeface="Wingdings" panose="05000000000000000000" pitchFamily="2" charset="2"/>
            </a:endParaRPr>
          </a:p>
          <a:p>
            <a:pPr algn="just" defTabSz="863600">
              <a:buClrTx/>
              <a:buSzPct val="100000"/>
              <a:buFontTx/>
              <a:buNone/>
            </a:pPr>
            <a:r>
              <a:rPr lang="zh-CN" altLang="en-US" sz="4000">
                <a:latin typeface="Times New Roman" panose="02020603050405020304" pitchFamily="18" charset="0"/>
                <a:ea typeface="楷体" panose="02010609060101010101" pitchFamily="49" charset="-122"/>
                <a:sym typeface="Wingdings" panose="05000000000000000000" pitchFamily="2" charset="2"/>
              </a:rPr>
              <a:t> </a:t>
            </a:r>
            <a:r>
              <a:rPr lang="en-US" altLang="zh-CN" sz="4000">
                <a:latin typeface="Times New Roman" panose="02020603050405020304" pitchFamily="18" charset="0"/>
                <a:ea typeface="楷体" panose="02010609060101010101" pitchFamily="49" charset="-122"/>
                <a:sym typeface="Wingdings" panose="05000000000000000000" pitchFamily="2" charset="2"/>
              </a:rPr>
              <a:t>      </a:t>
            </a:r>
            <a:r>
              <a:rPr lang="zh-CN" altLang="en-US" sz="4000">
                <a:latin typeface="Times New Roman" panose="02020603050405020304" pitchFamily="18" charset="0"/>
                <a:ea typeface="楷体" panose="02010609060101010101" pitchFamily="49" charset="-122"/>
                <a:sym typeface="Wingdings" panose="05000000000000000000" pitchFamily="2" charset="2"/>
              </a:rPr>
              <a:t>→</a:t>
            </a:r>
            <a:r>
              <a:rPr lang="zh-CN" altLang="en-US" sz="4000">
                <a:solidFill>
                  <a:srgbClr val="0000FF"/>
                </a:solidFill>
                <a:latin typeface="Times New Roman" panose="02020603050405020304" pitchFamily="18" charset="0"/>
                <a:ea typeface="楷体" panose="02010609060101010101" pitchFamily="49" charset="-122"/>
                <a:sym typeface="Wingdings" panose="05000000000000000000" pitchFamily="2" charset="2"/>
              </a:rPr>
              <a:t>总之，黛玉会致疾</a:t>
            </a:r>
            <a:r>
              <a:rPr lang="zh-CN" altLang="en-US" sz="4000">
                <a:latin typeface="Times New Roman" panose="02020603050405020304" pitchFamily="18" charset="0"/>
                <a:ea typeface="楷体" panose="02010609060101010101" pitchFamily="49" charset="-122"/>
                <a:sym typeface="Wingdings" panose="05000000000000000000" pitchFamily="2" charset="2"/>
              </a:rPr>
              <a:t>。</a:t>
            </a:r>
            <a:endParaRPr lang="zh-CN" altLang="zh-CN" sz="4000">
              <a:latin typeface="Times New Roman" panose="02020603050405020304" pitchFamily="18" charset="0"/>
              <a:ea typeface="楷体" panose="02010609060101010101" pitchFamily="49" charset="-122"/>
              <a:sym typeface="Wingdings" panose="05000000000000000000" pitchFamily="2" charset="2"/>
            </a:endParaRPr>
          </a:p>
          <a:p>
            <a:pPr algn="just" defTabSz="863600">
              <a:buClrTx/>
              <a:buSzPct val="100000"/>
              <a:buFontTx/>
              <a:buNone/>
            </a:pPr>
            <a:r>
              <a:rPr lang="en-US" altLang="zh-CN" sz="4000">
                <a:latin typeface="Times New Roman" panose="02020603050405020304" pitchFamily="18" charset="0"/>
                <a:ea typeface="方正中等线简体" pitchFamily="65" charset="-122"/>
                <a:sym typeface="Wingdings" panose="05000000000000000000" pitchFamily="2" charset="2"/>
              </a:rPr>
              <a:t>        </a:t>
            </a:r>
            <a:r>
              <a:rPr lang="zh-CN" altLang="zh-CN" sz="4000">
                <a:latin typeface="Times New Roman" panose="02020603050405020304" pitchFamily="18" charset="0"/>
                <a:ea typeface="华文中宋" panose="02010600040101010101" pitchFamily="2" charset="-122"/>
                <a:sym typeface="Wingdings" panose="05000000000000000000" pitchFamily="2" charset="2"/>
              </a:rPr>
              <a:t>这段文字推理严密，把宝玉因爱至深至切而矛盾纠结的两难心理表现得淋漓尽致。</a:t>
            </a:r>
            <a:endParaRPr lang="zh-CN" altLang="zh-CN" sz="4000">
              <a:latin typeface="宋体" panose="02010600030101010101" pitchFamily="2" charset="-122"/>
              <a:ea typeface="华文中宋" panose="02010600040101010101" pitchFamily="2" charset="-122"/>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矩形 2"/>
          <p:cNvSpPr/>
          <p:nvPr>
            <p:custDataLst>
              <p:tags r:id="rId1"/>
            </p:custDataLst>
          </p:nvPr>
        </p:nvSpPr>
        <p:spPr>
          <a:xfrm>
            <a:off x="1758753" y="1265416"/>
            <a:ext cx="9013815" cy="4031615"/>
          </a:xfrm>
          <a:prstGeom prst="rect">
            <a:avLst/>
          </a:prstGeom>
          <a:noFill/>
          <a:ln w="9525">
            <a:noFill/>
          </a:ln>
        </p:spPr>
        <p:txBody>
          <a:bodyPr lIns="121861" tIns="60929" rIns="121861" bIns="60929">
            <a:spAutoFit/>
          </a:bodyPr>
          <a:p>
            <a:pPr algn="just" defTabSz="863600">
              <a:lnSpc>
                <a:spcPct val="150000"/>
              </a:lnSpc>
            </a:pPr>
            <a:r>
              <a:rPr lang="zh-CN" altLang="en-US" sz="3385" b="1">
                <a:latin typeface="Times New Roman" panose="02020603050405020304" pitchFamily="18" charset="0"/>
                <a:ea typeface="华文中宋" panose="02010600040101010101" pitchFamily="2" charset="-122"/>
              </a:rPr>
              <a:t>   </a:t>
            </a:r>
            <a:r>
              <a:rPr lang="zh-CN" altLang="zh-CN" sz="3385" b="1">
                <a:latin typeface="Times New Roman" panose="02020603050405020304" pitchFamily="18" charset="0"/>
                <a:ea typeface="华文中宋" panose="02010600040101010101" pitchFamily="2" charset="-122"/>
              </a:rPr>
              <a:t>两难推理的最基本的一种形式，</a:t>
            </a:r>
            <a:endParaRPr lang="zh-CN" altLang="zh-CN" sz="3385" b="1">
              <a:latin typeface="Times New Roman" panose="02020603050405020304" pitchFamily="18" charset="0"/>
              <a:ea typeface="华文中宋" panose="02010600040101010101" pitchFamily="2" charset="-122"/>
            </a:endParaRPr>
          </a:p>
          <a:p>
            <a:pPr algn="just" defTabSz="863600">
              <a:lnSpc>
                <a:spcPct val="150000"/>
              </a:lnSpc>
            </a:pPr>
            <a:r>
              <a:rPr lang="en-US" altLang="zh-CN" sz="3385" b="1">
                <a:latin typeface="Times New Roman" panose="02020603050405020304" pitchFamily="18" charset="0"/>
                <a:ea typeface="华文中宋" panose="02010600040101010101" pitchFamily="2" charset="-122"/>
              </a:rPr>
              <a:t>   </a:t>
            </a:r>
            <a:r>
              <a:rPr lang="zh-CN" altLang="zh-CN" sz="3385" b="1">
                <a:solidFill>
                  <a:srgbClr val="7030A0"/>
                </a:solidFill>
                <a:latin typeface="Times New Roman" panose="02020603050405020304" pitchFamily="18" charset="0"/>
                <a:ea typeface="黑体" panose="02010609060101010101" charset="-122"/>
              </a:rPr>
              <a:t>如果</a:t>
            </a:r>
            <a:r>
              <a:rPr lang="en-US" altLang="zh-CN" sz="3385" b="1">
                <a:solidFill>
                  <a:srgbClr val="7030A0"/>
                </a:solidFill>
                <a:latin typeface="Times New Roman" panose="02020603050405020304" pitchFamily="18" charset="0"/>
                <a:ea typeface="黑体" panose="02010609060101010101" charset="-122"/>
              </a:rPr>
              <a:t>p</a:t>
            </a:r>
            <a:r>
              <a:rPr lang="zh-CN" altLang="zh-CN" sz="3385" b="1">
                <a:solidFill>
                  <a:srgbClr val="7030A0"/>
                </a:solidFill>
                <a:latin typeface="Times New Roman" panose="02020603050405020304" pitchFamily="18" charset="0"/>
                <a:ea typeface="黑体" panose="02010609060101010101" charset="-122"/>
              </a:rPr>
              <a:t>，那么</a:t>
            </a:r>
            <a:r>
              <a:rPr lang="en-US" altLang="zh-CN" sz="3385" b="1">
                <a:solidFill>
                  <a:srgbClr val="7030A0"/>
                </a:solidFill>
                <a:latin typeface="Times New Roman" panose="02020603050405020304" pitchFamily="18" charset="0"/>
                <a:ea typeface="黑体" panose="02010609060101010101" charset="-122"/>
              </a:rPr>
              <a:t>r</a:t>
            </a:r>
            <a:endParaRPr lang="en-US" altLang="zh-CN" sz="3385" b="1">
              <a:solidFill>
                <a:srgbClr val="7030A0"/>
              </a:solidFill>
              <a:latin typeface="Times New Roman" panose="02020603050405020304" pitchFamily="18" charset="0"/>
              <a:ea typeface="黑体" panose="02010609060101010101" charset="-122"/>
            </a:endParaRPr>
          </a:p>
          <a:p>
            <a:pPr algn="just" defTabSz="863600">
              <a:lnSpc>
                <a:spcPct val="150000"/>
              </a:lnSpc>
            </a:pPr>
            <a:r>
              <a:rPr lang="en-US" altLang="zh-CN" sz="3385" b="1">
                <a:solidFill>
                  <a:srgbClr val="7030A0"/>
                </a:solidFill>
                <a:latin typeface="Times New Roman" panose="02020603050405020304" pitchFamily="18" charset="0"/>
                <a:ea typeface="黑体" panose="02010609060101010101" charset="-122"/>
              </a:rPr>
              <a:t>   </a:t>
            </a:r>
            <a:r>
              <a:rPr lang="zh-CN" altLang="zh-CN" sz="3385" b="1">
                <a:solidFill>
                  <a:srgbClr val="7030A0"/>
                </a:solidFill>
                <a:latin typeface="Times New Roman" panose="02020603050405020304" pitchFamily="18" charset="0"/>
                <a:ea typeface="黑体" panose="02010609060101010101" charset="-122"/>
              </a:rPr>
              <a:t>如果</a:t>
            </a:r>
            <a:r>
              <a:rPr lang="en-US" altLang="zh-CN" sz="3385" b="1">
                <a:solidFill>
                  <a:srgbClr val="7030A0"/>
                </a:solidFill>
                <a:latin typeface="Times New Roman" panose="02020603050405020304" pitchFamily="18" charset="0"/>
                <a:ea typeface="黑体" panose="02010609060101010101" charset="-122"/>
              </a:rPr>
              <a:t>q</a:t>
            </a:r>
            <a:r>
              <a:rPr lang="zh-CN" altLang="zh-CN" sz="3385" b="1">
                <a:solidFill>
                  <a:srgbClr val="7030A0"/>
                </a:solidFill>
                <a:latin typeface="Times New Roman" panose="02020603050405020304" pitchFamily="18" charset="0"/>
                <a:ea typeface="黑体" panose="02010609060101010101" charset="-122"/>
              </a:rPr>
              <a:t>，那么</a:t>
            </a:r>
            <a:r>
              <a:rPr lang="en-US" altLang="zh-CN" sz="3385" b="1">
                <a:solidFill>
                  <a:srgbClr val="7030A0"/>
                </a:solidFill>
                <a:latin typeface="Times New Roman" panose="02020603050405020304" pitchFamily="18" charset="0"/>
                <a:ea typeface="黑体" panose="02010609060101010101" charset="-122"/>
              </a:rPr>
              <a:t>r</a:t>
            </a:r>
            <a:endParaRPr lang="en-US" altLang="zh-CN" sz="3385" b="1">
              <a:solidFill>
                <a:srgbClr val="7030A0"/>
              </a:solidFill>
              <a:latin typeface="Times New Roman" panose="02020603050405020304" pitchFamily="18" charset="0"/>
              <a:ea typeface="黑体" panose="02010609060101010101" charset="-122"/>
            </a:endParaRPr>
          </a:p>
          <a:p>
            <a:pPr algn="just" defTabSz="863600">
              <a:lnSpc>
                <a:spcPct val="150000"/>
              </a:lnSpc>
            </a:pPr>
            <a:r>
              <a:rPr lang="en-US" altLang="zh-CN" sz="3385" b="1">
                <a:solidFill>
                  <a:srgbClr val="7030A0"/>
                </a:solidFill>
                <a:latin typeface="Times New Roman" panose="02020603050405020304" pitchFamily="18" charset="0"/>
                <a:ea typeface="黑体" panose="02010609060101010101" charset="-122"/>
              </a:rPr>
              <a:t>   p</a:t>
            </a:r>
            <a:r>
              <a:rPr lang="zh-CN" altLang="zh-CN" sz="3385" b="1">
                <a:solidFill>
                  <a:srgbClr val="7030A0"/>
                </a:solidFill>
                <a:latin typeface="Times New Roman" panose="02020603050405020304" pitchFamily="18" charset="0"/>
                <a:ea typeface="黑体" panose="02010609060101010101" charset="-122"/>
              </a:rPr>
              <a:t>或者</a:t>
            </a:r>
            <a:r>
              <a:rPr lang="en-US" altLang="zh-CN" sz="3385" b="1">
                <a:solidFill>
                  <a:srgbClr val="7030A0"/>
                </a:solidFill>
                <a:latin typeface="Times New Roman" panose="02020603050405020304" pitchFamily="18" charset="0"/>
                <a:ea typeface="黑体" panose="02010609060101010101" charset="-122"/>
              </a:rPr>
              <a:t>q</a:t>
            </a:r>
            <a:endParaRPr lang="en-US" altLang="zh-CN" sz="3385" b="1">
              <a:solidFill>
                <a:srgbClr val="7030A0"/>
              </a:solidFill>
              <a:latin typeface="Times New Roman" panose="02020603050405020304" pitchFamily="18" charset="0"/>
              <a:ea typeface="黑体" panose="02010609060101010101" charset="-122"/>
            </a:endParaRPr>
          </a:p>
          <a:p>
            <a:pPr algn="just" defTabSz="863600">
              <a:lnSpc>
                <a:spcPct val="150000"/>
              </a:lnSpc>
            </a:pPr>
            <a:r>
              <a:rPr lang="en-US" altLang="zh-CN" sz="3385" b="1">
                <a:solidFill>
                  <a:srgbClr val="7030A0"/>
                </a:solidFill>
                <a:latin typeface="Times New Roman" panose="02020603050405020304" pitchFamily="18" charset="0"/>
                <a:ea typeface="黑体" panose="02010609060101010101" charset="-122"/>
              </a:rPr>
              <a:t>   </a:t>
            </a:r>
            <a:r>
              <a:rPr lang="zh-CN" altLang="zh-CN" sz="3385" b="1">
                <a:solidFill>
                  <a:srgbClr val="7030A0"/>
                </a:solidFill>
                <a:latin typeface="Times New Roman" panose="02020603050405020304" pitchFamily="18" charset="0"/>
                <a:ea typeface="黑体" panose="02010609060101010101" charset="-122"/>
              </a:rPr>
              <a:t>总之</a:t>
            </a:r>
            <a:r>
              <a:rPr lang="en-US" altLang="zh-CN" sz="3385" b="1">
                <a:solidFill>
                  <a:srgbClr val="7030A0"/>
                </a:solidFill>
                <a:latin typeface="Times New Roman" panose="02020603050405020304" pitchFamily="18" charset="0"/>
                <a:ea typeface="黑体" panose="02010609060101010101" charset="-122"/>
              </a:rPr>
              <a:t>r</a:t>
            </a:r>
            <a:endParaRPr lang="zh-CN" altLang="zh-CN" sz="3385" b="1">
              <a:solidFill>
                <a:srgbClr val="7030A0"/>
              </a:solidFill>
              <a:latin typeface="Times New Roman" panose="02020603050405020304" pitchFamily="18" charset="0"/>
              <a:ea typeface="黑体" panose="02010609060101010101" charset="-122"/>
            </a:endParaRP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208329" y="189062"/>
            <a:ext cx="5555452" cy="552957"/>
          </a:xfrm>
          <a:prstGeom prst="rect">
            <a:avLst/>
          </a:prstGeom>
          <a:noFill/>
        </p:spPr>
        <p:txBody>
          <a:bodyPr wrap="square" rtlCol="0">
            <a:spAutoFit/>
          </a:bodyPr>
          <a:lstStyle/>
          <a:p>
            <a:pPr algn="ctr"/>
            <a:r>
              <a:rPr lang="zh-CN" altLang="en-US" sz="3000" b="1">
                <a:solidFill>
                  <a:prstClr val="black"/>
                </a:solidFill>
                <a:latin typeface="微软雅黑" panose="020B0503020204020204" pitchFamily="34" charset="-122"/>
                <a:ea typeface="微软雅黑" panose="020B0503020204020204" pitchFamily="34" charset="-122"/>
              </a:rPr>
              <a:t>请补全下列二难推理</a:t>
            </a:r>
            <a:endParaRPr lang="zh-CN" altLang="en-US" sz="3000" b="1">
              <a:solidFill>
                <a:prstClr val="black"/>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5034" y="980847"/>
            <a:ext cx="11369583" cy="5346700"/>
          </a:xfrm>
          <a:prstGeom prst="rect">
            <a:avLst/>
          </a:prstGeom>
          <a:noFill/>
        </p:spPr>
        <p:txBody>
          <a:bodyPr wrap="square" rtlCol="0">
            <a:spAutoFit/>
          </a:bodyPr>
          <a:lstStyle/>
          <a:p>
            <a:pPr indent="457200" algn="l"/>
            <a:r>
              <a:rPr lang="zh-CN" altLang="en-US" sz="2800" b="1">
                <a:latin typeface="楷体" panose="02010609060101010101" pitchFamily="49" charset="-122"/>
                <a:ea typeface="楷体" panose="02010609060101010101" pitchFamily="49" charset="-122"/>
                <a:sym typeface="+mn-ea"/>
              </a:rPr>
              <a:t>有一位青年拜当时著名的辩者普罗塔哥拉斯为师学习法律，就学费给付事宜，两人达成协议：毕业时先给付一半学费，另一半学费待该青年第一次出庭打赢官司后付清。但毕业后此君一直未出庭打官司，也不肯给付另一半学费。普罗塔哥拉斯无奈，只好将其告上法庭。在法庭辩论时，普罗塔哥拉斯提出以下二难推理：</a:t>
            </a:r>
            <a:endParaRPr lang="zh-CN" altLang="en-US" sz="2800" b="1">
              <a:latin typeface="楷体" panose="02010609060101010101" pitchFamily="49" charset="-122"/>
              <a:ea typeface="楷体" panose="02010609060101010101" pitchFamily="49" charset="-122"/>
              <a:sym typeface="+mn-ea"/>
            </a:endParaRPr>
          </a:p>
          <a:p>
            <a:pPr algn="l">
              <a:lnSpc>
                <a:spcPct val="120000"/>
              </a:lnSpc>
            </a:pPr>
            <a:r>
              <a:rPr lang="zh-CN" altLang="en-US" sz="2800" b="1">
                <a:latin typeface="楷体" panose="02010609060101010101" pitchFamily="49" charset="-122"/>
                <a:ea typeface="楷体" panose="02010609060101010101" pitchFamily="49" charset="-122"/>
                <a:sym typeface="+mn-ea"/>
              </a:rPr>
              <a:t>如果①</a:t>
            </a:r>
            <a:r>
              <a:rPr lang="en-US" altLang="zh-CN" sz="2800" b="1">
                <a:latin typeface="楷体" panose="02010609060101010101" pitchFamily="49" charset="-122"/>
                <a:ea typeface="楷体" panose="02010609060101010101" pitchFamily="49" charset="-122"/>
                <a:sym typeface="+mn-ea"/>
              </a:rPr>
              <a:t> </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，那么按照协议约定，②</a:t>
            </a:r>
            <a:r>
              <a:rPr lang="en-US" altLang="zh-CN" sz="2800" b="1">
                <a:latin typeface="楷体" panose="02010609060101010101" pitchFamily="49" charset="-122"/>
                <a:ea typeface="楷体" panose="02010609060101010101" pitchFamily="49" charset="-122"/>
                <a:sym typeface="+mn-ea"/>
              </a:rPr>
              <a:t> </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sym typeface="+mn-ea"/>
            </a:endParaRPr>
          </a:p>
          <a:p>
            <a:pPr algn="l">
              <a:lnSpc>
                <a:spcPct val="120000"/>
              </a:lnSpc>
            </a:pPr>
            <a:r>
              <a:rPr lang="zh-CN" altLang="en-US" sz="2800" b="1">
                <a:latin typeface="楷体" panose="02010609060101010101" pitchFamily="49" charset="-122"/>
                <a:ea typeface="楷体" panose="02010609060101010101" pitchFamily="49" charset="-122"/>
                <a:sym typeface="+mn-ea"/>
              </a:rPr>
              <a:t>如果③</a:t>
            </a:r>
            <a:r>
              <a:rPr lang="zh-CN" altLang="en-US" sz="2800" b="1" u="sng">
                <a:latin typeface="楷体" panose="02010609060101010101" pitchFamily="49" charset="-122"/>
                <a:ea typeface="楷体" panose="02010609060101010101" pitchFamily="49" charset="-122"/>
                <a:sym typeface="+mn-ea"/>
              </a:rPr>
              <a:t> </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，那么④</a:t>
            </a:r>
            <a:r>
              <a:rPr lang="en-US" altLang="zh-CN" sz="2800" b="1">
                <a:latin typeface="楷体" panose="02010609060101010101" pitchFamily="49" charset="-122"/>
                <a:ea typeface="楷体" panose="02010609060101010101" pitchFamily="49" charset="-122"/>
                <a:sym typeface="+mn-ea"/>
              </a:rPr>
              <a:t> </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，⑤</a:t>
            </a:r>
            <a:r>
              <a:rPr lang="en-US" altLang="zh-CN" sz="2800" b="1">
                <a:latin typeface="楷体" panose="02010609060101010101" pitchFamily="49" charset="-122"/>
                <a:ea typeface="楷体" panose="02010609060101010101" pitchFamily="49" charset="-122"/>
                <a:sym typeface="+mn-ea"/>
              </a:rPr>
              <a:t> </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sym typeface="+mn-ea"/>
            </a:endParaRPr>
          </a:p>
          <a:p>
            <a:pPr algn="l">
              <a:lnSpc>
                <a:spcPct val="120000"/>
              </a:lnSpc>
            </a:pPr>
            <a:r>
              <a:rPr lang="zh-CN" altLang="en-US" sz="2800" b="1">
                <a:latin typeface="楷体" panose="02010609060101010101" pitchFamily="49" charset="-122"/>
                <a:ea typeface="楷体" panose="02010609060101010101" pitchFamily="49" charset="-122"/>
                <a:sym typeface="+mn-ea"/>
              </a:rPr>
              <a:t>总之，无论学生的这场官司输还是赢，⑥</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sym typeface="+mn-ea"/>
            </a:endParaRPr>
          </a:p>
        </p:txBody>
      </p:sp>
      <p:sp>
        <p:nvSpPr>
          <p:cNvPr id="2" name="文本框 1"/>
          <p:cNvSpPr txBox="1"/>
          <p:nvPr/>
        </p:nvSpPr>
        <p:spPr>
          <a:xfrm>
            <a:off x="2693080" y="3168075"/>
            <a:ext cx="1612527" cy="521849"/>
          </a:xfrm>
          <a:prstGeom prst="rect">
            <a:avLst/>
          </a:prstGeom>
          <a:noFill/>
        </p:spPr>
        <p:txBody>
          <a:bodyPr wrap="none" rtlCol="0" anchor="t">
            <a:spAutoFit/>
          </a:bodyPr>
          <a:lstStyle/>
          <a:p>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学生胜诉</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915048" y="3610530"/>
            <a:ext cx="4114483" cy="521849"/>
          </a:xfrm>
          <a:prstGeom prst="rect">
            <a:avLst/>
          </a:prstGeom>
          <a:noFill/>
        </p:spPr>
        <p:txBody>
          <a:bodyPr wrap="none" rtlCol="0" anchor="t">
            <a:spAutoFit/>
          </a:bodyPr>
          <a:lstStyle/>
          <a:p>
            <a:pPr algn="l"/>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他必须付清余下一半学费</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2451721" y="4150036"/>
            <a:ext cx="1612527" cy="521849"/>
          </a:xfrm>
          <a:prstGeom prst="rect">
            <a:avLst/>
          </a:prstGeom>
          <a:noFill/>
        </p:spPr>
        <p:txBody>
          <a:bodyPr wrap="none" rtlCol="0" anchor="t">
            <a:spAutoFit/>
          </a:bodyPr>
          <a:lstStyle/>
          <a:p>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学生败诉</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7162471" y="4127939"/>
            <a:ext cx="2327371" cy="521849"/>
          </a:xfrm>
          <a:prstGeom prst="rect">
            <a:avLst/>
          </a:prstGeom>
          <a:noFill/>
        </p:spPr>
        <p:txBody>
          <a:bodyPr wrap="none" rtlCol="0" anchor="t">
            <a:spAutoFit/>
          </a:bodyPr>
          <a:lstStyle/>
          <a:p>
            <a:pPr algn="l"/>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按照法庭判决</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p:nvPr/>
        </p:nvSpPr>
        <p:spPr>
          <a:xfrm>
            <a:off x="915048" y="4649788"/>
            <a:ext cx="3757060" cy="521849"/>
          </a:xfrm>
          <a:prstGeom prst="rect">
            <a:avLst/>
          </a:prstGeom>
          <a:noFill/>
        </p:spPr>
        <p:txBody>
          <a:bodyPr wrap="none" rtlCol="0" anchor="t">
            <a:spAutoFit/>
          </a:bodyPr>
          <a:lstStyle/>
          <a:p>
            <a:pPr algn="l"/>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他必须付清另一半学费</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p:nvPr/>
        </p:nvSpPr>
        <p:spPr>
          <a:xfrm>
            <a:off x="915048" y="5616227"/>
            <a:ext cx="3757060" cy="521849"/>
          </a:xfrm>
          <a:prstGeom prst="rect">
            <a:avLst/>
          </a:prstGeom>
          <a:noFill/>
        </p:spPr>
        <p:txBody>
          <a:bodyPr wrap="none" rtlCol="0" anchor="t">
            <a:spAutoFit/>
          </a:bodyPr>
          <a:lstStyle/>
          <a:p>
            <a:r>
              <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他都应当支付一半学费</a:t>
            </a:r>
            <a:endParaRPr lang="zh-CN" altLang="en-US" sz="2800" b="1" kern="10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5942" y="1758620"/>
            <a:ext cx="11424737" cy="4564274"/>
          </a:xfrm>
          <a:prstGeom prst="rect">
            <a:avLst/>
          </a:prstGeom>
        </p:spPr>
        <p:txBody>
          <a:bodyPr wrap="square" lIns="121870" tIns="60934" rIns="121870" bIns="60934">
            <a:spAutoFit/>
          </a:bodyPr>
          <a:lstStyle/>
          <a:p>
            <a:pPr algn="just">
              <a:lnSpc>
                <a:spcPct val="15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阅读下面的诗歌，思考诗歌中的逻辑推理形式，概括其推理过程。</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indent="713105" algn="just">
              <a:lnSpc>
                <a:spcPct val="150000"/>
              </a:lnSpc>
              <a:spcAft>
                <a:spcPct val="0"/>
              </a:spcAft>
            </a:pP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欲寄君衣君不还，不寄君衣君又寒，寄与不寄间，妾身千万难。</a:t>
            </a:r>
            <a:endParaRPr lang="en-US" altLang="zh-CN" sz="2800" b="1" kern="100">
              <a:latin typeface="楷体" panose="02010609060101010101" pitchFamily="49" charset="-122"/>
              <a:ea typeface="楷体" panose="02010609060101010101" pitchFamily="49" charset="-122"/>
              <a:cs typeface="Times New Roman" panose="02020603050405020304" pitchFamily="18" charset="0"/>
            </a:endParaRPr>
          </a:p>
          <a:p>
            <a:pPr indent="713105" algn="r">
              <a:lnSpc>
                <a:spcPct val="150000"/>
              </a:lnSpc>
              <a:spcAft>
                <a:spcPct val="0"/>
              </a:spcAft>
            </a:pPr>
            <a:r>
              <a:rPr lang="zh-CN" altLang="en-US"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姚燧《凭阑人</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寄征衣》</a:t>
            </a:r>
            <a:r>
              <a:rPr lang="zh-CN" altLang="en-US" sz="2800" kern="100">
                <a:latin typeface="Times New Roman" panose="02020603050405020304" pitchFamily="18" charset="0"/>
                <a:ea typeface="宋体" panose="02010600030101010101" pitchFamily="2" charset="-122"/>
                <a:cs typeface="Courier New" panose="02070309020205020404" pitchFamily="49" charset="0"/>
              </a:rPr>
              <a:t>）</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en-US" altLang="zh-CN" sz="2800" b="1" kern="100">
                <a:latin typeface="Times New Roman" panose="02020603050405020304" pitchFamily="18" charset="0"/>
                <a:ea typeface="方正中等线简体" pitchFamily="65" charset="-122"/>
                <a:cs typeface="Courier New" panose="02070309020205020404" pitchFamily="49" charset="0"/>
              </a:rPr>
              <a:t>1</a:t>
            </a: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逻辑推理形式：</a:t>
            </a:r>
            <a:r>
              <a:rPr lang="en-US" altLang="zh-CN" sz="2800" b="1" kern="100">
                <a:latin typeface="Times New Roman" panose="02020603050405020304" pitchFamily="18" charset="0"/>
                <a:ea typeface="方正中等线简体" pitchFamily="65" charset="-122"/>
                <a:cs typeface="Courier New" panose="02070309020205020404" pitchFamily="49" charset="0"/>
              </a:rPr>
              <a:t>_________</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en-US" altLang="zh-CN" sz="2800" b="1" kern="100">
                <a:latin typeface="Times New Roman" panose="02020603050405020304" pitchFamily="18" charset="0"/>
                <a:ea typeface="方正中等线简体" pitchFamily="65" charset="-122"/>
                <a:cs typeface="Courier New" panose="02070309020205020404" pitchFamily="49" charset="0"/>
              </a:rPr>
              <a:t>2</a:t>
            </a: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概括推理过程：</a:t>
            </a:r>
            <a:endParaRPr lang="en-US" altLang="zh-CN" sz="2800" b="1" kern="100">
              <a:latin typeface="Times New Roman" panose="02020603050405020304" pitchFamily="18" charset="0"/>
              <a:ea typeface="方正中等线简体" pitchFamily="65" charset="-122"/>
              <a:cs typeface="Times New Roman" panose="02020603050405020304" pitchFamily="18" charset="0"/>
            </a:endParaRPr>
          </a:p>
          <a:p>
            <a:pPr algn="just">
              <a:lnSpc>
                <a:spcPct val="150000"/>
              </a:lnSpc>
              <a:spcAft>
                <a:spcPct val="0"/>
              </a:spcAft>
            </a:pPr>
            <a:r>
              <a:rPr lang="en-US" altLang="zh-CN" sz="2800" kern="100">
                <a:latin typeface="Times New Roman" panose="02020603050405020304" pitchFamily="18" charset="0"/>
                <a:ea typeface="方正中等线简体" pitchFamily="65" charset="-122"/>
                <a:cs typeface="Courier New" panose="02070309020205020404" pitchFamily="49" charset="0"/>
              </a:rPr>
              <a:t>______________________________________________</a:t>
            </a:r>
            <a:endParaRPr lang="en-US" altLang="zh-CN" sz="2800" kern="100">
              <a:latin typeface="Times New Roman" panose="02020603050405020304" pitchFamily="18" charset="0"/>
              <a:ea typeface="方正中等线简体" pitchFamily="65" charset="-122"/>
              <a:cs typeface="Courier New" panose="02070309020205020404" pitchFamily="49" charset="0"/>
            </a:endParaRPr>
          </a:p>
          <a:p>
            <a:pPr algn="just">
              <a:lnSpc>
                <a:spcPct val="150000"/>
              </a:lnSpc>
              <a:spcAft>
                <a:spcPct val="0"/>
              </a:spcAft>
            </a:pPr>
            <a:r>
              <a:rPr lang="en-US" altLang="zh-CN" sz="2800" kern="100">
                <a:latin typeface="Times New Roman" panose="02020603050405020304" pitchFamily="18" charset="0"/>
                <a:ea typeface="方正中等线简体" pitchFamily="65" charset="-122"/>
                <a:cs typeface="Courier New" panose="02070309020205020404" pitchFamily="49" charset="0"/>
              </a:rPr>
              <a:t>______________________________________________</a:t>
            </a:r>
            <a:r>
              <a:rPr lang="en-US" altLang="zh-CN" sz="2800" u="sng" kern="100">
                <a:latin typeface="Times New Roman" panose="02020603050405020304" pitchFamily="18" charset="0"/>
                <a:ea typeface="方正中等线简体" pitchFamily="65" charset="-122"/>
                <a:cs typeface="Courier New" panose="02070309020205020404" pitchFamily="49" charset="0"/>
              </a:rPr>
              <a:t>  </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406699" y="4881008"/>
            <a:ext cx="10987015" cy="1334263"/>
          </a:xfrm>
          <a:prstGeom prst="rect">
            <a:avLst/>
          </a:prstGeom>
        </p:spPr>
        <p:txBody>
          <a:bodyPr wrap="square" lIns="121870" tIns="60934" rIns="121870" bIns="60934">
            <a:spAutoFit/>
          </a:bodyPr>
          <a:lstStyle/>
          <a:p>
            <a:pPr algn="just">
              <a:lnSpc>
                <a:spcPct val="150000"/>
              </a:lnSpc>
              <a:spcAft>
                <a:spcPct val="0"/>
              </a:spcAft>
            </a:pP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如果寄征衣，你就不会回家，非我所愿</a:t>
            </a:r>
            <a:r>
              <a:rPr lang="en-US" altLang="zh-CN" sz="2800" b="1" kern="100">
                <a:solidFill>
                  <a:srgbClr val="C0000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如果不寄，你会受寒，非我所愿</a:t>
            </a:r>
            <a:r>
              <a:rPr lang="en-US" altLang="zh-CN" sz="2800" b="1" kern="100">
                <a:solidFill>
                  <a:srgbClr val="C0000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或者寄征衣，或者不寄征衣</a:t>
            </a:r>
            <a:r>
              <a:rPr lang="en-US" altLang="zh-CN" sz="2800" b="1" kern="100">
                <a:solidFill>
                  <a:srgbClr val="C0000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总之，不能如愿。</a:t>
            </a:r>
            <a:endPar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p:txBody>
      </p:sp>
      <p:sp>
        <p:nvSpPr>
          <p:cNvPr id="7" name="矩形 6"/>
          <p:cNvSpPr/>
          <p:nvPr/>
        </p:nvSpPr>
        <p:spPr>
          <a:xfrm>
            <a:off x="3883966" y="3662926"/>
            <a:ext cx="1612527" cy="521849"/>
          </a:xfrm>
          <a:prstGeom prst="rect">
            <a:avLst/>
          </a:prstGeom>
        </p:spPr>
        <p:txBody>
          <a:bodyPr wrap="non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二难推理</a:t>
            </a:r>
            <a:endPar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p:txBody>
      </p:sp>
      <p:sp>
        <p:nvSpPr>
          <p:cNvPr id="9" name="文本框 8"/>
          <p:cNvSpPr txBox="1"/>
          <p:nvPr/>
        </p:nvSpPr>
        <p:spPr>
          <a:xfrm>
            <a:off x="162885" y="751697"/>
            <a:ext cx="1675727" cy="492329"/>
          </a:xfrm>
          <a:prstGeom prst="rect">
            <a:avLst/>
          </a:prstGeom>
          <a:solidFill>
            <a:srgbClr val="977548"/>
          </a:solidFill>
          <a:ln>
            <a:solidFill>
              <a:srgbClr val="977548"/>
            </a:solidFill>
          </a:ln>
        </p:spPr>
        <p:txBody>
          <a:bodyPr wrap="square" rtlCol="0">
            <a:spAutoFit/>
          </a:bodyPr>
          <a:lstStyle/>
          <a:p>
            <a:pPr algn="ctr">
              <a:spcAft>
                <a:spcPct val="0"/>
              </a:spcAft>
            </a:pPr>
            <a:r>
              <a:rPr lang="zh-CN" altLang="en-US"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即时小练</a:t>
            </a:r>
            <a:endParaRPr lang="zh-CN" altLang="zh-CN"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070" y="53340"/>
            <a:ext cx="12151995" cy="7296150"/>
          </a:xfrm>
          <a:prstGeom prst="rect">
            <a:avLst/>
          </a:prstGeom>
        </p:spPr>
        <p:txBody>
          <a:bodyPr wrap="square" lIns="121870" tIns="60934" rIns="121870" bIns="60934">
            <a:spAutoFit/>
          </a:bodyPr>
          <a:lstStyle/>
          <a:p>
            <a:pPr algn="just">
              <a:lnSpc>
                <a:spcPct val="150000"/>
              </a:lnSpc>
              <a:spcAft>
                <a:spcPct val="0"/>
              </a:spcAft>
              <a:buClrTx/>
              <a:buSzTx/>
              <a:buFontTx/>
            </a:pPr>
            <a:r>
              <a:rPr lang="en-US" altLang="zh-CN" sz="3200" b="1"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第六种推理：归纳推理（从个别到一般）</a:t>
            </a:r>
            <a:endParaRPr lang="zh-CN" altLang="en-US" sz="3200" b="1"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spcBef>
                <a:spcPct val="0"/>
              </a:spcBef>
              <a:spcAft>
                <a:spcPct val="0"/>
              </a:spcAft>
            </a:pPr>
            <a:r>
              <a:rPr lang="en-US" altLang="zh-CN" sz="2800" b="1" kern="100">
                <a:latin typeface="楷体" panose="02010609060101010101" pitchFamily="49" charset="-122"/>
                <a:ea typeface="楷体" panose="02010609060101010101" pitchFamily="49" charset="-122"/>
                <a:cs typeface="楷体" panose="02010609060101010101" pitchFamily="49" charset="-122"/>
              </a:rPr>
              <a:t>    </a:t>
            </a:r>
            <a:r>
              <a:rPr lang="en-US" altLang="zh-CN" sz="2800" kern="100">
                <a:latin typeface="Times New Roman" panose="02020603050405020304" pitchFamily="18" charset="0"/>
                <a:ea typeface="方正中等线简体" pitchFamily="65" charset="-122"/>
                <a:cs typeface="Times New Roman" panose="02020603050405020304" pitchFamily="18" charset="0"/>
              </a:rPr>
              <a:t> </a:t>
            </a:r>
            <a:r>
              <a:rPr lang="en-US" altLang="zh-CN" sz="3200" b="1" kern="100">
                <a:latin typeface="楷体" panose="02010609060101010101" pitchFamily="49" charset="-122"/>
                <a:ea typeface="楷体" panose="02010609060101010101" pitchFamily="49" charset="-122"/>
                <a:cs typeface="楷体" panose="02010609060101010101" pitchFamily="49" charset="-122"/>
              </a:rPr>
              <a:t>当宋高宗与秦桧一心求和，一天连下十二道金牌，劳苦大众记住了“壮志饥餐胡虏肉，笑谈渴饮匈奴血”的你，那庄严的宋岳忠武王庙便是最好的见证。当受到权臣的排挤、唐宪宗的贬谪，潮州人民记住了你“八月为民兴四利”的福祉，留下了“一片江山尽姓韩”的佳话。……</a:t>
            </a:r>
            <a:r>
              <a:rPr lang="zh-CN" altLang="en-US" sz="3200" b="1" kern="100">
                <a:solidFill>
                  <a:srgbClr val="C00000"/>
                </a:solidFill>
                <a:latin typeface="楷体" panose="02010609060101010101" pitchFamily="49" charset="-122"/>
                <a:ea typeface="楷体" panose="02010609060101010101" pitchFamily="49" charset="-122"/>
                <a:cs typeface="楷体" panose="02010609060101010101" pitchFamily="49" charset="-122"/>
              </a:rPr>
              <a:t>可见，</a:t>
            </a:r>
            <a:r>
              <a:rPr lang="en-US" altLang="zh-CN" sz="3200" b="1" kern="10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中华民族自古就是一个有着英雄情结的民族。</a:t>
            </a:r>
            <a:endParaRPr lang="zh-CN" altLang="zh-CN" sz="3200" b="1" kern="100">
              <a:solidFill>
                <a:srgbClr val="C00000"/>
              </a:solidFill>
              <a:latin typeface="楷体" panose="02010609060101010101" pitchFamily="49" charset="-122"/>
              <a:ea typeface="楷体" panose="02010609060101010101" pitchFamily="49" charset="-122"/>
              <a:cs typeface="华文楷体" panose="02010600040101010101" pitchFamily="2" charset="-122"/>
            </a:endParaRPr>
          </a:p>
          <a:p>
            <a:pPr algn="just">
              <a:lnSpc>
                <a:spcPct val="140000"/>
              </a:lnSpc>
              <a:spcBef>
                <a:spcPct val="0"/>
              </a:spcBef>
              <a:spcAft>
                <a:spcPct val="0"/>
              </a:spcAft>
            </a:pPr>
            <a:r>
              <a:rPr lang="zh-CN" altLang="zh-CN" sz="3200" b="1" kern="100">
                <a:latin typeface="Times New Roman" panose="02020603050405020304" pitchFamily="18" charset="0"/>
                <a:ea typeface="方正中等线简体" pitchFamily="65" charset="-122"/>
                <a:cs typeface="Times New Roman" panose="02020603050405020304" pitchFamily="18" charset="0"/>
                <a:sym typeface="+mn-ea"/>
              </a:rPr>
              <a:t>推理形式可以概括为</a:t>
            </a:r>
            <a:r>
              <a:rPr lang="zh-CN" altLang="zh-CN" sz="3200" kern="100">
                <a:latin typeface="Times New Roman" panose="02020603050405020304" pitchFamily="18" charset="0"/>
                <a:ea typeface="方正中等线简体" pitchFamily="65" charset="-122"/>
                <a:cs typeface="Times New Roman" panose="02020603050405020304" pitchFamily="18" charset="0"/>
                <a:sym typeface="+mn-ea"/>
              </a:rPr>
              <a:t>：</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S1</a:t>
            </a:r>
            <a:r>
              <a:rPr lang="zh-CN" altLang="zh-CN" sz="3200" u="sng" kern="100">
                <a:latin typeface="Times New Roman" panose="02020603050405020304" pitchFamily="18" charset="0"/>
                <a:ea typeface="方正中等线简体" pitchFamily="65" charset="-122"/>
                <a:cs typeface="Times New Roman" panose="02020603050405020304" pitchFamily="18" charset="0"/>
                <a:sym typeface="+mn-ea"/>
              </a:rPr>
              <a:t>是</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P</a:t>
            </a:r>
            <a:r>
              <a:rPr lang="en-US" altLang="zh-CN" sz="3200" u="sng" kern="100">
                <a:latin typeface="宋体" panose="02010600030101010101" pitchFamily="2" charset="-122"/>
                <a:ea typeface="方正中等线简体" pitchFamily="65" charset="-122"/>
                <a:cs typeface="Times New Roman" panose="02020603050405020304" pitchFamily="18" charset="0"/>
                <a:sym typeface="+mn-ea"/>
              </a:rPr>
              <a:t>→ </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S2</a:t>
            </a:r>
            <a:r>
              <a:rPr lang="zh-CN" altLang="zh-CN" sz="3200" u="sng" kern="100">
                <a:latin typeface="Times New Roman" panose="02020603050405020304" pitchFamily="18" charset="0"/>
                <a:ea typeface="方正中等线简体" pitchFamily="65" charset="-122"/>
                <a:cs typeface="Times New Roman" panose="02020603050405020304" pitchFamily="18" charset="0"/>
                <a:sym typeface="+mn-ea"/>
              </a:rPr>
              <a:t>是</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P </a:t>
            </a:r>
            <a:r>
              <a:rPr lang="zh-CN" altLang="en-US" sz="3200" u="sng" kern="100">
                <a:latin typeface="Times New Roman" panose="02020603050405020304" pitchFamily="18" charset="0"/>
                <a:ea typeface="方正中等线简体" pitchFamily="65" charset="-122"/>
                <a:cs typeface="Courier New" panose="02070309020205020404" pitchFamily="49" charset="0"/>
                <a:sym typeface="+mn-ea"/>
              </a:rPr>
              <a:t>（</a:t>
            </a:r>
            <a:r>
              <a:rPr lang="en-US" altLang="zh-CN" sz="3200" u="sng" kern="100">
                <a:latin typeface="宋体" panose="02010600030101010101" pitchFamily="2" charset="-122"/>
                <a:ea typeface="方正中等线简体" pitchFamily="65" charset="-122"/>
                <a:cs typeface="Times New Roman" panose="02020603050405020304" pitchFamily="18" charset="0"/>
                <a:sym typeface="+mn-ea"/>
              </a:rPr>
              <a:t>……</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Sn</a:t>
            </a:r>
            <a:r>
              <a:rPr lang="zh-CN" altLang="zh-CN" sz="3200" u="sng" kern="100">
                <a:latin typeface="Times New Roman" panose="02020603050405020304" pitchFamily="18" charset="0"/>
                <a:ea typeface="方正中等线简体" pitchFamily="65" charset="-122"/>
                <a:cs typeface="Times New Roman" panose="02020603050405020304" pitchFamily="18" charset="0"/>
                <a:sym typeface="+mn-ea"/>
              </a:rPr>
              <a:t>是</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P</a:t>
            </a:r>
            <a:r>
              <a:rPr lang="zh-CN" altLang="en-US" sz="3200" u="sng" kern="100">
                <a:latin typeface="Times New Roman" panose="02020603050405020304" pitchFamily="18" charset="0"/>
                <a:ea typeface="方正中等线简体" pitchFamily="65" charset="-122"/>
                <a:cs typeface="Courier New" panose="02070309020205020404" pitchFamily="49" charset="0"/>
                <a:sym typeface="+mn-ea"/>
              </a:rPr>
              <a:t>）</a:t>
            </a:r>
            <a:r>
              <a:rPr lang="en-US" altLang="zh-CN" sz="3200" u="sng" kern="100">
                <a:latin typeface="宋体" panose="02010600030101010101" pitchFamily="2" charset="-122"/>
                <a:ea typeface="方正中等线简体" pitchFamily="65" charset="-122"/>
                <a:cs typeface="Times New Roman" panose="02020603050405020304" pitchFamily="18" charset="0"/>
                <a:sym typeface="+mn-ea"/>
              </a:rPr>
              <a:t>→ </a:t>
            </a:r>
            <a:r>
              <a:rPr lang="zh-CN" altLang="zh-CN" sz="3200" u="sng" kern="100">
                <a:latin typeface="Times New Roman" panose="02020603050405020304" pitchFamily="18" charset="0"/>
                <a:ea typeface="方正中等线简体" pitchFamily="65" charset="-122"/>
                <a:cs typeface="Times New Roman" panose="02020603050405020304" pitchFamily="18" charset="0"/>
                <a:sym typeface="+mn-ea"/>
              </a:rPr>
              <a:t>所有</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S</a:t>
            </a:r>
            <a:r>
              <a:rPr lang="zh-CN" altLang="zh-CN" sz="3200" u="sng" kern="100">
                <a:latin typeface="Times New Roman" panose="02020603050405020304" pitchFamily="18" charset="0"/>
                <a:ea typeface="方正中等线简体" pitchFamily="65" charset="-122"/>
                <a:cs typeface="Times New Roman" panose="02020603050405020304" pitchFamily="18" charset="0"/>
                <a:sym typeface="+mn-ea"/>
              </a:rPr>
              <a:t>是</a:t>
            </a:r>
            <a:r>
              <a:rPr lang="en-US" altLang="zh-CN" sz="3200" u="sng" kern="100">
                <a:latin typeface="Times New Roman" panose="02020603050405020304" pitchFamily="18" charset="0"/>
                <a:ea typeface="方正中等线简体" pitchFamily="65" charset="-122"/>
                <a:cs typeface="Courier New" panose="02070309020205020404" pitchFamily="49" charset="0"/>
                <a:sym typeface="+mn-ea"/>
              </a:rPr>
              <a:t>P </a:t>
            </a:r>
            <a:endParaRPr lang="en-US" altLang="zh-CN" sz="3200" u="sng" kern="100">
              <a:latin typeface="Times New Roman" panose="02020603050405020304" pitchFamily="18" charset="0"/>
              <a:ea typeface="方正中等线简体" pitchFamily="65" charset="-122"/>
              <a:cs typeface="Courier New" panose="02070309020205020404" pitchFamily="49" charset="0"/>
              <a:sym typeface="+mn-ea"/>
            </a:endParaRPr>
          </a:p>
          <a:p>
            <a:pPr algn="just">
              <a:lnSpc>
                <a:spcPct val="100000"/>
              </a:lnSpc>
              <a:spcBef>
                <a:spcPct val="0"/>
              </a:spcBef>
              <a:spcAft>
                <a:spcPct val="0"/>
              </a:spcAft>
            </a:pPr>
            <a:r>
              <a:rPr lang="zh-CN" altLang="zh-CN" sz="3200" b="1" kern="1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抓住个性，推知共性。</a:t>
            </a:r>
            <a:r>
              <a:rPr lang="zh-CN" altLang="zh-CN" sz="3200" b="1" kern="100">
                <a:latin typeface="宋体" panose="02010600030101010101" pitchFamily="2" charset="-122"/>
                <a:ea typeface="宋体" panose="02010600030101010101" pitchFamily="2" charset="-122"/>
                <a:cs typeface="宋体" panose="02010600030101010101" pitchFamily="2" charset="-122"/>
                <a:sym typeface="+mn-ea"/>
              </a:rPr>
              <a:t>一般来说“归纳推理”的“归纳”是指</a:t>
            </a:r>
            <a:r>
              <a:rPr lang="zh-CN" altLang="zh-CN" sz="3200" b="1" kern="1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不完全归纳</a:t>
            </a:r>
            <a:r>
              <a:rPr lang="zh-CN" altLang="zh-CN" sz="3200" b="1" kern="100">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b="1" kern="1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ct val="0"/>
              </a:spcBef>
              <a:spcAft>
                <a:spcPct val="0"/>
              </a:spcAft>
            </a:pPr>
            <a:endParaRPr lang="zh-CN" altLang="zh-CN" sz="3200" b="1" kern="1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ct val="0"/>
              </a:spcBef>
              <a:spcAft>
                <a:spcPct val="0"/>
              </a:spcAft>
            </a:pPr>
            <a:r>
              <a:rPr lang="zh-CN" altLang="zh-CN" sz="2800" b="1" kern="100">
                <a:latin typeface="楷体" panose="02010609060101010101" pitchFamily="49" charset="-122"/>
                <a:ea typeface="楷体" panose="02010609060101010101" pitchFamily="49" charset="-122"/>
                <a:cs typeface="华文楷体" panose="02010600040101010101" pitchFamily="2" charset="-122"/>
                <a:sym typeface="+mn-ea"/>
              </a:rPr>
              <a:t> </a:t>
            </a:r>
            <a:r>
              <a:rPr lang="en-US" altLang="zh-CN" sz="2800" b="1" kern="100">
                <a:latin typeface="楷体" panose="02010609060101010101" pitchFamily="49" charset="-122"/>
                <a:ea typeface="楷体" panose="02010609060101010101" pitchFamily="49" charset="-122"/>
                <a:cs typeface="华文楷体" panose="02010600040101010101" pitchFamily="2" charset="-122"/>
                <a:sym typeface="+mn-ea"/>
              </a:rPr>
              <a:t> </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800" b="1" kern="10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矩形 2"/>
          <p:cNvSpPr/>
          <p:nvPr>
            <p:custDataLst>
              <p:tags r:id="rId1"/>
            </p:custDataLst>
          </p:nvPr>
        </p:nvSpPr>
        <p:spPr>
          <a:xfrm>
            <a:off x="243572" y="35801"/>
            <a:ext cx="11995463" cy="7070725"/>
          </a:xfrm>
          <a:prstGeom prst="rect">
            <a:avLst/>
          </a:prstGeom>
          <a:noFill/>
          <a:ln w="9525">
            <a:noFill/>
          </a:ln>
        </p:spPr>
        <p:txBody>
          <a:bodyPr lIns="128955" tIns="64476" rIns="128955" bIns="64476" anchor="t" anchorCtr="0">
            <a:spAutoFit/>
          </a:bodyPr>
          <a:p>
            <a:pPr algn="just">
              <a:lnSpc>
                <a:spcPct val="150000"/>
              </a:lnSpc>
            </a:pPr>
            <a:r>
              <a:rPr lang="zh-CN" altLang="en-US" sz="2965" b="1">
                <a:solidFill>
                  <a:srgbClr val="C00000"/>
                </a:solidFill>
                <a:latin typeface="微软雅黑" panose="020B0503020204020204" pitchFamily="34" charset="-122"/>
                <a:ea typeface="微软雅黑" panose="020B0503020204020204" pitchFamily="34" charset="-122"/>
                <a:sym typeface="Wingdings" panose="05000000000000000000" pitchFamily="2" charset="2"/>
              </a:rPr>
              <a:t>归纳推理（从个别到一般）</a:t>
            </a:r>
            <a:endParaRPr lang="zh-CN" altLang="en-US" sz="2965" b="1">
              <a:solidFill>
                <a:srgbClr val="C00000"/>
              </a:solidFill>
              <a:latin typeface="微软雅黑" panose="020B0503020204020204" pitchFamily="34" charset="-122"/>
              <a:ea typeface="微软雅黑" panose="020B0503020204020204" pitchFamily="34" charset="-122"/>
              <a:sym typeface="Wingdings" panose="05000000000000000000" pitchFamily="2" charset="2"/>
            </a:endParaRPr>
          </a:p>
          <a:p>
            <a:pPr algn="just">
              <a:lnSpc>
                <a:spcPct val="130000"/>
              </a:lnSpc>
            </a:pPr>
            <a:r>
              <a:rPr lang="en-US" altLang="zh-CN" sz="2965" b="1">
                <a:latin typeface="楷体" panose="02010609060101010101" pitchFamily="49" charset="-122"/>
                <a:ea typeface="楷体" panose="02010609060101010101" pitchFamily="49" charset="-122"/>
                <a:sym typeface="Wingdings" panose="05000000000000000000" pitchFamily="2" charset="2"/>
              </a:rPr>
              <a:t>     </a:t>
            </a:r>
            <a:r>
              <a:rPr lang="en-US" altLang="zh-CN" sz="2965">
                <a:latin typeface="Times New Roman" panose="02020603050405020304" pitchFamily="18" charset="0"/>
                <a:ea typeface="方正中等线简体" pitchFamily="65" charset="-122"/>
                <a:sym typeface="Wingdings" panose="05000000000000000000" pitchFamily="2" charset="2"/>
              </a:rPr>
              <a:t> </a:t>
            </a:r>
            <a:r>
              <a:rPr lang="zh-CN" altLang="en-US" sz="2965" b="1">
                <a:solidFill>
                  <a:schemeClr val="tx1"/>
                </a:solidFill>
                <a:latin typeface="楷体" panose="02010609060101010101" pitchFamily="49" charset="-122"/>
                <a:ea typeface="楷体" panose="02010609060101010101" pitchFamily="49" charset="-122"/>
                <a:sym typeface="Wingdings" panose="05000000000000000000" pitchFamily="2" charset="2"/>
              </a:rPr>
              <a:t>白菜因稀缺而珍贵</a:t>
            </a:r>
            <a:endParaRPr lang="en-US" altLang="zh-CN" sz="2965" b="1">
              <a:solidFill>
                <a:schemeClr val="tx1"/>
              </a:solidFill>
              <a:latin typeface="楷体" panose="02010609060101010101" pitchFamily="49" charset="-122"/>
              <a:ea typeface="楷体" panose="02010609060101010101" pitchFamily="49" charset="-122"/>
            </a:endParaRPr>
          </a:p>
          <a:p>
            <a:pPr algn="just">
              <a:lnSpc>
                <a:spcPct val="130000"/>
              </a:lnSpc>
            </a:pPr>
            <a:r>
              <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rPr>
              <a:t>	</a:t>
            </a:r>
            <a:r>
              <a:rPr lang="zh-CN" altLang="en-US" sz="2965" b="1">
                <a:solidFill>
                  <a:schemeClr val="tx1"/>
                </a:solidFill>
                <a:latin typeface="楷体" panose="02010609060101010101" pitchFamily="49" charset="-122"/>
                <a:ea typeface="楷体" panose="02010609060101010101" pitchFamily="49" charset="-122"/>
                <a:sym typeface="宋体" panose="02010600030101010101" pitchFamily="2" charset="-122"/>
              </a:rPr>
              <a:t>芦荟因稀缺而珍贵</a:t>
            </a:r>
            <a:endPar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endParaRPr>
          </a:p>
          <a:p>
            <a:pPr algn="just">
              <a:lnSpc>
                <a:spcPct val="130000"/>
              </a:lnSpc>
            </a:pPr>
            <a:r>
              <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rPr>
              <a:t>	</a:t>
            </a:r>
            <a:r>
              <a:rPr lang="zh-CN" altLang="en-US" sz="2965" b="1">
                <a:solidFill>
                  <a:schemeClr val="tx1"/>
                </a:solidFill>
                <a:latin typeface="楷体" panose="02010609060101010101" pitchFamily="49" charset="-122"/>
                <a:ea typeface="楷体" panose="02010609060101010101" pitchFamily="49" charset="-122"/>
                <a:sym typeface="宋体" panose="02010600030101010101" pitchFamily="2" charset="-122"/>
              </a:rPr>
              <a:t>事物因稀缺而珍贵</a:t>
            </a:r>
            <a:endPar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endParaRPr>
          </a:p>
          <a:p>
            <a:pPr algn="just">
              <a:lnSpc>
                <a:spcPct val="130000"/>
              </a:lnSpc>
            </a:pPr>
            <a:r>
              <a:rPr lang="zh-CN" altLang="zh-CN" sz="2965" b="1">
                <a:solidFill>
                  <a:srgbClr val="FF0000"/>
                </a:solidFill>
                <a:latin typeface="Times New Roman" panose="02020603050405020304" pitchFamily="18" charset="0"/>
                <a:ea typeface="方正中等线简体" pitchFamily="65" charset="-122"/>
                <a:sym typeface="宋体" panose="02010600030101010101" pitchFamily="2" charset="-122"/>
              </a:rPr>
              <a:t>►推理形式可以概括为</a:t>
            </a:r>
            <a:r>
              <a:rPr lang="zh-CN" altLang="zh-CN" sz="2965">
                <a:solidFill>
                  <a:srgbClr val="FF0000"/>
                </a:solidFill>
                <a:latin typeface="Times New Roman" panose="02020603050405020304" pitchFamily="18" charset="0"/>
                <a:ea typeface="方正中等线简体" pitchFamily="65" charset="-122"/>
                <a:sym typeface="宋体" panose="02010600030101010101" pitchFamily="2" charset="-122"/>
              </a:rPr>
              <a:t>：</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S1</a:t>
            </a:r>
            <a:r>
              <a:rPr lang="zh-CN"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a:t>
            </a:r>
            <a:r>
              <a:rPr lang="en-US" altLang="zh-CN" sz="2965" u="sng">
                <a:solidFill>
                  <a:srgbClr val="FF0000"/>
                </a:solidFill>
                <a:latin typeface="宋体" panose="02010600030101010101" pitchFamily="2" charset="-122"/>
                <a:ea typeface="方正中等线简体" pitchFamily="65" charset="-122"/>
                <a:sym typeface="宋体" panose="02010600030101010101" pitchFamily="2" charset="-122"/>
              </a:rPr>
              <a:t>→ </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S2</a:t>
            </a:r>
            <a:r>
              <a:rPr lang="zh-CN"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 (</a:t>
            </a:r>
            <a:r>
              <a:rPr lang="en-US" altLang="zh-CN" sz="2965" u="sng">
                <a:solidFill>
                  <a:srgbClr val="FF0000"/>
                </a:solidFill>
                <a:latin typeface="宋体" panose="02010600030101010101" pitchFamily="2" charset="-122"/>
                <a:ea typeface="方正中等线简体" pitchFamily="65" charset="-122"/>
                <a:sym typeface="宋体" panose="02010600030101010101" pitchFamily="2" charset="-122"/>
              </a:rPr>
              <a:t>……</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Sn</a:t>
            </a:r>
            <a:r>
              <a:rPr lang="zh-CN"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a:t>
            </a:r>
            <a:r>
              <a:rPr lang="en-US" altLang="zh-CN" sz="2965" u="sng">
                <a:solidFill>
                  <a:srgbClr val="FF0000"/>
                </a:solidFill>
                <a:latin typeface="宋体" panose="02010600030101010101" pitchFamily="2" charset="-122"/>
                <a:ea typeface="方正中等线简体" pitchFamily="65" charset="-122"/>
                <a:sym typeface="宋体" panose="02010600030101010101" pitchFamily="2" charset="-122"/>
              </a:rPr>
              <a:t>→ </a:t>
            </a:r>
            <a:r>
              <a:rPr lang="zh-CN"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所有</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a:t>
            </a:r>
            <a:r>
              <a:rPr lang="zh-CN"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 </a:t>
            </a:r>
            <a:endPar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endParaRPr>
          </a:p>
          <a:p>
            <a:pPr algn="just"/>
            <a:r>
              <a:rPr lang="zh-CN" altLang="zh-CN" sz="2965" b="1">
                <a:solidFill>
                  <a:srgbClr val="0000FF"/>
                </a:solidFill>
                <a:latin typeface="宋体" panose="02010600030101010101" pitchFamily="2" charset="-122"/>
                <a:ea typeface="宋体" panose="02010600030101010101" pitchFamily="2" charset="-122"/>
                <a:sym typeface="宋体" panose="02010600030101010101" pitchFamily="2" charset="-122"/>
              </a:rPr>
              <a:t>抓个性，推共性</a:t>
            </a:r>
            <a:r>
              <a:rPr lang="zh-CN" altLang="zh-CN" sz="2965" b="1">
                <a:solidFill>
                  <a:srgbClr val="FF0000"/>
                </a:solidFill>
                <a:latin typeface="宋体" panose="02010600030101010101" pitchFamily="2" charset="-122"/>
                <a:ea typeface="宋体" panose="02010600030101010101" pitchFamily="2" charset="-122"/>
                <a:sym typeface="宋体" panose="02010600030101010101" pitchFamily="2" charset="-122"/>
              </a:rPr>
              <a:t>一般说“归纳推理”的“归纳” 不完全归纳</a:t>
            </a:r>
            <a:endParaRPr lang="en-US" altLang="zh-CN" sz="2965" b="1">
              <a:solidFill>
                <a:srgbClr val="FF0000"/>
              </a:solidFill>
              <a:latin typeface="宋体" panose="02010600030101010101" pitchFamily="2" charset="-122"/>
              <a:sym typeface="宋体" panose="02010600030101010101" pitchFamily="2" charset="-122"/>
            </a:endParaRPr>
          </a:p>
          <a:p>
            <a:pPr algn="just"/>
            <a:r>
              <a:rPr lang="zh-CN" altLang="en-US" sz="2965" b="1">
                <a:solidFill>
                  <a:srgbClr val="C00000"/>
                </a:solidFill>
                <a:latin typeface="宋体" panose="02010600030101010101" pitchFamily="2" charset="-122"/>
                <a:ea typeface="宋体" panose="02010600030101010101" pitchFamily="2" charset="-122"/>
                <a:sym typeface="宋体" panose="02010600030101010101" pitchFamily="2" charset="-122"/>
              </a:rPr>
              <a:t>三段论</a:t>
            </a:r>
            <a:r>
              <a:rPr lang="zh-CN" altLang="en-US" sz="2965" b="1">
                <a:solidFill>
                  <a:srgbClr val="FF0000"/>
                </a:solidFill>
                <a:latin typeface="宋体" panose="02010600030101010101" pitchFamily="2" charset="-122"/>
                <a:ea typeface="宋体" panose="02010600030101010101" pitchFamily="2" charset="-122"/>
                <a:sym typeface="宋体" panose="02010600030101010101" pitchFamily="2" charset="-122"/>
              </a:rPr>
              <a:t>推理大致会这样：</a:t>
            </a:r>
            <a:endParaRPr lang="en-US" altLang="zh-CN" sz="2965" b="1">
              <a:solidFill>
                <a:srgbClr val="FF0000"/>
              </a:solidFill>
              <a:latin typeface="宋体" panose="02010600030101010101" pitchFamily="2" charset="-122"/>
              <a:sym typeface="宋体" panose="02010600030101010101" pitchFamily="2" charset="-122"/>
            </a:endParaRPr>
          </a:p>
          <a:p>
            <a:pPr algn="just">
              <a:lnSpc>
                <a:spcPct val="130000"/>
              </a:lnSpc>
            </a:pPr>
            <a:r>
              <a:rPr lang="en-US" altLang="zh-CN" sz="2965" b="1">
                <a:solidFill>
                  <a:srgbClr val="FF0000"/>
                </a:solidFill>
                <a:latin typeface="楷体" panose="02010609060101010101" pitchFamily="49" charset="-122"/>
                <a:ea typeface="楷体" panose="02010609060101010101" pitchFamily="49" charset="-122"/>
                <a:sym typeface="宋体" panose="02010600030101010101" pitchFamily="2" charset="-122"/>
              </a:rPr>
              <a:t>	</a:t>
            </a:r>
            <a:r>
              <a:rPr lang="zh-CN" altLang="en-US" sz="2965" b="1">
                <a:solidFill>
                  <a:schemeClr val="tx1"/>
                </a:solidFill>
                <a:latin typeface="楷体" panose="02010609060101010101" pitchFamily="49" charset="-122"/>
                <a:ea typeface="楷体" panose="02010609060101010101" pitchFamily="49" charset="-122"/>
                <a:sym typeface="宋体" panose="02010600030101010101" pitchFamily="2" charset="-122"/>
              </a:rPr>
              <a:t>事物因稀缺而珍贵</a:t>
            </a:r>
            <a:endPar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endParaRPr>
          </a:p>
          <a:p>
            <a:pPr algn="just">
              <a:lnSpc>
                <a:spcPct val="130000"/>
              </a:lnSpc>
            </a:pPr>
            <a:r>
              <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rPr>
              <a:t>	</a:t>
            </a:r>
            <a:r>
              <a:rPr lang="zh-CN" altLang="en-US" sz="2965" b="1">
                <a:solidFill>
                  <a:schemeClr val="tx1"/>
                </a:solidFill>
                <a:latin typeface="楷体" panose="02010609060101010101" pitchFamily="49" charset="-122"/>
                <a:ea typeface="楷体" panose="02010609060101010101" pitchFamily="49" charset="-122"/>
                <a:sym typeface="宋体" panose="02010600030101010101" pitchFamily="2" charset="-122"/>
              </a:rPr>
              <a:t>白菜（芦荟）是事物</a:t>
            </a:r>
            <a:endPar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endParaRPr>
          </a:p>
          <a:p>
            <a:pPr algn="just">
              <a:lnSpc>
                <a:spcPct val="130000"/>
              </a:lnSpc>
            </a:pPr>
            <a:r>
              <a:rPr lang="en-US" altLang="zh-CN" sz="2965" b="1">
                <a:solidFill>
                  <a:schemeClr val="tx1"/>
                </a:solidFill>
                <a:latin typeface="楷体" panose="02010609060101010101" pitchFamily="49" charset="-122"/>
                <a:ea typeface="楷体" panose="02010609060101010101" pitchFamily="49" charset="-122"/>
                <a:sym typeface="宋体" panose="02010600030101010101" pitchFamily="2" charset="-122"/>
              </a:rPr>
              <a:t>	</a:t>
            </a:r>
            <a:r>
              <a:rPr lang="zh-CN" altLang="en-US" sz="2965" b="1">
                <a:solidFill>
                  <a:schemeClr val="tx1"/>
                </a:solidFill>
                <a:latin typeface="楷体" panose="02010609060101010101" pitchFamily="49" charset="-122"/>
                <a:ea typeface="楷体" panose="02010609060101010101" pitchFamily="49" charset="-122"/>
                <a:sym typeface="宋体" panose="02010600030101010101" pitchFamily="2" charset="-122"/>
              </a:rPr>
              <a:t>白菜（芦荟）因稀缺而珍贵</a:t>
            </a:r>
            <a:endParaRPr lang="en-US" altLang="zh-CN" sz="2965" b="1">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algn="just">
              <a:lnSpc>
                <a:spcPct val="130000"/>
              </a:lnSpc>
            </a:pPr>
            <a:r>
              <a:rPr lang="zh-CN" altLang="zh-CN" sz="2965" b="1">
                <a:solidFill>
                  <a:srgbClr val="FF0000"/>
                </a:solidFill>
                <a:latin typeface="Times New Roman" panose="02020603050405020304" pitchFamily="18" charset="0"/>
                <a:ea typeface="方正中等线简体" pitchFamily="65" charset="-122"/>
                <a:sym typeface="宋体" panose="02010600030101010101" pitchFamily="2" charset="-122"/>
              </a:rPr>
              <a:t>推理形式可以概括为</a:t>
            </a:r>
            <a:r>
              <a:rPr lang="zh-CN" altLang="zh-CN" sz="2965">
                <a:solidFill>
                  <a:srgbClr val="FF0000"/>
                </a:solidFill>
                <a:latin typeface="Times New Roman" panose="02020603050405020304" pitchFamily="18" charset="0"/>
                <a:ea typeface="方正中等线简体" pitchFamily="65" charset="-122"/>
                <a:sym typeface="宋体" panose="02010600030101010101" pitchFamily="2" charset="-122"/>
              </a:rPr>
              <a:t>：</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所有</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S1</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S1</a:t>
            </a:r>
            <a:r>
              <a:rPr lang="zh-CN" altLang="en-US" sz="2965" u="sng">
                <a:solidFill>
                  <a:srgbClr val="FF0000"/>
                </a:solidFill>
                <a:latin typeface="Times New Roman" panose="02020603050405020304" pitchFamily="18" charset="0"/>
                <a:ea typeface="方正中等线简体" pitchFamily="65" charset="-122"/>
                <a:sym typeface="宋体" panose="02010600030101010101" pitchFamily="2" charset="-122"/>
              </a:rPr>
              <a:t>是</a:t>
            </a:r>
            <a:r>
              <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rPr>
              <a:t>P</a:t>
            </a:r>
            <a:endParaRPr lang="en-US" altLang="zh-CN" sz="2965" u="sng">
              <a:solidFill>
                <a:srgbClr val="FF0000"/>
              </a:solidFill>
              <a:latin typeface="Times New Roman" panose="02020603050405020304" pitchFamily="18" charset="0"/>
              <a:ea typeface="方正中等线简体" pitchFamily="65" charset="-122"/>
              <a:sym typeface="宋体" panose="02010600030101010101" pitchFamily="2" charset="-122"/>
            </a:endParaRPr>
          </a:p>
          <a:p>
            <a:pPr algn="just">
              <a:lnSpc>
                <a:spcPct val="130000"/>
              </a:lnSpc>
            </a:pPr>
            <a:r>
              <a:rPr lang="zh-CN" altLang="en-US" sz="2965" b="1">
                <a:solidFill>
                  <a:srgbClr val="0000FF"/>
                </a:solidFill>
                <a:latin typeface="宋体" panose="02010600030101010101" pitchFamily="2" charset="-122"/>
                <a:ea typeface="宋体" panose="02010600030101010101" pitchFamily="2" charset="-122"/>
                <a:sym typeface="宋体" panose="02010600030101010101" pitchFamily="2" charset="-122"/>
              </a:rPr>
              <a:t>由一般到个别的推理</a:t>
            </a:r>
            <a:r>
              <a:rPr lang="zh-CN" altLang="zh-CN" sz="2965" b="1">
                <a:solidFill>
                  <a:srgbClr val="0000FF"/>
                </a:solidFill>
                <a:latin typeface="宋体" panose="02010600030101010101" pitchFamily="2" charset="-122"/>
                <a:ea typeface="宋体" panose="02010600030101010101" pitchFamily="2" charset="-122"/>
                <a:sym typeface="宋体" panose="02010600030101010101" pitchFamily="2" charset="-122"/>
              </a:rPr>
              <a:t>。</a:t>
            </a:r>
            <a:endParaRPr lang="zh-CN" altLang="zh-CN" sz="2965" b="1">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5">
                                            <p:txEl>
                                              <p:pRg st="0" end="0"/>
                                            </p:txEl>
                                          </p:spTgt>
                                        </p:tgtEl>
                                        <p:attrNameLst>
                                          <p:attrName>style.visibility</p:attrName>
                                        </p:attrNameLst>
                                      </p:cBhvr>
                                      <p:to>
                                        <p:strVal val="visible"/>
                                      </p:to>
                                    </p:set>
                                    <p:animEffect transition="in" filter="blinds(horizontal)">
                                      <p:cBhvr>
                                        <p:cTn id="7" dur="500"/>
                                        <p:tgtEl>
                                          <p:spTgt spid="8806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8065">
                                            <p:txEl>
                                              <p:pRg st="1" end="1"/>
                                            </p:txEl>
                                          </p:spTgt>
                                        </p:tgtEl>
                                        <p:attrNameLst>
                                          <p:attrName>style.visibility</p:attrName>
                                        </p:attrNameLst>
                                      </p:cBhvr>
                                      <p:to>
                                        <p:strVal val="visible"/>
                                      </p:to>
                                    </p:set>
                                    <p:animEffect transition="in" filter="blinds(horizontal)">
                                      <p:cBhvr>
                                        <p:cTn id="10" dur="500"/>
                                        <p:tgtEl>
                                          <p:spTgt spid="8806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8065">
                                            <p:txEl>
                                              <p:pRg st="2" end="2"/>
                                            </p:txEl>
                                          </p:spTgt>
                                        </p:tgtEl>
                                        <p:attrNameLst>
                                          <p:attrName>style.visibility</p:attrName>
                                        </p:attrNameLst>
                                      </p:cBhvr>
                                      <p:to>
                                        <p:strVal val="visible"/>
                                      </p:to>
                                    </p:set>
                                    <p:animEffect transition="in" filter="blinds(horizontal)">
                                      <p:cBhvr>
                                        <p:cTn id="13" dur="500"/>
                                        <p:tgtEl>
                                          <p:spTgt spid="8806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88065">
                                            <p:txEl>
                                              <p:pRg st="3" end="3"/>
                                            </p:txEl>
                                          </p:spTgt>
                                        </p:tgtEl>
                                        <p:attrNameLst>
                                          <p:attrName>style.visibility</p:attrName>
                                        </p:attrNameLst>
                                      </p:cBhvr>
                                      <p:to>
                                        <p:strVal val="visible"/>
                                      </p:to>
                                    </p:set>
                                    <p:animEffect transition="in" filter="blinds(horizontal)">
                                      <p:cBhvr>
                                        <p:cTn id="16" dur="500"/>
                                        <p:tgtEl>
                                          <p:spTgt spid="8806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8065">
                                            <p:txEl>
                                              <p:pRg st="4" end="4"/>
                                            </p:txEl>
                                          </p:spTgt>
                                        </p:tgtEl>
                                        <p:attrNameLst>
                                          <p:attrName>style.visibility</p:attrName>
                                        </p:attrNameLst>
                                      </p:cBhvr>
                                      <p:to>
                                        <p:strVal val="visible"/>
                                      </p:to>
                                    </p:set>
                                    <p:animEffect transition="in" filter="blinds(horizontal)">
                                      <p:cBhvr>
                                        <p:cTn id="19" dur="500"/>
                                        <p:tgtEl>
                                          <p:spTgt spid="8806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8065">
                                            <p:txEl>
                                              <p:pRg st="5" end="5"/>
                                            </p:txEl>
                                          </p:spTgt>
                                        </p:tgtEl>
                                        <p:attrNameLst>
                                          <p:attrName>style.visibility</p:attrName>
                                        </p:attrNameLst>
                                      </p:cBhvr>
                                      <p:to>
                                        <p:strVal val="visible"/>
                                      </p:to>
                                    </p:set>
                                    <p:animEffect transition="in" filter="blinds(horizontal)">
                                      <p:cBhvr>
                                        <p:cTn id="22" dur="500"/>
                                        <p:tgtEl>
                                          <p:spTgt spid="8806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8065">
                                            <p:txEl>
                                              <p:pRg st="6" end="6"/>
                                            </p:txEl>
                                          </p:spTgt>
                                        </p:tgtEl>
                                        <p:attrNameLst>
                                          <p:attrName>style.visibility</p:attrName>
                                        </p:attrNameLst>
                                      </p:cBhvr>
                                      <p:to>
                                        <p:strVal val="visible"/>
                                      </p:to>
                                    </p:set>
                                    <p:anim calcmode="lin" valueType="num">
                                      <p:cBhvr additive="base">
                                        <p:cTn id="27" dur="500" fill="hold"/>
                                        <p:tgtEl>
                                          <p:spTgt spid="88065">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8065">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8065">
                                            <p:txEl>
                                              <p:pRg st="7" end="7"/>
                                            </p:txEl>
                                          </p:spTgt>
                                        </p:tgtEl>
                                        <p:attrNameLst>
                                          <p:attrName>style.visibility</p:attrName>
                                        </p:attrNameLst>
                                      </p:cBhvr>
                                      <p:to>
                                        <p:strVal val="visible"/>
                                      </p:to>
                                    </p:set>
                                    <p:anim calcmode="lin" valueType="num">
                                      <p:cBhvr additive="base">
                                        <p:cTn id="31" dur="500" fill="hold"/>
                                        <p:tgtEl>
                                          <p:spTgt spid="8806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8065">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88065">
                                            <p:txEl>
                                              <p:pRg st="8" end="8"/>
                                            </p:txEl>
                                          </p:spTgt>
                                        </p:tgtEl>
                                        <p:attrNameLst>
                                          <p:attrName>style.visibility</p:attrName>
                                        </p:attrNameLst>
                                      </p:cBhvr>
                                      <p:to>
                                        <p:strVal val="visible"/>
                                      </p:to>
                                    </p:set>
                                    <p:anim calcmode="lin" valueType="num">
                                      <p:cBhvr additive="base">
                                        <p:cTn id="35" dur="500" fill="hold"/>
                                        <p:tgtEl>
                                          <p:spTgt spid="88065">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8065">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88065">
                                            <p:txEl>
                                              <p:pRg st="9" end="9"/>
                                            </p:txEl>
                                          </p:spTgt>
                                        </p:tgtEl>
                                        <p:attrNameLst>
                                          <p:attrName>style.visibility</p:attrName>
                                        </p:attrNameLst>
                                      </p:cBhvr>
                                      <p:to>
                                        <p:strVal val="visible"/>
                                      </p:to>
                                    </p:set>
                                    <p:anim calcmode="lin" valueType="num">
                                      <p:cBhvr additive="base">
                                        <p:cTn id="39" dur="500" fill="hold"/>
                                        <p:tgtEl>
                                          <p:spTgt spid="88065">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8065">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8065">
                                            <p:txEl>
                                              <p:pRg st="10" end="10"/>
                                            </p:txEl>
                                          </p:spTgt>
                                        </p:tgtEl>
                                        <p:attrNameLst>
                                          <p:attrName>style.visibility</p:attrName>
                                        </p:attrNameLst>
                                      </p:cBhvr>
                                      <p:to>
                                        <p:strVal val="visible"/>
                                      </p:to>
                                    </p:set>
                                    <p:anim calcmode="lin" valueType="num">
                                      <p:cBhvr additive="base">
                                        <p:cTn id="43" dur="500" fill="hold"/>
                                        <p:tgtEl>
                                          <p:spTgt spid="88065">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8065">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88065">
                                            <p:txEl>
                                              <p:pRg st="11" end="11"/>
                                            </p:txEl>
                                          </p:spTgt>
                                        </p:tgtEl>
                                        <p:attrNameLst>
                                          <p:attrName>style.visibility</p:attrName>
                                        </p:attrNameLst>
                                      </p:cBhvr>
                                      <p:to>
                                        <p:strVal val="visible"/>
                                      </p:to>
                                    </p:set>
                                    <p:anim calcmode="lin" valueType="num">
                                      <p:cBhvr additive="base">
                                        <p:cTn id="47" dur="500" fill="hold"/>
                                        <p:tgtEl>
                                          <p:spTgt spid="88065">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806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矩形 2"/>
          <p:cNvSpPr/>
          <p:nvPr>
            <p:custDataLst>
              <p:tags r:id="rId1"/>
            </p:custDataLst>
          </p:nvPr>
        </p:nvSpPr>
        <p:spPr>
          <a:xfrm>
            <a:off x="113665" y="107950"/>
            <a:ext cx="11975465" cy="4008755"/>
          </a:xfrm>
          <a:prstGeom prst="rect">
            <a:avLst/>
          </a:prstGeom>
          <a:noFill/>
          <a:ln w="9525">
            <a:noFill/>
          </a:ln>
        </p:spPr>
        <p:txBody>
          <a:bodyPr wrap="square" lIns="121862" tIns="60929" rIns="121862" bIns="60929" anchor="t" anchorCtr="0">
            <a:spAutoFit/>
          </a:bodyPr>
          <a:p>
            <a:pPr algn="just" defTabSz="863600">
              <a:lnSpc>
                <a:spcPct val="125000"/>
              </a:lnSpc>
            </a:pPr>
            <a:r>
              <a:rPr lang="en-US" altLang="zh-CN" sz="3600" b="1">
                <a:solidFill>
                  <a:srgbClr val="C00000"/>
                </a:solidFill>
                <a:latin typeface="华文中宋" panose="02010600040101010101" pitchFamily="2" charset="-122"/>
                <a:ea typeface="华文中宋" panose="02010600040101010101" pitchFamily="2" charset="-122"/>
                <a:sym typeface="Wingdings" panose="05000000000000000000" pitchFamily="2" charset="2"/>
              </a:rPr>
              <a:t>       </a:t>
            </a:r>
            <a:r>
              <a:rPr lang="zh-CN" altLang="en-US" sz="3600" b="1">
                <a:solidFill>
                  <a:srgbClr val="C00000"/>
                </a:solidFill>
                <a:latin typeface="华文中宋" panose="02010600040101010101" pitchFamily="2" charset="-122"/>
                <a:ea typeface="华文中宋" panose="02010600040101010101" pitchFamily="2" charset="-122"/>
                <a:sym typeface="Wingdings" panose="05000000000000000000" pitchFamily="2" charset="2"/>
              </a:rPr>
              <a:t>第七种推理：类比推理</a:t>
            </a:r>
            <a:r>
              <a:rPr lang="zh-CN" altLang="en-US" sz="3600" b="1">
                <a:solidFill>
                  <a:srgbClr val="C00000"/>
                </a:solidFill>
                <a:latin typeface="华文中宋" panose="02010600040101010101" pitchFamily="2" charset="-122"/>
                <a:ea typeface="华文中宋" panose="02010600040101010101" pitchFamily="2" charset="-122"/>
                <a:sym typeface="等线" panose="02010600030101010101" pitchFamily="2" charset="-122"/>
              </a:rPr>
              <a:t>（从个别到另一个个别）</a:t>
            </a:r>
            <a:endParaRPr lang="zh-CN" altLang="en-US" sz="3600" b="1">
              <a:solidFill>
                <a:srgbClr val="C00000"/>
              </a:solidFill>
              <a:latin typeface="华文中宋" panose="02010600040101010101" pitchFamily="2" charset="-122"/>
              <a:ea typeface="华文中宋" panose="02010600040101010101" pitchFamily="2" charset="-122"/>
              <a:sym typeface="Wingdings" panose="05000000000000000000" pitchFamily="2" charset="2"/>
            </a:endParaRPr>
          </a:p>
          <a:p>
            <a:pPr algn="just" defTabSz="863600"/>
            <a:r>
              <a:rPr lang="en-US" altLang="zh-CN" sz="2750" b="1">
                <a:solidFill>
                  <a:srgbClr val="7030A0"/>
                </a:solidFill>
                <a:latin typeface="华文楷体" panose="02010600040101010101" pitchFamily="2" charset="-122"/>
                <a:ea typeface="华文楷体" panose="02010600040101010101" pitchFamily="2" charset="-122"/>
                <a:sym typeface="Wingdings" panose="05000000000000000000" pitchFamily="2" charset="2"/>
              </a:rPr>
              <a:t>	</a:t>
            </a:r>
            <a:r>
              <a:rPr lang="zh-CN" altLang="en-US" sz="2965" b="1">
                <a:solidFill>
                  <a:srgbClr val="7030A0"/>
                </a:solidFill>
                <a:latin typeface="Times New Roman" panose="02020603050405020304" pitchFamily="18" charset="0"/>
                <a:ea typeface="华文中宋" panose="02010600040101010101" pitchFamily="2" charset="-122"/>
                <a:sym typeface="Wingdings" panose="05000000000000000000" pitchFamily="2" charset="2"/>
              </a:rPr>
              <a:t>根据两个或两类对象有部分属性相同，从而推出它们的其他属性也相同的推理</a:t>
            </a:r>
            <a:r>
              <a:rPr lang="en-US" altLang="zh-CN" sz="2965" b="1">
                <a:solidFill>
                  <a:srgbClr val="7030A0"/>
                </a:solidFill>
                <a:latin typeface="Times New Roman" panose="02020603050405020304" pitchFamily="18" charset="0"/>
                <a:ea typeface="华文中宋" panose="02010600040101010101" pitchFamily="2" charset="-122"/>
                <a:sym typeface="Wingdings" panose="05000000000000000000" pitchFamily="2" charset="2"/>
              </a:rPr>
              <a:t>.</a:t>
            </a:r>
            <a:r>
              <a:rPr lang="zh-CN" altLang="en-US" sz="2965" b="1">
                <a:solidFill>
                  <a:srgbClr val="7030A0"/>
                </a:solidFill>
                <a:latin typeface="Times New Roman" panose="02020603050405020304" pitchFamily="18" charset="0"/>
                <a:ea typeface="华文中宋" panose="02010600040101010101" pitchFamily="2" charset="-122"/>
                <a:sym typeface="Wingdings" panose="05000000000000000000" pitchFamily="2" charset="2"/>
              </a:rPr>
              <a:t>它是从特殊推向特殊的推理。</a:t>
            </a:r>
            <a:r>
              <a:rPr lang="en-US" altLang="zh-CN" sz="2965" b="1">
                <a:solidFill>
                  <a:srgbClr val="7030A0"/>
                </a:solidFill>
                <a:latin typeface="Times New Roman" panose="02020603050405020304" pitchFamily="18" charset="0"/>
                <a:ea typeface="华文中宋" panose="02010600040101010101" pitchFamily="2" charset="-122"/>
                <a:sym typeface="Wingdings" panose="05000000000000000000" pitchFamily="2" charset="2"/>
              </a:rPr>
              <a:t>      </a:t>
            </a:r>
            <a:endParaRPr lang="en-US" altLang="zh-CN" sz="2965" b="1">
              <a:solidFill>
                <a:srgbClr val="7030A0"/>
              </a:solidFill>
              <a:latin typeface="Times New Roman" panose="02020603050405020304" pitchFamily="18" charset="0"/>
              <a:ea typeface="华文中宋" panose="02010600040101010101" pitchFamily="2" charset="-122"/>
              <a:sym typeface="Wingdings" panose="05000000000000000000" pitchFamily="2" charset="2"/>
            </a:endParaRPr>
          </a:p>
          <a:p>
            <a:pPr algn="just" defTabSz="863600"/>
            <a:r>
              <a:rPr lang="zh-CN" altLang="en-US" sz="2965" b="1">
                <a:latin typeface="华文楷体" panose="02010600040101010101" pitchFamily="2" charset="-122"/>
                <a:ea typeface="华文楷体" panose="02010600040101010101" pitchFamily="2" charset="-122"/>
                <a:sym typeface="Wingdings" panose="05000000000000000000" pitchFamily="2" charset="2"/>
              </a:rPr>
              <a:t>     </a:t>
            </a:r>
            <a:r>
              <a:rPr lang="zh-CN" altLang="zh-CN" sz="2965" b="1">
                <a:latin typeface="Times New Roman" panose="02020603050405020304" pitchFamily="18" charset="0"/>
                <a:ea typeface="黑体" panose="02010609060101010101" charset="-122"/>
                <a:sym typeface="Wingdings" panose="05000000000000000000" pitchFamily="2" charset="2"/>
              </a:rPr>
              <a:t>臣诚知不如徐公美。臣之妻私臣，臣之妾畏臣，臣之客欲有求于臣，皆以美于徐公。今齐地方千里，百二十城，宫妇左右莫不私王，朝廷之臣莫不畏王，四境之内莫不有求于王：由此观之，王之蔽甚矣。</a:t>
            </a:r>
            <a:endParaRPr lang="zh-CN" altLang="zh-CN" sz="2965" b="1">
              <a:latin typeface="Times New Roman" panose="02020603050405020304" pitchFamily="18" charset="0"/>
              <a:ea typeface="黑体" panose="02010609060101010101" charset="-122"/>
              <a:sym typeface="Wingdings" panose="05000000000000000000" pitchFamily="2" charset="2"/>
            </a:endParaRPr>
          </a:p>
          <a:p>
            <a:pPr defTabSz="863600"/>
            <a:r>
              <a:rPr lang="en-US" altLang="zh-CN" sz="2965" b="1">
                <a:latin typeface="Times New Roman" panose="02020603050405020304" pitchFamily="18" charset="0"/>
                <a:ea typeface="黑体" panose="02010609060101010101" charset="-122"/>
                <a:sym typeface="等线" panose="02010600030101010101" pitchFamily="2" charset="-122"/>
              </a:rPr>
              <a:t>         </a:t>
            </a:r>
            <a:r>
              <a:rPr lang="zh-CN" altLang="zh-CN" sz="2965" b="1">
                <a:latin typeface="Times New Roman" panose="02020603050405020304" pitchFamily="18" charset="0"/>
                <a:ea typeface="黑体" panose="02010609060101010101" charset="-122"/>
                <a:sym typeface="等线" panose="02010600030101010101" pitchFamily="2" charset="-122"/>
              </a:rPr>
              <a:t>邹忌的这番话，结论是</a:t>
            </a:r>
            <a:r>
              <a:rPr lang="en-US" altLang="zh-CN" sz="2965" b="1">
                <a:latin typeface="Times New Roman" panose="02020603050405020304" pitchFamily="18" charset="0"/>
                <a:ea typeface="黑体" panose="02010609060101010101" charset="-122"/>
                <a:sym typeface="等线" panose="02010600030101010101" pitchFamily="2" charset="-122"/>
              </a:rPr>
              <a:t>“</a:t>
            </a:r>
            <a:r>
              <a:rPr lang="zh-CN" altLang="zh-CN" sz="2965" b="1">
                <a:latin typeface="Times New Roman" panose="02020603050405020304" pitchFamily="18" charset="0"/>
                <a:ea typeface="黑体" panose="02010609060101010101" charset="-122"/>
                <a:sym typeface="等线" panose="02010600030101010101" pitchFamily="2" charset="-122"/>
              </a:rPr>
              <a:t>王之蔽甚矣</a:t>
            </a:r>
            <a:r>
              <a:rPr lang="en-US" altLang="zh-CN" sz="2965" b="1">
                <a:latin typeface="Times New Roman" panose="02020603050405020304" pitchFamily="18" charset="0"/>
                <a:ea typeface="黑体" panose="02010609060101010101" charset="-122"/>
                <a:sym typeface="等线" panose="02010600030101010101" pitchFamily="2" charset="-122"/>
              </a:rPr>
              <a:t>”</a:t>
            </a:r>
            <a:r>
              <a:rPr lang="zh-CN" altLang="zh-CN" sz="2965" b="1">
                <a:latin typeface="Times New Roman" panose="02020603050405020304" pitchFamily="18" charset="0"/>
                <a:ea typeface="黑体" panose="02010609060101010101" charset="-122"/>
                <a:sym typeface="等线" panose="02010600030101010101" pitchFamily="2" charset="-122"/>
              </a:rPr>
              <a:t>，他是如何推出的呢？其推理过程可概括如下：</a:t>
            </a:r>
            <a:endParaRPr lang="zh-CN" altLang="zh-CN" sz="2965" b="1">
              <a:latin typeface="Times New Roman" panose="02020603050405020304" pitchFamily="18" charset="0"/>
              <a:ea typeface="黑体" panose="02010609060101010101" charset="-122"/>
            </a:endParaRPr>
          </a:p>
        </p:txBody>
      </p:sp>
      <p:sp>
        <p:nvSpPr>
          <p:cNvPr id="90114" name="文本框 4"/>
          <p:cNvSpPr/>
          <p:nvPr>
            <p:custDataLst>
              <p:tags r:id="rId2"/>
            </p:custDataLst>
          </p:nvPr>
        </p:nvSpPr>
        <p:spPr>
          <a:xfrm>
            <a:off x="5827232" y="4362970"/>
            <a:ext cx="5755000" cy="2007870"/>
          </a:xfrm>
          <a:prstGeom prst="rect">
            <a:avLst/>
          </a:prstGeom>
          <a:noFill/>
          <a:ln w="9525">
            <a:noFill/>
          </a:ln>
        </p:spPr>
        <p:txBody>
          <a:bodyPr lIns="91435" tIns="45717" rIns="91435" bIns="45717" anchor="t" anchorCtr="0">
            <a:spAutoFit/>
          </a:bodyPr>
          <a:p>
            <a:pPr algn="just" defTabSz="863600">
              <a:lnSpc>
                <a:spcPct val="140000"/>
              </a:lnSpc>
            </a:pPr>
            <a:r>
              <a:rPr lang="zh-CN" altLang="zh-CN" sz="2965" b="1">
                <a:latin typeface="Times New Roman" panose="02020603050405020304" pitchFamily="18" charset="0"/>
                <a:ea typeface="楷体" panose="02010609060101010101" pitchFamily="49" charset="-122"/>
                <a:sym typeface="等线" panose="02010600030101010101" pitchFamily="2" charset="-122"/>
              </a:rPr>
              <a:t>►推理形式可以概括为：</a:t>
            </a:r>
            <a:endParaRPr lang="zh-CN" altLang="zh-CN" sz="2965" b="1">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40000"/>
              </a:lnSpc>
            </a:pPr>
            <a:r>
              <a:rPr lang="en-US" altLang="zh-CN" sz="2965" b="1" u="sng">
                <a:latin typeface="Times New Roman" panose="02020603050405020304" pitchFamily="18" charset="0"/>
                <a:ea typeface="楷体" panose="02010609060101010101" pitchFamily="49" charset="-122"/>
                <a:sym typeface="等线" panose="02010600030101010101" pitchFamily="2" charset="-122"/>
              </a:rPr>
              <a:t> A</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对象具有</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c</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d</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属性</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→B</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对象也具有</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c</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属性</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→B</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对象也具有</a:t>
            </a:r>
            <a:r>
              <a:rPr lang="en-US" altLang="zh-CN" sz="2965" b="1" u="sng">
                <a:latin typeface="Times New Roman" panose="02020603050405020304" pitchFamily="18" charset="0"/>
                <a:ea typeface="楷体" panose="02010609060101010101" pitchFamily="49" charset="-122"/>
                <a:sym typeface="等线" panose="02010600030101010101" pitchFamily="2" charset="-122"/>
              </a:rPr>
              <a:t>d</a:t>
            </a:r>
            <a:r>
              <a:rPr lang="zh-CN" altLang="zh-CN" sz="2965" b="1" u="sng">
                <a:latin typeface="Times New Roman" panose="02020603050405020304" pitchFamily="18" charset="0"/>
                <a:ea typeface="楷体" panose="02010609060101010101" pitchFamily="49" charset="-122"/>
                <a:sym typeface="等线" panose="02010600030101010101" pitchFamily="2" charset="-122"/>
              </a:rPr>
              <a:t>属性</a:t>
            </a:r>
            <a:endParaRPr lang="zh-CN" altLang="en-US" sz="2965" b="1" u="sng">
              <a:latin typeface="Times New Roman" panose="02020603050405020304" pitchFamily="18" charset="0"/>
              <a:ea typeface="楷体" panose="02010609060101010101" pitchFamily="49" charset="-122"/>
            </a:endParaRPr>
          </a:p>
        </p:txBody>
      </p:sp>
      <p:sp>
        <p:nvSpPr>
          <p:cNvPr id="90115" name="文本框 5"/>
          <p:cNvSpPr/>
          <p:nvPr>
            <p:custDataLst>
              <p:tags r:id="rId3"/>
            </p:custDataLst>
          </p:nvPr>
        </p:nvSpPr>
        <p:spPr>
          <a:xfrm>
            <a:off x="525778" y="4522551"/>
            <a:ext cx="4708483" cy="1915795"/>
          </a:xfrm>
          <a:prstGeom prst="rect">
            <a:avLst/>
          </a:prstGeom>
          <a:noFill/>
          <a:ln w="9525">
            <a:noFill/>
          </a:ln>
        </p:spPr>
        <p:txBody>
          <a:bodyPr lIns="91435" tIns="45717" rIns="91435" bIns="45717" anchor="t" anchorCtr="0">
            <a:spAutoFit/>
          </a:bodyPr>
          <a:p>
            <a:pPr algn="ctr" defTabSz="863600"/>
            <a:r>
              <a:rPr lang="zh-CN" altLang="en-US" sz="2965" b="1">
                <a:latin typeface="楷体" panose="02010609060101010101" pitchFamily="49" charset="-122"/>
                <a:ea typeface="楷体" panose="02010609060101010101" pitchFamily="49" charset="-122"/>
                <a:sym typeface="Wingdings" panose="05000000000000000000" pitchFamily="2" charset="2"/>
              </a:rPr>
              <a:t>邹忌</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齐王</a:t>
            </a:r>
            <a:endParaRPr lang="en-US" altLang="zh-CN" sz="2965" b="1">
              <a:latin typeface="楷体" panose="02010609060101010101" pitchFamily="49" charset="-122"/>
              <a:ea typeface="楷体" panose="02010609060101010101" pitchFamily="49" charset="-122"/>
              <a:sym typeface="Wingdings" panose="05000000000000000000" pitchFamily="2" charset="2"/>
            </a:endParaRPr>
          </a:p>
          <a:p>
            <a:pPr defTabSz="863600"/>
            <a:r>
              <a:rPr lang="zh-CN" altLang="en-US" sz="2965" b="1">
                <a:latin typeface="楷体" panose="02010609060101010101" pitchFamily="49" charset="-122"/>
                <a:ea typeface="楷体" panose="02010609060101010101" pitchFamily="49" charset="-122"/>
                <a:sym typeface="Wingdings" panose="05000000000000000000" pitchFamily="2" charset="2"/>
              </a:rPr>
              <a:t>妻</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私</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宫妇左右</a:t>
            </a:r>
            <a:endParaRPr lang="en-US" altLang="zh-CN" sz="2965" b="1">
              <a:latin typeface="楷体" panose="02010609060101010101" pitchFamily="49" charset="-122"/>
              <a:ea typeface="楷体" panose="02010609060101010101" pitchFamily="49" charset="-122"/>
              <a:sym typeface="Wingdings" panose="05000000000000000000" pitchFamily="2" charset="2"/>
            </a:endParaRPr>
          </a:p>
          <a:p>
            <a:pPr defTabSz="863600"/>
            <a:r>
              <a:rPr lang="zh-CN" altLang="en-US" sz="2965" b="1">
                <a:latin typeface="楷体" panose="02010609060101010101" pitchFamily="49" charset="-122"/>
                <a:ea typeface="楷体" panose="02010609060101010101" pitchFamily="49" charset="-122"/>
                <a:sym typeface="Wingdings" panose="05000000000000000000" pitchFamily="2" charset="2"/>
              </a:rPr>
              <a:t>妾</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畏</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朝廷之臣</a:t>
            </a:r>
            <a:endParaRPr lang="en-US" altLang="zh-CN" sz="2965" b="1">
              <a:latin typeface="楷体" panose="02010609060101010101" pitchFamily="49" charset="-122"/>
              <a:ea typeface="楷体" panose="02010609060101010101" pitchFamily="49" charset="-122"/>
              <a:sym typeface="Wingdings" panose="05000000000000000000" pitchFamily="2" charset="2"/>
            </a:endParaRPr>
          </a:p>
          <a:p>
            <a:pPr defTabSz="863600"/>
            <a:r>
              <a:rPr lang="zh-CN" altLang="en-US" sz="2965" b="1">
                <a:latin typeface="楷体" panose="02010609060101010101" pitchFamily="49" charset="-122"/>
                <a:ea typeface="楷体" panose="02010609060101010101" pitchFamily="49" charset="-122"/>
                <a:sym typeface="Wingdings" panose="05000000000000000000" pitchFamily="2" charset="2"/>
              </a:rPr>
              <a:t>客</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有求</a:t>
            </a:r>
            <a:r>
              <a:rPr lang="en-US" altLang="zh-CN" sz="2965" b="1">
                <a:latin typeface="Times New Roman" panose="02020603050405020304" pitchFamily="18" charset="0"/>
                <a:ea typeface="楷体" panose="02010609060101010101" pitchFamily="49" charset="-122"/>
                <a:sym typeface="Wingdings" panose="05000000000000000000" pitchFamily="2" charset="2"/>
              </a:rPr>
              <a:t>——</a:t>
            </a:r>
            <a:r>
              <a:rPr lang="zh-CN" altLang="en-US" sz="2965" b="1">
                <a:latin typeface="楷体" panose="02010609060101010101" pitchFamily="49" charset="-122"/>
                <a:ea typeface="楷体" panose="02010609060101010101" pitchFamily="49" charset="-122"/>
                <a:sym typeface="Wingdings" panose="05000000000000000000" pitchFamily="2" charset="2"/>
              </a:rPr>
              <a:t>四境之内</a:t>
            </a:r>
            <a:endParaRPr lang="zh-CN" altLang="en-US" sz="2965" b="1">
              <a:latin typeface="楷体" panose="02010609060101010101" pitchFamily="49" charset="-122"/>
              <a:ea typeface="楷体" panose="02010609060101010101" pitchFamily="49" charset="-122"/>
            </a:endParaRPr>
          </a:p>
        </p:txBody>
      </p:sp>
      <p:sp>
        <p:nvSpPr>
          <p:cNvPr id="90116" name="文本框 7"/>
          <p:cNvSpPr/>
          <p:nvPr>
            <p:custDataLst>
              <p:tags r:id="rId4"/>
            </p:custDataLst>
          </p:nvPr>
        </p:nvSpPr>
        <p:spPr>
          <a:xfrm>
            <a:off x="4753839" y="5144077"/>
            <a:ext cx="6096001" cy="546100"/>
          </a:xfrm>
          <a:prstGeom prst="rect">
            <a:avLst/>
          </a:prstGeom>
          <a:noFill/>
          <a:ln w="9525">
            <a:noFill/>
          </a:ln>
        </p:spPr>
        <p:txBody>
          <a:bodyPr lIns="91435" tIns="45717" rIns="91435" bIns="45717" anchor="t" anchorCtr="0">
            <a:spAutoFit/>
          </a:bodyPr>
          <a:p>
            <a:pPr defTabSz="863600"/>
            <a:r>
              <a:rPr lang="zh-CN" altLang="en-US" sz="2965" b="1">
                <a:solidFill>
                  <a:srgbClr val="7030A0"/>
                </a:solidFill>
                <a:latin typeface="等线" panose="02010600030101010101" pitchFamily="2" charset="-122"/>
                <a:ea typeface="华文中宋" panose="02010600040101010101" pitchFamily="2" charset="-122"/>
                <a:sym typeface="等线" panose="02010600030101010101" pitchFamily="2" charset="-122"/>
              </a:rPr>
              <a:t>受蔽</a:t>
            </a:r>
            <a:endParaRPr lang="zh-CN" altLang="en-US" sz="2965">
              <a:solidFill>
                <a:srgbClr val="7030A0"/>
              </a:solidFill>
              <a:latin typeface="等线" panose="0201060003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0113">
                                            <p:txEl>
                                              <p:pRg st="0" end="0"/>
                                            </p:txEl>
                                          </p:spTgt>
                                        </p:tgtEl>
                                        <p:attrNameLst>
                                          <p:attrName>style.visibility</p:attrName>
                                        </p:attrNameLst>
                                      </p:cBhvr>
                                      <p:to>
                                        <p:strVal val="visible"/>
                                      </p:to>
                                    </p:set>
                                    <p:animEffect transition="in" filter="blinds(horizontal)">
                                      <p:cBhvr>
                                        <p:cTn id="7" dur="500"/>
                                        <p:tgtEl>
                                          <p:spTgt spid="901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0113">
                                            <p:txEl>
                                              <p:pRg st="1" end="1"/>
                                            </p:txEl>
                                          </p:spTgt>
                                        </p:tgtEl>
                                        <p:attrNameLst>
                                          <p:attrName>style.visibility</p:attrName>
                                        </p:attrNameLst>
                                      </p:cBhvr>
                                      <p:to>
                                        <p:strVal val="visible"/>
                                      </p:to>
                                    </p:set>
                                    <p:animEffect transition="in" filter="blinds(horizontal)">
                                      <p:cBhvr>
                                        <p:cTn id="10" dur="500"/>
                                        <p:tgtEl>
                                          <p:spTgt spid="9011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0113">
                                            <p:txEl>
                                              <p:pRg st="2" end="2"/>
                                            </p:txEl>
                                          </p:spTgt>
                                        </p:tgtEl>
                                        <p:attrNameLst>
                                          <p:attrName>style.visibility</p:attrName>
                                        </p:attrNameLst>
                                      </p:cBhvr>
                                      <p:to>
                                        <p:strVal val="visible"/>
                                      </p:to>
                                    </p:set>
                                    <p:animEffect transition="in" filter="blinds(horizontal)">
                                      <p:cBhvr>
                                        <p:cTn id="13" dur="500"/>
                                        <p:tgtEl>
                                          <p:spTgt spid="9011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0113">
                                            <p:txEl>
                                              <p:pRg st="3" end="3"/>
                                            </p:txEl>
                                          </p:spTgt>
                                        </p:tgtEl>
                                        <p:attrNameLst>
                                          <p:attrName>style.visibility</p:attrName>
                                        </p:attrNameLst>
                                      </p:cBhvr>
                                      <p:to>
                                        <p:strVal val="visible"/>
                                      </p:to>
                                    </p:set>
                                    <p:animEffect transition="in" filter="blinds(horizontal)">
                                      <p:cBhvr>
                                        <p:cTn id="16" dur="500"/>
                                        <p:tgtEl>
                                          <p:spTgt spid="9011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90115">
                                            <p:txEl>
                                              <p:pRg st="0" end="0"/>
                                            </p:txEl>
                                          </p:spTgt>
                                        </p:tgtEl>
                                        <p:attrNameLst>
                                          <p:attrName>style.visibility</p:attrName>
                                        </p:attrNameLst>
                                      </p:cBhvr>
                                      <p:to>
                                        <p:strVal val="visible"/>
                                      </p:to>
                                    </p:set>
                                    <p:animEffect transition="in" filter="wipe(down)">
                                      <p:cBhvr>
                                        <p:cTn id="21" dur="500"/>
                                        <p:tgtEl>
                                          <p:spTgt spid="90115">
                                            <p:txEl>
                                              <p:pRg st="0" end="0"/>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90115">
                                            <p:txEl>
                                              <p:pRg st="1" end="1"/>
                                            </p:txEl>
                                          </p:spTgt>
                                        </p:tgtEl>
                                        <p:attrNameLst>
                                          <p:attrName>style.visibility</p:attrName>
                                        </p:attrNameLst>
                                      </p:cBhvr>
                                      <p:to>
                                        <p:strVal val="visible"/>
                                      </p:to>
                                    </p:set>
                                    <p:animEffect transition="in" filter="wipe(down)">
                                      <p:cBhvr>
                                        <p:cTn id="24" dur="500"/>
                                        <p:tgtEl>
                                          <p:spTgt spid="90115">
                                            <p:txEl>
                                              <p:pRg st="1" end="1"/>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90115">
                                            <p:txEl>
                                              <p:pRg st="2" end="2"/>
                                            </p:txEl>
                                          </p:spTgt>
                                        </p:tgtEl>
                                        <p:attrNameLst>
                                          <p:attrName>style.visibility</p:attrName>
                                        </p:attrNameLst>
                                      </p:cBhvr>
                                      <p:to>
                                        <p:strVal val="visible"/>
                                      </p:to>
                                    </p:set>
                                    <p:animEffect transition="in" filter="wipe(down)">
                                      <p:cBhvr>
                                        <p:cTn id="27" dur="500"/>
                                        <p:tgtEl>
                                          <p:spTgt spid="90115">
                                            <p:txEl>
                                              <p:pRg st="2" end="2"/>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90115">
                                            <p:txEl>
                                              <p:pRg st="3" end="3"/>
                                            </p:txEl>
                                          </p:spTgt>
                                        </p:tgtEl>
                                        <p:attrNameLst>
                                          <p:attrName>style.visibility</p:attrName>
                                        </p:attrNameLst>
                                      </p:cBhvr>
                                      <p:to>
                                        <p:strVal val="visible"/>
                                      </p:to>
                                    </p:set>
                                    <p:animEffect transition="in" filter="wipe(down)">
                                      <p:cBhvr>
                                        <p:cTn id="30" dur="500"/>
                                        <p:tgtEl>
                                          <p:spTgt spid="9011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0114">
                                            <p:txEl>
                                              <p:pRg st="0" end="0"/>
                                            </p:txEl>
                                          </p:spTgt>
                                        </p:tgtEl>
                                        <p:attrNameLst>
                                          <p:attrName>style.visibility</p:attrName>
                                        </p:attrNameLst>
                                      </p:cBhvr>
                                      <p:to>
                                        <p:strVal val="visible"/>
                                      </p:to>
                                    </p:set>
                                    <p:anim calcmode="lin" valueType="num">
                                      <p:cBhvr additive="base">
                                        <p:cTn id="35" dur="500" fill="hold"/>
                                        <p:tgtEl>
                                          <p:spTgt spid="90114">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0114">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0114">
                                            <p:txEl>
                                              <p:pRg st="1" end="1"/>
                                            </p:txEl>
                                          </p:spTgt>
                                        </p:tgtEl>
                                        <p:attrNameLst>
                                          <p:attrName>style.visibility</p:attrName>
                                        </p:attrNameLst>
                                      </p:cBhvr>
                                      <p:to>
                                        <p:strVal val="visible"/>
                                      </p:to>
                                    </p:set>
                                    <p:anim calcmode="lin" valueType="num">
                                      <p:cBhvr additive="base">
                                        <p:cTn id="39" dur="500" fill="hold"/>
                                        <p:tgtEl>
                                          <p:spTgt spid="90114">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01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92455" y="323215"/>
            <a:ext cx="2226945" cy="768350"/>
          </a:xfrm>
          <a:prstGeom prst="rect">
            <a:avLst/>
          </a:prstGeom>
          <a:noFill/>
        </p:spPr>
        <p:txBody>
          <a:bodyPr wrap="square" rtlCol="0">
            <a:spAutoFit/>
          </a:bodyPr>
          <a:lstStyle/>
          <a:p>
            <a:pPr algn="l"/>
            <a:r>
              <a:rPr lang="zh-CN" altLang="en-US" sz="4400" b="1">
                <a:solidFill>
                  <a:srgbClr val="002060"/>
                </a:solidFill>
                <a:latin typeface="方正粗黑宋简体" panose="02000000000000000000" charset="-122"/>
                <a:ea typeface="方正粗黑宋简体" panose="02000000000000000000" charset="-122"/>
              </a:rPr>
              <a:t>排中律</a:t>
            </a:r>
            <a:endParaRPr lang="zh-CN" altLang="en-US" sz="4400" b="1">
              <a:solidFill>
                <a:srgbClr val="002060"/>
              </a:solidFill>
              <a:latin typeface="方正粗黑宋简体" panose="02000000000000000000" charset="-122"/>
              <a:ea typeface="方正粗黑宋简体" panose="02000000000000000000" charset="-122"/>
            </a:endParaRPr>
          </a:p>
        </p:txBody>
      </p:sp>
      <p:sp>
        <p:nvSpPr>
          <p:cNvPr id="3" name="文本框 2"/>
          <p:cNvSpPr txBox="1"/>
          <p:nvPr/>
        </p:nvSpPr>
        <p:spPr>
          <a:xfrm>
            <a:off x="592455" y="2080895"/>
            <a:ext cx="10848340" cy="2306955"/>
          </a:xfrm>
          <a:prstGeom prst="rect">
            <a:avLst/>
          </a:prstGeom>
          <a:noFill/>
        </p:spPr>
        <p:txBody>
          <a:bodyPr wrap="square" rtlCol="0">
            <a:spAutoFit/>
          </a:bodyPr>
          <a:lstStyle/>
          <a:p>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rPr>
              <a:t>界定：</a:t>
            </a:r>
            <a:r>
              <a:rPr lang="zh-CN" altLang="en-US" sz="4800" b="1">
                <a:latin typeface="楷体" panose="02010609060101010101" pitchFamily="49" charset="-122"/>
                <a:ea typeface="楷体" panose="02010609060101010101" pitchFamily="49" charset="-122"/>
                <a:cs typeface="楷体" panose="02010609060101010101" pitchFamily="49" charset="-122"/>
              </a:rPr>
              <a:t>两个互相矛盾命题，不可能同时为假，</a:t>
            </a:r>
            <a:r>
              <a:rPr lang="zh-CN" altLang="en-US" sz="4800" b="1" u="sng">
                <a:latin typeface="楷体" panose="02010609060101010101" pitchFamily="49" charset="-122"/>
                <a:ea typeface="楷体" panose="02010609060101010101" pitchFamily="49" charset="-122"/>
                <a:cs typeface="楷体" panose="02010609060101010101" pitchFamily="49" charset="-122"/>
              </a:rPr>
              <a:t>必有一真</a:t>
            </a:r>
            <a:r>
              <a:rPr lang="zh-CN" altLang="en-US" sz="4800" b="1">
                <a:latin typeface="楷体" panose="02010609060101010101" pitchFamily="49" charset="-122"/>
                <a:ea typeface="楷体" panose="02010609060101010101" pitchFamily="49" charset="-122"/>
                <a:cs typeface="楷体" panose="02010609060101010101" pitchFamily="49" charset="-122"/>
              </a:rPr>
              <a:t>。</a:t>
            </a:r>
            <a:endParaRPr lang="zh-CN" altLang="en-US" sz="4800" b="1">
              <a:latin typeface="楷体" panose="02010609060101010101" pitchFamily="49" charset="-122"/>
              <a:ea typeface="楷体" panose="02010609060101010101" pitchFamily="49" charset="-122"/>
              <a:cs typeface="楷体" panose="02010609060101010101" pitchFamily="49" charset="-122"/>
            </a:endParaRPr>
          </a:p>
          <a:p>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rPr>
              <a:t>推理形式：</a:t>
            </a:r>
            <a:r>
              <a:rPr lang="en-US" altLang="zh-CN" sz="4800" b="1">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4800" b="1">
                <a:solidFill>
                  <a:schemeClr val="tx1"/>
                </a:solidFill>
                <a:latin typeface="楷体" panose="02010609060101010101" pitchFamily="49" charset="-122"/>
                <a:ea typeface="楷体" panose="02010609060101010101" pitchFamily="49" charset="-122"/>
                <a:cs typeface="楷体" panose="02010609060101010101" pitchFamily="49" charset="-122"/>
              </a:rPr>
              <a:t>或者非</a:t>
            </a:r>
            <a:r>
              <a:rPr lang="en-US" altLang="zh-CN" sz="4800" b="1">
                <a:solidFill>
                  <a:schemeClr val="tx1"/>
                </a:solidFill>
                <a:latin typeface="楷体" panose="02010609060101010101" pitchFamily="49" charset="-122"/>
                <a:ea typeface="楷体" panose="02010609060101010101" pitchFamily="49" charset="-122"/>
                <a:cs typeface="楷体" panose="02010609060101010101" pitchFamily="49" charset="-122"/>
              </a:rPr>
              <a:t>A</a:t>
            </a:r>
            <a:endParaRPr lang="en-US" altLang="zh-CN" sz="4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矩形 4"/>
          <p:cNvSpPr/>
          <p:nvPr>
            <p:custDataLst>
              <p:tags r:id="rId1"/>
            </p:custDataLst>
          </p:nvPr>
        </p:nvSpPr>
        <p:spPr>
          <a:xfrm>
            <a:off x="490502" y="746357"/>
            <a:ext cx="11172361" cy="1196340"/>
          </a:xfrm>
          <a:prstGeom prst="rect">
            <a:avLst/>
          </a:prstGeom>
          <a:noFill/>
          <a:ln w="9525">
            <a:noFill/>
          </a:ln>
        </p:spPr>
        <p:txBody>
          <a:bodyPr lIns="121861" tIns="60929" rIns="121861" bIns="60929" anchor="t" anchorCtr="0">
            <a:spAutoFit/>
          </a:bodyPr>
          <a:p>
            <a:pPr algn="just" defTabSz="863600">
              <a:lnSpc>
                <a:spcPct val="110000"/>
              </a:lnSpc>
            </a:pPr>
            <a:r>
              <a:rPr lang="zh-CN" altLang="en-US" sz="3175" b="1">
                <a:latin typeface="Times New Roman" panose="02020603050405020304" pitchFamily="18" charset="0"/>
                <a:ea typeface="华文中宋" panose="02010600040101010101" pitchFamily="2" charset="-122"/>
              </a:rPr>
              <a:t>        </a:t>
            </a:r>
            <a:r>
              <a:rPr lang="zh-CN" altLang="zh-CN" sz="3175" b="1">
                <a:latin typeface="Times New Roman" panose="02020603050405020304" pitchFamily="18" charset="0"/>
                <a:ea typeface="华文中宋" panose="02010600040101010101" pitchFamily="2" charset="-122"/>
              </a:rPr>
              <a:t>我国古人善用譬喻来说理，</a:t>
            </a:r>
            <a:r>
              <a:rPr lang="zh-CN" altLang="en-US" sz="3175" b="1">
                <a:latin typeface="Times New Roman" panose="02020603050405020304" pitchFamily="18" charset="0"/>
                <a:ea typeface="华文中宋" panose="02010600040101010101" pitchFamily="2" charset="-122"/>
              </a:rPr>
              <a:t>哪些是一般性比喻，哪些是类比推理？</a:t>
            </a:r>
            <a:endParaRPr lang="en-US" altLang="zh-CN" sz="3175" b="1">
              <a:latin typeface="华文楷体" panose="02010600040101010101" pitchFamily="2" charset="-122"/>
              <a:ea typeface="华文中宋" panose="02010600040101010101" pitchFamily="2" charset="-122"/>
            </a:endParaRPr>
          </a:p>
        </p:txBody>
      </p:sp>
      <p:sp>
        <p:nvSpPr>
          <p:cNvPr id="91138" name="矩形 261122"/>
          <p:cNvSpPr/>
          <p:nvPr>
            <p:custDataLst>
              <p:tags r:id="rId2"/>
            </p:custDataLst>
          </p:nvPr>
        </p:nvSpPr>
        <p:spPr>
          <a:xfrm>
            <a:off x="603049" y="1868464"/>
            <a:ext cx="10999341" cy="4104005"/>
          </a:xfrm>
          <a:prstGeom prst="rect">
            <a:avLst/>
          </a:prstGeom>
          <a:noFill/>
          <a:ln w="9525">
            <a:noFill/>
          </a:ln>
        </p:spPr>
        <p:txBody>
          <a:bodyPr anchor="t" anchorCtr="0">
            <a:spAutoFit/>
          </a:bodyPr>
          <a:p>
            <a:pPr defTabSz="863600">
              <a:lnSpc>
                <a:spcPct val="110000"/>
              </a:lnSpc>
            </a:pPr>
            <a:r>
              <a:rPr lang="en-US" altLang="zh-CN" sz="3385" b="1">
                <a:latin typeface="Times New Roman" panose="02020603050405020304" pitchFamily="18" charset="0"/>
                <a:ea typeface="楷体" panose="02010609060101010101" pitchFamily="49" charset="-122"/>
                <a:sym typeface="Wingdings" panose="05000000000000000000" pitchFamily="2" charset="2"/>
              </a:rPr>
              <a:t>        (1)</a:t>
            </a:r>
            <a:r>
              <a:rPr lang="zh-CN" altLang="zh-CN" sz="3385" b="1">
                <a:latin typeface="Times New Roman" panose="02020603050405020304" pitchFamily="18" charset="0"/>
                <a:ea typeface="楷体" panose="02010609060101010101" pitchFamily="49" charset="-122"/>
                <a:sym typeface="Wingdings" panose="05000000000000000000" pitchFamily="2" charset="2"/>
              </a:rPr>
              <a:t>橘生淮南则为橘，生于淮北则为枳，叶徒相似，其实味不同。所以然者何？水土异也。今民生长于齐不盗，入楚则盗，得无楚之水土使民善盗耶？</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r>
              <a:rPr lang="zh-CN" altLang="zh-CN" sz="3385" b="1">
                <a:latin typeface="Times New Roman" panose="02020603050405020304" pitchFamily="18" charset="0"/>
                <a:ea typeface="楷体" panose="02010609060101010101" pitchFamily="49" charset="-122"/>
                <a:sym typeface="Wingdings" panose="05000000000000000000" pitchFamily="2" charset="2"/>
              </a:rPr>
              <a:t>《晏子春秋</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r>
              <a:rPr lang="zh-CN" altLang="zh-CN" sz="3385" b="1">
                <a:latin typeface="Times New Roman" panose="02020603050405020304" pitchFamily="18" charset="0"/>
                <a:ea typeface="楷体" panose="02010609060101010101" pitchFamily="49" charset="-122"/>
                <a:sym typeface="Wingdings" panose="05000000000000000000" pitchFamily="2" charset="2"/>
              </a:rPr>
              <a:t>杂下之十》</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endParaRPr lang="zh-CN" altLang="zh-CN" sz="3385" b="1">
              <a:latin typeface="Times New Roman" panose="02020603050405020304" pitchFamily="18" charset="0"/>
              <a:ea typeface="楷体" panose="02010609060101010101" pitchFamily="49" charset="-122"/>
              <a:sym typeface="Wingdings" panose="05000000000000000000" pitchFamily="2" charset="2"/>
            </a:endParaRPr>
          </a:p>
          <a:p>
            <a:pPr defTabSz="863600">
              <a:lnSpc>
                <a:spcPct val="110000"/>
              </a:lnSpc>
            </a:pPr>
            <a:r>
              <a:rPr lang="en-US" altLang="zh-CN" sz="3385" b="1">
                <a:latin typeface="Times New Roman" panose="02020603050405020304" pitchFamily="18" charset="0"/>
                <a:ea typeface="楷体" panose="02010609060101010101" pitchFamily="49" charset="-122"/>
                <a:sym typeface="Wingdings" panose="05000000000000000000" pitchFamily="2" charset="2"/>
              </a:rPr>
              <a:t>        (2)</a:t>
            </a:r>
            <a:r>
              <a:rPr lang="zh-CN" altLang="zh-CN" sz="3385" b="1">
                <a:latin typeface="Times New Roman" panose="02020603050405020304" pitchFamily="18" charset="0"/>
                <a:ea typeface="楷体" panose="02010609060101010101" pitchFamily="49" charset="-122"/>
                <a:sym typeface="Wingdings" panose="05000000000000000000" pitchFamily="2" charset="2"/>
              </a:rPr>
              <a:t>孤之有孔明，犹鱼之有水也。</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r>
              <a:rPr lang="zh-CN" altLang="zh-CN" sz="3385" b="1">
                <a:latin typeface="Times New Roman" panose="02020603050405020304" pitchFamily="18" charset="0"/>
                <a:ea typeface="楷体" panose="02010609060101010101" pitchFamily="49" charset="-122"/>
                <a:sym typeface="Wingdings" panose="05000000000000000000" pitchFamily="2" charset="2"/>
              </a:rPr>
              <a:t>《隆中对》</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endParaRPr lang="zh-CN" altLang="zh-CN" sz="3385" b="1">
              <a:latin typeface="Times New Roman" panose="02020603050405020304" pitchFamily="18" charset="0"/>
              <a:ea typeface="楷体" panose="02010609060101010101" pitchFamily="49" charset="-122"/>
              <a:sym typeface="Wingdings" panose="05000000000000000000" pitchFamily="2" charset="2"/>
            </a:endParaRPr>
          </a:p>
          <a:p>
            <a:pPr defTabSz="863600">
              <a:lnSpc>
                <a:spcPct val="110000"/>
              </a:lnSpc>
            </a:pPr>
            <a:r>
              <a:rPr lang="en-US" altLang="zh-CN" sz="3385" b="1">
                <a:latin typeface="Times New Roman" panose="02020603050405020304" pitchFamily="18" charset="0"/>
                <a:ea typeface="楷体" panose="02010609060101010101" pitchFamily="49" charset="-122"/>
                <a:sym typeface="Wingdings" panose="05000000000000000000" pitchFamily="2" charset="2"/>
              </a:rPr>
              <a:t>        (3)</a:t>
            </a:r>
            <a:r>
              <a:rPr lang="zh-CN" altLang="zh-CN" sz="3385" b="1">
                <a:latin typeface="Times New Roman" panose="02020603050405020304" pitchFamily="18" charset="0"/>
                <a:ea typeface="楷体" panose="02010609060101010101" pitchFamily="49" charset="-122"/>
                <a:sym typeface="Wingdings" panose="05000000000000000000" pitchFamily="2" charset="2"/>
              </a:rPr>
              <a:t>以地事秦，犹抱薪救火，薪不尽，火不灭。</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r>
              <a:rPr lang="zh-CN" altLang="zh-CN" sz="3385" b="1">
                <a:latin typeface="Times New Roman" panose="02020603050405020304" pitchFamily="18" charset="0"/>
                <a:ea typeface="楷体" panose="02010609060101010101" pitchFamily="49" charset="-122"/>
                <a:sym typeface="Wingdings" panose="05000000000000000000" pitchFamily="2" charset="2"/>
              </a:rPr>
              <a:t>《六国论》</a:t>
            </a:r>
            <a:r>
              <a:rPr lang="en-US" altLang="zh-CN" sz="3385" b="1">
                <a:latin typeface="Times New Roman" panose="02020603050405020304" pitchFamily="18" charset="0"/>
                <a:ea typeface="楷体" panose="02010609060101010101" pitchFamily="49" charset="-122"/>
                <a:sym typeface="Wingdings" panose="05000000000000000000" pitchFamily="2" charset="2"/>
              </a:rPr>
              <a:t>)</a:t>
            </a:r>
            <a:endParaRPr lang="zh-CN" altLang="zh-CN" sz="3385" b="1">
              <a:latin typeface="Times New Roman" panose="02020603050405020304" pitchFamily="18" charset="0"/>
              <a:ea typeface="楷体" panose="02010609060101010101" pitchFamily="49" charset="-122"/>
            </a:endParaRP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文本框 1"/>
          <p:cNvSpPr/>
          <p:nvPr>
            <p:custDataLst>
              <p:tags r:id="rId1"/>
            </p:custDataLst>
          </p:nvPr>
        </p:nvSpPr>
        <p:spPr>
          <a:xfrm>
            <a:off x="285566" y="188663"/>
            <a:ext cx="11604069" cy="1021080"/>
          </a:xfrm>
          <a:prstGeom prst="rect">
            <a:avLst/>
          </a:prstGeom>
          <a:noFill/>
          <a:ln w="9525">
            <a:noFill/>
          </a:ln>
        </p:spPr>
        <p:txBody>
          <a:bodyPr lIns="91435" tIns="45717" rIns="91435" bIns="45717" anchor="t" anchorCtr="0">
            <a:spAutoFit/>
          </a:bodyPr>
          <a:p>
            <a:pPr defTabSz="863600">
              <a:lnSpc>
                <a:spcPct val="110000"/>
              </a:lnSpc>
            </a:pPr>
            <a:r>
              <a:rPr lang="en-US" altLang="zh-CN" sz="2750" b="1">
                <a:latin typeface="Times New Roman" panose="02020603050405020304" pitchFamily="18" charset="0"/>
                <a:ea typeface="华文中宋" panose="02010600040101010101" pitchFamily="2" charset="-122"/>
              </a:rPr>
              <a:t>        1.</a:t>
            </a:r>
            <a:r>
              <a:rPr lang="zh-CN" altLang="en-US" sz="2750" b="1">
                <a:latin typeface="Times New Roman" panose="02020603050405020304" pitchFamily="18" charset="0"/>
                <a:ea typeface="华文中宋" panose="02010600040101010101" pitchFamily="2" charset="-122"/>
              </a:rPr>
              <a:t>橘生淮南则为橘，生于淮北则为枳，叶徒相似，其实味不同。所以然者何？水土异也。今民生长于齐不盗，得无楚之水土使民善盗耶？</a:t>
            </a:r>
            <a:endParaRPr lang="zh-CN" altLang="en-US" sz="2750" b="1">
              <a:solidFill>
                <a:srgbClr val="FF0000"/>
              </a:solidFill>
              <a:latin typeface="Times New Roman" panose="02020603050405020304" pitchFamily="18" charset="0"/>
              <a:ea typeface="华文中宋" panose="02010600040101010101" pitchFamily="2" charset="-122"/>
            </a:endParaRPr>
          </a:p>
        </p:txBody>
      </p:sp>
      <p:sp>
        <p:nvSpPr>
          <p:cNvPr id="92162" name="文本框 2"/>
          <p:cNvSpPr/>
          <p:nvPr>
            <p:custDataLst>
              <p:tags r:id="rId2"/>
            </p:custDataLst>
          </p:nvPr>
        </p:nvSpPr>
        <p:spPr>
          <a:xfrm>
            <a:off x="3245850" y="2409360"/>
            <a:ext cx="308610" cy="643890"/>
          </a:xfrm>
          <a:prstGeom prst="rect">
            <a:avLst/>
          </a:prstGeom>
          <a:noFill/>
          <a:ln w="9525">
            <a:noFill/>
          </a:ln>
        </p:spPr>
        <p:txBody>
          <a:bodyPr wrap="none" lIns="91435" tIns="45717" rIns="91435" bIns="45717" anchor="t" anchorCtr="0">
            <a:spAutoFit/>
          </a:bodyPr>
          <a:p>
            <a:pPr algn="r" defTabSz="863600"/>
            <a:endParaRPr lang="zh-CN" altLang="en-US" sz="3600">
              <a:latin typeface="等线" panose="02010600030101010101" pitchFamily="2" charset="-122"/>
              <a:ea typeface="等线" panose="02010600030101010101" pitchFamily="2" charset="-122"/>
            </a:endParaRPr>
          </a:p>
        </p:txBody>
      </p:sp>
      <p:sp>
        <p:nvSpPr>
          <p:cNvPr id="92163" name="文本框 4"/>
          <p:cNvSpPr/>
          <p:nvPr>
            <p:custDataLst>
              <p:tags r:id="rId3"/>
            </p:custDataLst>
          </p:nvPr>
        </p:nvSpPr>
        <p:spPr>
          <a:xfrm>
            <a:off x="325882" y="3114877"/>
            <a:ext cx="11551996" cy="935990"/>
          </a:xfrm>
          <a:prstGeom prst="rect">
            <a:avLst/>
          </a:prstGeom>
          <a:noFill/>
          <a:ln w="9525">
            <a:noFill/>
          </a:ln>
        </p:spPr>
        <p:txBody>
          <a:bodyPr lIns="91435" tIns="45717" rIns="91435" bIns="45717" anchor="t" anchorCtr="0">
            <a:spAutoFit/>
          </a:bodyPr>
          <a:p>
            <a:pPr defTabSz="863600"/>
            <a:r>
              <a:rPr lang="en-US" altLang="zh-CN" sz="2750" b="1">
                <a:latin typeface="Times New Roman" panose="02020603050405020304" pitchFamily="18" charset="0"/>
                <a:ea typeface="华文中宋" panose="02010600040101010101" pitchFamily="2" charset="-122"/>
              </a:rPr>
              <a:t>        2.</a:t>
            </a:r>
            <a:r>
              <a:rPr lang="zh-CN" altLang="en-US" sz="2750" b="1">
                <a:latin typeface="Times New Roman" panose="02020603050405020304" pitchFamily="18" charset="0"/>
                <a:ea typeface="华文中宋" panose="02010600040101010101" pitchFamily="2" charset="-122"/>
              </a:rPr>
              <a:t>孤之有孔明，犹鱼之有水也。（《三国演义》）</a:t>
            </a:r>
            <a:endParaRPr lang="zh-CN" altLang="en-US" sz="2750" b="1">
              <a:latin typeface="Times New Roman" panose="02020603050405020304" pitchFamily="18" charset="0"/>
              <a:ea typeface="华文中宋" panose="0201060004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rPr>
              <a:t>        </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2164" name="文本框 5"/>
          <p:cNvSpPr/>
          <p:nvPr>
            <p:custDataLst>
              <p:tags r:id="rId4"/>
            </p:custDataLst>
          </p:nvPr>
        </p:nvSpPr>
        <p:spPr>
          <a:xfrm>
            <a:off x="376276" y="4492314"/>
            <a:ext cx="11424331" cy="935990"/>
          </a:xfrm>
          <a:prstGeom prst="rect">
            <a:avLst/>
          </a:prstGeom>
          <a:noFill/>
          <a:ln w="9525">
            <a:noFill/>
          </a:ln>
        </p:spPr>
        <p:txBody>
          <a:bodyPr lIns="91435" tIns="45717" rIns="91435" bIns="45717" anchor="t" anchorCtr="0">
            <a:spAutoFit/>
          </a:bodyPr>
          <a:p>
            <a:pPr defTabSz="863600"/>
            <a:r>
              <a:rPr lang="zh-CN" altLang="en-US" sz="2750" b="1">
                <a:latin typeface="Times New Roman" panose="02020603050405020304" pitchFamily="18" charset="0"/>
                <a:ea typeface="华文中宋" panose="02010600040101010101" pitchFamily="2" charset="-122"/>
                <a:sym typeface="等线" panose="02010600030101010101" pitchFamily="2" charset="-122"/>
              </a:rPr>
              <a:t>       3.以地事秦，犹抱薪救火，薪不尽，火不灭。 （《六国论》）</a:t>
            </a:r>
            <a:endParaRPr lang="zh-CN" altLang="en-US" sz="2750" b="1">
              <a:latin typeface="Times New Roman" panose="02020603050405020304" pitchFamily="18" charset="0"/>
              <a:ea typeface="华文中宋" panose="02010600040101010101" pitchFamily="2" charset="-122"/>
              <a:sym typeface="等线" panose="0201060003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pic>
        <p:nvPicPr>
          <p:cNvPr id="92165" name="New picture"/>
          <p:cNvPicPr/>
          <p:nvPr>
            <p:custDataLst>
              <p:tags r:id="rId5"/>
            </p:custDataLst>
          </p:nvPr>
        </p:nvPicPr>
        <p:blipFill>
          <a:blip r:embed="rId6"/>
          <a:stretch>
            <a:fillRect/>
          </a:stretch>
        </p:blipFill>
        <p:spPr>
          <a:xfrm>
            <a:off x="12494364" y="10385058"/>
            <a:ext cx="335960" cy="245251"/>
          </a:xfrm>
          <a:prstGeom prst="rect">
            <a:avLst/>
          </a:prstGeom>
          <a:noFill/>
          <a:ln w="9525">
            <a:no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文本框 1"/>
          <p:cNvSpPr/>
          <p:nvPr>
            <p:custDataLst>
              <p:tags r:id="rId1"/>
            </p:custDataLst>
          </p:nvPr>
        </p:nvSpPr>
        <p:spPr>
          <a:xfrm>
            <a:off x="285566" y="188663"/>
            <a:ext cx="11604069" cy="1021080"/>
          </a:xfrm>
          <a:prstGeom prst="rect">
            <a:avLst/>
          </a:prstGeom>
          <a:noFill/>
          <a:ln w="9525">
            <a:noFill/>
          </a:ln>
        </p:spPr>
        <p:txBody>
          <a:bodyPr lIns="91435" tIns="45717" rIns="91435" bIns="45717" anchor="t" anchorCtr="0">
            <a:spAutoFit/>
          </a:bodyPr>
          <a:p>
            <a:pPr defTabSz="863600">
              <a:lnSpc>
                <a:spcPct val="110000"/>
              </a:lnSpc>
            </a:pPr>
            <a:r>
              <a:rPr lang="en-US" altLang="zh-CN" sz="2750" b="1">
                <a:latin typeface="Times New Roman" panose="02020603050405020304" pitchFamily="18" charset="0"/>
                <a:ea typeface="华文中宋" panose="02010600040101010101" pitchFamily="2" charset="-122"/>
              </a:rPr>
              <a:t>        1.</a:t>
            </a:r>
            <a:r>
              <a:rPr lang="zh-CN" altLang="en-US" sz="2750" b="1">
                <a:latin typeface="Times New Roman" panose="02020603050405020304" pitchFamily="18" charset="0"/>
                <a:ea typeface="华文中宋" panose="02010600040101010101" pitchFamily="2" charset="-122"/>
              </a:rPr>
              <a:t>橘生淮南则为橘，生于淮北则为枳，叶徒相似，其实味不同。所以然者何？水土异也。今民生长于齐不盗，得无楚之水土使民善盗耶？</a:t>
            </a:r>
            <a:endParaRPr lang="zh-CN" altLang="en-US" sz="2750" b="1">
              <a:solidFill>
                <a:srgbClr val="FF0000"/>
              </a:solidFill>
              <a:latin typeface="Times New Roman" panose="02020603050405020304" pitchFamily="18" charset="0"/>
              <a:ea typeface="华文中宋" panose="02010600040101010101" pitchFamily="2" charset="-122"/>
            </a:endParaRPr>
          </a:p>
        </p:txBody>
      </p:sp>
      <p:sp>
        <p:nvSpPr>
          <p:cNvPr id="93186" name="文本框 2"/>
          <p:cNvSpPr/>
          <p:nvPr>
            <p:custDataLst>
              <p:tags r:id="rId2"/>
            </p:custDataLst>
          </p:nvPr>
        </p:nvSpPr>
        <p:spPr>
          <a:xfrm>
            <a:off x="3245850" y="2409360"/>
            <a:ext cx="308610" cy="643890"/>
          </a:xfrm>
          <a:prstGeom prst="rect">
            <a:avLst/>
          </a:prstGeom>
          <a:noFill/>
          <a:ln w="9525">
            <a:noFill/>
          </a:ln>
        </p:spPr>
        <p:txBody>
          <a:bodyPr wrap="none" lIns="91435" tIns="45717" rIns="91435" bIns="45717" anchor="t" anchorCtr="0">
            <a:spAutoFit/>
          </a:bodyPr>
          <a:p>
            <a:pPr algn="r" defTabSz="863600"/>
            <a:endParaRPr lang="zh-CN" altLang="en-US" sz="3600">
              <a:latin typeface="等线" panose="02010600030101010101" pitchFamily="2" charset="-122"/>
              <a:ea typeface="等线" panose="02010600030101010101" pitchFamily="2" charset="-122"/>
            </a:endParaRPr>
          </a:p>
        </p:txBody>
      </p:sp>
      <p:sp>
        <p:nvSpPr>
          <p:cNvPr id="93187" name="文本框 4"/>
          <p:cNvSpPr/>
          <p:nvPr>
            <p:custDataLst>
              <p:tags r:id="rId3"/>
            </p:custDataLst>
          </p:nvPr>
        </p:nvSpPr>
        <p:spPr>
          <a:xfrm>
            <a:off x="325882" y="3114877"/>
            <a:ext cx="11551996" cy="935990"/>
          </a:xfrm>
          <a:prstGeom prst="rect">
            <a:avLst/>
          </a:prstGeom>
          <a:noFill/>
          <a:ln w="9525">
            <a:noFill/>
          </a:ln>
        </p:spPr>
        <p:txBody>
          <a:bodyPr lIns="91435" tIns="45717" rIns="91435" bIns="45717" anchor="t" anchorCtr="0">
            <a:spAutoFit/>
          </a:bodyPr>
          <a:p>
            <a:pPr defTabSz="863600"/>
            <a:r>
              <a:rPr lang="en-US" altLang="zh-CN" sz="2750" b="1">
                <a:latin typeface="Times New Roman" panose="02020603050405020304" pitchFamily="18" charset="0"/>
                <a:ea typeface="华文中宋" panose="02010600040101010101" pitchFamily="2" charset="-122"/>
              </a:rPr>
              <a:t>        2.</a:t>
            </a:r>
            <a:r>
              <a:rPr lang="zh-CN" altLang="en-US" sz="2750" b="1">
                <a:latin typeface="Times New Roman" panose="02020603050405020304" pitchFamily="18" charset="0"/>
                <a:ea typeface="华文中宋" panose="02010600040101010101" pitchFamily="2" charset="-122"/>
              </a:rPr>
              <a:t>孤之有孔明，犹鱼之有水也。（《三国演义》）</a:t>
            </a:r>
            <a:endParaRPr lang="zh-CN" altLang="en-US" sz="2750" b="1">
              <a:latin typeface="Times New Roman" panose="02020603050405020304" pitchFamily="18" charset="0"/>
              <a:ea typeface="华文中宋" panose="0201060004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rPr>
              <a:t>        </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3188" name="文本框 5"/>
          <p:cNvSpPr/>
          <p:nvPr>
            <p:custDataLst>
              <p:tags r:id="rId4"/>
            </p:custDataLst>
          </p:nvPr>
        </p:nvSpPr>
        <p:spPr>
          <a:xfrm>
            <a:off x="376276" y="4492314"/>
            <a:ext cx="11424331" cy="935990"/>
          </a:xfrm>
          <a:prstGeom prst="rect">
            <a:avLst/>
          </a:prstGeom>
          <a:noFill/>
          <a:ln w="9525">
            <a:noFill/>
          </a:ln>
        </p:spPr>
        <p:txBody>
          <a:bodyPr lIns="91435" tIns="45717" rIns="91435" bIns="45717" anchor="t" anchorCtr="0">
            <a:spAutoFit/>
          </a:bodyPr>
          <a:p>
            <a:pPr defTabSz="863600"/>
            <a:r>
              <a:rPr lang="zh-CN" altLang="en-US" sz="2750" b="1">
                <a:latin typeface="Times New Roman" panose="02020603050405020304" pitchFamily="18" charset="0"/>
                <a:ea typeface="华文中宋" panose="02010600040101010101" pitchFamily="2" charset="-122"/>
                <a:sym typeface="等线" panose="02010600030101010101" pitchFamily="2" charset="-122"/>
              </a:rPr>
              <a:t>       3.以地事秦，犹抱薪救火，薪不尽，火不灭。 （《六国论》）</a:t>
            </a:r>
            <a:endParaRPr lang="zh-CN" altLang="en-US" sz="2750" b="1">
              <a:latin typeface="Times New Roman" panose="02020603050405020304" pitchFamily="18" charset="0"/>
              <a:ea typeface="华文中宋" panose="02010600040101010101" pitchFamily="2" charset="-122"/>
              <a:sym typeface="等线" panose="0201060003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pic>
        <p:nvPicPr>
          <p:cNvPr id="93189" name="New picture"/>
          <p:cNvPicPr/>
          <p:nvPr>
            <p:custDataLst>
              <p:tags r:id="rId5"/>
            </p:custDataLst>
          </p:nvPr>
        </p:nvPicPr>
        <p:blipFill>
          <a:blip r:embed="rId6"/>
          <a:stretch>
            <a:fillRect/>
          </a:stretch>
        </p:blipFill>
        <p:spPr>
          <a:xfrm>
            <a:off x="12494364" y="10385058"/>
            <a:ext cx="335960" cy="245251"/>
          </a:xfrm>
          <a:prstGeom prst="rect">
            <a:avLst/>
          </a:prstGeom>
          <a:noFill/>
          <a:ln w="9525">
            <a:noFill/>
          </a:ln>
        </p:spPr>
      </p:pic>
      <p:sp>
        <p:nvSpPr>
          <p:cNvPr id="93190" name="文本框 3"/>
          <p:cNvSpPr/>
          <p:nvPr>
            <p:custDataLst>
              <p:tags r:id="rId7"/>
            </p:custDataLst>
          </p:nvPr>
        </p:nvSpPr>
        <p:spPr>
          <a:xfrm>
            <a:off x="302364" y="1171347"/>
            <a:ext cx="11577193" cy="1951990"/>
          </a:xfrm>
          <a:prstGeom prst="rect">
            <a:avLst/>
          </a:prstGeom>
          <a:noFill/>
          <a:ln w="9525">
            <a:noFill/>
          </a:ln>
        </p:spPr>
        <p:txBody>
          <a:bodyPr lIns="91435" tIns="45717" rIns="91435" bIns="45717" anchor="t" anchorCtr="0">
            <a:spAutoFit/>
          </a:bodyPr>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橘(A)生两地味(c)不同，民(B)生两地不盗而转盗(c)</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橘生淮南则为橘，生于淮北则为枳，水土不同使橘的味道不同</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民生长于齐不盗，入楚则盗</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楚之水土使齐民入楚善盗</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文本框 1"/>
          <p:cNvSpPr/>
          <p:nvPr>
            <p:custDataLst>
              <p:tags r:id="rId1"/>
            </p:custDataLst>
          </p:nvPr>
        </p:nvSpPr>
        <p:spPr>
          <a:xfrm>
            <a:off x="285566" y="188663"/>
            <a:ext cx="11604069" cy="1021080"/>
          </a:xfrm>
          <a:prstGeom prst="rect">
            <a:avLst/>
          </a:prstGeom>
          <a:noFill/>
          <a:ln w="9525">
            <a:noFill/>
          </a:ln>
        </p:spPr>
        <p:txBody>
          <a:bodyPr lIns="91435" tIns="45717" rIns="91435" bIns="45717" anchor="t" anchorCtr="0">
            <a:spAutoFit/>
          </a:bodyPr>
          <a:p>
            <a:pPr defTabSz="863600">
              <a:lnSpc>
                <a:spcPct val="110000"/>
              </a:lnSpc>
            </a:pPr>
            <a:r>
              <a:rPr lang="en-US" altLang="zh-CN" sz="2750" b="1">
                <a:latin typeface="Times New Roman" panose="02020603050405020304" pitchFamily="18" charset="0"/>
                <a:ea typeface="华文中宋" panose="02010600040101010101" pitchFamily="2" charset="-122"/>
              </a:rPr>
              <a:t>        1.</a:t>
            </a:r>
            <a:r>
              <a:rPr lang="zh-CN" altLang="en-US" sz="2750" b="1">
                <a:latin typeface="Times New Roman" panose="02020603050405020304" pitchFamily="18" charset="0"/>
                <a:ea typeface="华文中宋" panose="02010600040101010101" pitchFamily="2" charset="-122"/>
              </a:rPr>
              <a:t>橘生淮南则为橘，生于淮北则为枳，叶徒相似，其实味不同。所以然者何？水土异也。今民生长于齐不盗，得无楚之水土使民善盗耶？</a:t>
            </a:r>
            <a:endParaRPr lang="zh-CN" altLang="en-US" sz="2750" b="1">
              <a:solidFill>
                <a:srgbClr val="FF0000"/>
              </a:solidFill>
              <a:latin typeface="Times New Roman" panose="02020603050405020304" pitchFamily="18" charset="0"/>
              <a:ea typeface="华文中宋" panose="02010600040101010101" pitchFamily="2" charset="-122"/>
            </a:endParaRPr>
          </a:p>
        </p:txBody>
      </p:sp>
      <p:sp>
        <p:nvSpPr>
          <p:cNvPr id="94210" name="文本框 2"/>
          <p:cNvSpPr/>
          <p:nvPr>
            <p:custDataLst>
              <p:tags r:id="rId2"/>
            </p:custDataLst>
          </p:nvPr>
        </p:nvSpPr>
        <p:spPr>
          <a:xfrm>
            <a:off x="3245850" y="2409360"/>
            <a:ext cx="308610" cy="643890"/>
          </a:xfrm>
          <a:prstGeom prst="rect">
            <a:avLst/>
          </a:prstGeom>
          <a:noFill/>
          <a:ln w="9525">
            <a:noFill/>
          </a:ln>
        </p:spPr>
        <p:txBody>
          <a:bodyPr wrap="none" lIns="91435" tIns="45717" rIns="91435" bIns="45717" anchor="t" anchorCtr="0">
            <a:spAutoFit/>
          </a:bodyPr>
          <a:p>
            <a:pPr algn="r" defTabSz="863600"/>
            <a:endParaRPr lang="zh-CN" altLang="en-US" sz="3600">
              <a:latin typeface="等线" panose="02010600030101010101" pitchFamily="2" charset="-122"/>
              <a:ea typeface="等线" panose="02010600030101010101" pitchFamily="2" charset="-122"/>
            </a:endParaRPr>
          </a:p>
        </p:txBody>
      </p:sp>
      <p:sp>
        <p:nvSpPr>
          <p:cNvPr id="94211" name="文本框 4"/>
          <p:cNvSpPr/>
          <p:nvPr>
            <p:custDataLst>
              <p:tags r:id="rId3"/>
            </p:custDataLst>
          </p:nvPr>
        </p:nvSpPr>
        <p:spPr>
          <a:xfrm>
            <a:off x="325882" y="3114877"/>
            <a:ext cx="11551996" cy="1359535"/>
          </a:xfrm>
          <a:prstGeom prst="rect">
            <a:avLst/>
          </a:prstGeom>
          <a:noFill/>
          <a:ln w="9525">
            <a:noFill/>
          </a:ln>
        </p:spPr>
        <p:txBody>
          <a:bodyPr lIns="91435" tIns="45717" rIns="91435" bIns="45717" anchor="t" anchorCtr="0">
            <a:spAutoFit/>
          </a:bodyPr>
          <a:p>
            <a:pPr defTabSz="863600"/>
            <a:r>
              <a:rPr lang="en-US" altLang="zh-CN" sz="2750" b="1">
                <a:latin typeface="Times New Roman" panose="02020603050405020304" pitchFamily="18" charset="0"/>
                <a:ea typeface="华文中宋" panose="02010600040101010101" pitchFamily="2" charset="-122"/>
              </a:rPr>
              <a:t>        2.</a:t>
            </a:r>
            <a:r>
              <a:rPr lang="zh-CN" altLang="en-US" sz="2750" b="1">
                <a:latin typeface="Times New Roman" panose="02020603050405020304" pitchFamily="18" charset="0"/>
                <a:ea typeface="华文中宋" panose="02010600040101010101" pitchFamily="2" charset="-122"/>
              </a:rPr>
              <a:t>孤之有孔明，犹鱼之有水也。（《三国演义》）</a:t>
            </a:r>
            <a:endParaRPr lang="zh-CN" altLang="en-US" sz="2750" b="1">
              <a:latin typeface="Times New Roman" panose="02020603050405020304" pitchFamily="18" charset="0"/>
              <a:ea typeface="华文中宋" panose="0201060004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rPr>
              <a:t>        </a:t>
            </a:r>
            <a:r>
              <a:rPr lang="zh-CN" altLang="zh-CN" sz="2750" b="1">
                <a:solidFill>
                  <a:srgbClr val="C00000"/>
                </a:solidFill>
                <a:latin typeface="Times New Roman" panose="02020603050405020304" pitchFamily="18" charset="0"/>
                <a:ea typeface="楷体" panose="02010609060101010101" pitchFamily="49" charset="-122"/>
              </a:rPr>
              <a:t>比喻论证：</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只有修辞效果，表达（刘备）自己得到诸葛亮如鱼得到水，凸显君臣之间密不可分的关系。</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4212" name="文本框 5"/>
          <p:cNvSpPr/>
          <p:nvPr>
            <p:custDataLst>
              <p:tags r:id="rId4"/>
            </p:custDataLst>
          </p:nvPr>
        </p:nvSpPr>
        <p:spPr>
          <a:xfrm>
            <a:off x="376276" y="4492314"/>
            <a:ext cx="11424331" cy="935990"/>
          </a:xfrm>
          <a:prstGeom prst="rect">
            <a:avLst/>
          </a:prstGeom>
          <a:noFill/>
          <a:ln w="9525">
            <a:noFill/>
          </a:ln>
        </p:spPr>
        <p:txBody>
          <a:bodyPr lIns="91435" tIns="45717" rIns="91435" bIns="45717" anchor="t" anchorCtr="0">
            <a:spAutoFit/>
          </a:bodyPr>
          <a:p>
            <a:pPr defTabSz="863600"/>
            <a:r>
              <a:rPr lang="zh-CN" altLang="en-US" sz="2750" b="1">
                <a:latin typeface="Times New Roman" panose="02020603050405020304" pitchFamily="18" charset="0"/>
                <a:ea typeface="华文中宋" panose="02010600040101010101" pitchFamily="2" charset="-122"/>
                <a:sym typeface="等线" panose="02010600030101010101" pitchFamily="2" charset="-122"/>
              </a:rPr>
              <a:t>       3.以地事秦，犹抱薪救火，薪不尽，火不灭。 （《六国论》）</a:t>
            </a:r>
            <a:endParaRPr lang="zh-CN" altLang="en-US" sz="2750" b="1">
              <a:latin typeface="Times New Roman" panose="02020603050405020304" pitchFamily="18" charset="0"/>
              <a:ea typeface="华文中宋" panose="02010600040101010101" pitchFamily="2" charset="-122"/>
              <a:sym typeface="等线" panose="0201060003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pic>
        <p:nvPicPr>
          <p:cNvPr id="94213" name="New picture"/>
          <p:cNvPicPr/>
          <p:nvPr>
            <p:custDataLst>
              <p:tags r:id="rId5"/>
            </p:custDataLst>
          </p:nvPr>
        </p:nvPicPr>
        <p:blipFill>
          <a:blip r:embed="rId6"/>
          <a:stretch>
            <a:fillRect/>
          </a:stretch>
        </p:blipFill>
        <p:spPr>
          <a:xfrm>
            <a:off x="12494364" y="10385058"/>
            <a:ext cx="335960" cy="245251"/>
          </a:xfrm>
          <a:prstGeom prst="rect">
            <a:avLst/>
          </a:prstGeom>
          <a:noFill/>
          <a:ln w="9525">
            <a:noFill/>
          </a:ln>
        </p:spPr>
      </p:pic>
      <p:sp>
        <p:nvSpPr>
          <p:cNvPr id="94214" name="文本框 3"/>
          <p:cNvSpPr/>
          <p:nvPr>
            <p:custDataLst>
              <p:tags r:id="rId7"/>
            </p:custDataLst>
          </p:nvPr>
        </p:nvSpPr>
        <p:spPr>
          <a:xfrm>
            <a:off x="302364" y="1171347"/>
            <a:ext cx="11577193" cy="1951990"/>
          </a:xfrm>
          <a:prstGeom prst="rect">
            <a:avLst/>
          </a:prstGeom>
          <a:noFill/>
          <a:ln w="9525">
            <a:noFill/>
          </a:ln>
        </p:spPr>
        <p:txBody>
          <a:bodyPr lIns="91435" tIns="45717" rIns="91435" bIns="45717" anchor="t" anchorCtr="0">
            <a:spAutoFit/>
          </a:bodyPr>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橘(A)生两地味(c)不同，民(B)生两地不盗而转盗(c)</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橘生淮南则为橘，生于淮北则为枳，水土不同使橘的味道不同</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民生长于齐不盗，入楚则盗</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楚之水土使齐民入楚善盗</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文本框 1"/>
          <p:cNvSpPr/>
          <p:nvPr>
            <p:custDataLst>
              <p:tags r:id="rId1"/>
            </p:custDataLst>
          </p:nvPr>
        </p:nvSpPr>
        <p:spPr>
          <a:xfrm>
            <a:off x="285566" y="188663"/>
            <a:ext cx="11604069" cy="1021080"/>
          </a:xfrm>
          <a:prstGeom prst="rect">
            <a:avLst/>
          </a:prstGeom>
          <a:noFill/>
          <a:ln w="9525">
            <a:noFill/>
          </a:ln>
        </p:spPr>
        <p:txBody>
          <a:bodyPr lIns="91435" tIns="45717" rIns="91435" bIns="45717" anchor="t" anchorCtr="0">
            <a:spAutoFit/>
          </a:bodyPr>
          <a:p>
            <a:pPr defTabSz="863600">
              <a:lnSpc>
                <a:spcPct val="110000"/>
              </a:lnSpc>
            </a:pPr>
            <a:r>
              <a:rPr lang="en-US" altLang="zh-CN" sz="2750" b="1">
                <a:latin typeface="Times New Roman" panose="02020603050405020304" pitchFamily="18" charset="0"/>
                <a:ea typeface="华文中宋" panose="02010600040101010101" pitchFamily="2" charset="-122"/>
              </a:rPr>
              <a:t>        1.</a:t>
            </a:r>
            <a:r>
              <a:rPr lang="zh-CN" altLang="en-US" sz="2750" b="1">
                <a:latin typeface="Times New Roman" panose="02020603050405020304" pitchFamily="18" charset="0"/>
                <a:ea typeface="华文中宋" panose="02010600040101010101" pitchFamily="2" charset="-122"/>
              </a:rPr>
              <a:t>橘生淮南则为橘，生于淮北则为枳，叶徒相似，其实味不同。所以然者何？水土异也。今民生长于齐不盗，得无楚之水土使民善盗耶？</a:t>
            </a:r>
            <a:endParaRPr lang="zh-CN" altLang="en-US" sz="2750" b="1">
              <a:solidFill>
                <a:srgbClr val="FF0000"/>
              </a:solidFill>
              <a:latin typeface="Times New Roman" panose="02020603050405020304" pitchFamily="18" charset="0"/>
              <a:ea typeface="华文中宋" panose="02010600040101010101" pitchFamily="2" charset="-122"/>
            </a:endParaRPr>
          </a:p>
        </p:txBody>
      </p:sp>
      <p:sp>
        <p:nvSpPr>
          <p:cNvPr id="95234" name="文本框 2"/>
          <p:cNvSpPr/>
          <p:nvPr>
            <p:custDataLst>
              <p:tags r:id="rId2"/>
            </p:custDataLst>
          </p:nvPr>
        </p:nvSpPr>
        <p:spPr>
          <a:xfrm>
            <a:off x="3245850" y="2409360"/>
            <a:ext cx="308610" cy="643890"/>
          </a:xfrm>
          <a:prstGeom prst="rect">
            <a:avLst/>
          </a:prstGeom>
          <a:noFill/>
          <a:ln w="9525">
            <a:noFill/>
          </a:ln>
        </p:spPr>
        <p:txBody>
          <a:bodyPr wrap="none" lIns="91435" tIns="45717" rIns="91435" bIns="45717" anchor="t" anchorCtr="0">
            <a:spAutoFit/>
          </a:bodyPr>
          <a:p>
            <a:pPr algn="r" defTabSz="863600"/>
            <a:endParaRPr lang="zh-CN" altLang="en-US" sz="3600">
              <a:latin typeface="等线" panose="02010600030101010101" pitchFamily="2" charset="-122"/>
              <a:ea typeface="等线" panose="02010600030101010101" pitchFamily="2" charset="-122"/>
            </a:endParaRPr>
          </a:p>
        </p:txBody>
      </p:sp>
      <p:sp>
        <p:nvSpPr>
          <p:cNvPr id="95235" name="文本框 4"/>
          <p:cNvSpPr/>
          <p:nvPr>
            <p:custDataLst>
              <p:tags r:id="rId3"/>
            </p:custDataLst>
          </p:nvPr>
        </p:nvSpPr>
        <p:spPr>
          <a:xfrm>
            <a:off x="325882" y="3114877"/>
            <a:ext cx="11551996" cy="1359535"/>
          </a:xfrm>
          <a:prstGeom prst="rect">
            <a:avLst/>
          </a:prstGeom>
          <a:noFill/>
          <a:ln w="9525">
            <a:noFill/>
          </a:ln>
        </p:spPr>
        <p:txBody>
          <a:bodyPr lIns="91435" tIns="45717" rIns="91435" bIns="45717" anchor="t" anchorCtr="0">
            <a:spAutoFit/>
          </a:bodyPr>
          <a:p>
            <a:pPr defTabSz="863600"/>
            <a:r>
              <a:rPr lang="en-US" altLang="zh-CN" sz="2750" b="1">
                <a:latin typeface="Times New Roman" panose="02020603050405020304" pitchFamily="18" charset="0"/>
                <a:ea typeface="华文中宋" panose="02010600040101010101" pitchFamily="2" charset="-122"/>
              </a:rPr>
              <a:t>        2.</a:t>
            </a:r>
            <a:r>
              <a:rPr lang="zh-CN" altLang="en-US" sz="2750" b="1">
                <a:latin typeface="Times New Roman" panose="02020603050405020304" pitchFamily="18" charset="0"/>
                <a:ea typeface="华文中宋" panose="02010600040101010101" pitchFamily="2" charset="-122"/>
              </a:rPr>
              <a:t>孤之有孔明，犹鱼之有水也。（《三国演义》）</a:t>
            </a:r>
            <a:endParaRPr lang="zh-CN" altLang="en-US" sz="2750" b="1">
              <a:latin typeface="Times New Roman" panose="02020603050405020304" pitchFamily="18" charset="0"/>
              <a:ea typeface="华文中宋" panose="0201060004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rPr>
              <a:t>        </a:t>
            </a:r>
            <a:r>
              <a:rPr lang="zh-CN" altLang="zh-CN" sz="2750" b="1">
                <a:solidFill>
                  <a:srgbClr val="C00000"/>
                </a:solidFill>
                <a:latin typeface="Times New Roman" panose="02020603050405020304" pitchFamily="18" charset="0"/>
                <a:ea typeface="楷体" panose="02010609060101010101" pitchFamily="49" charset="-122"/>
              </a:rPr>
              <a:t>比喻论证：</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只有修辞效果，表达（刘备）自己得到诸葛亮如鱼得到水，凸显君臣之间密不可分的关系。</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5236" name="文本框 5"/>
          <p:cNvSpPr/>
          <p:nvPr>
            <p:custDataLst>
              <p:tags r:id="rId4"/>
            </p:custDataLst>
          </p:nvPr>
        </p:nvSpPr>
        <p:spPr>
          <a:xfrm>
            <a:off x="376276" y="4492314"/>
            <a:ext cx="11424331" cy="1782445"/>
          </a:xfrm>
          <a:prstGeom prst="rect">
            <a:avLst/>
          </a:prstGeom>
          <a:noFill/>
          <a:ln w="9525">
            <a:noFill/>
          </a:ln>
        </p:spPr>
        <p:txBody>
          <a:bodyPr lIns="91435" tIns="45717" rIns="91435" bIns="45717" anchor="t" anchorCtr="0">
            <a:spAutoFit/>
          </a:bodyPr>
          <a:p>
            <a:pPr defTabSz="863600"/>
            <a:r>
              <a:rPr lang="zh-CN" altLang="en-US" sz="2750" b="1">
                <a:latin typeface="Times New Roman" panose="02020603050405020304" pitchFamily="18" charset="0"/>
                <a:ea typeface="华文中宋" panose="02010600040101010101" pitchFamily="2" charset="-122"/>
                <a:sym typeface="等线" panose="02010600030101010101" pitchFamily="2" charset="-122"/>
              </a:rPr>
              <a:t>       3.以地事秦，犹抱薪救火，薪不尽，火不灭。 （《六国论》）</a:t>
            </a:r>
            <a:endParaRPr lang="zh-CN" altLang="en-US" sz="2750" b="1">
              <a:latin typeface="Times New Roman" panose="02020603050405020304" pitchFamily="18" charset="0"/>
              <a:ea typeface="华文中宋" panose="02010600040101010101" pitchFamily="2" charset="-122"/>
              <a:sym typeface="等线" panose="0201060003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defTabSz="863600"/>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抱薪救火，薪不尽，火不灭，因为薪助火势</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a:p>
            <a:pPr defTabSz="863600"/>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→以地事秦，地不尽，侵不止→</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因为地助秦强(贪)</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pic>
        <p:nvPicPr>
          <p:cNvPr id="95237" name="New picture"/>
          <p:cNvPicPr/>
          <p:nvPr>
            <p:custDataLst>
              <p:tags r:id="rId5"/>
            </p:custDataLst>
          </p:nvPr>
        </p:nvPicPr>
        <p:blipFill>
          <a:blip r:embed="rId6"/>
          <a:stretch>
            <a:fillRect/>
          </a:stretch>
        </p:blipFill>
        <p:spPr>
          <a:xfrm>
            <a:off x="12494364" y="10385058"/>
            <a:ext cx="335960" cy="245251"/>
          </a:xfrm>
          <a:prstGeom prst="rect">
            <a:avLst/>
          </a:prstGeom>
          <a:noFill/>
          <a:ln w="9525">
            <a:noFill/>
          </a:ln>
        </p:spPr>
      </p:pic>
      <p:sp>
        <p:nvSpPr>
          <p:cNvPr id="95238" name="文本框 3"/>
          <p:cNvSpPr/>
          <p:nvPr>
            <p:custDataLst>
              <p:tags r:id="rId7"/>
            </p:custDataLst>
          </p:nvPr>
        </p:nvSpPr>
        <p:spPr>
          <a:xfrm>
            <a:off x="302364" y="1171347"/>
            <a:ext cx="11577193" cy="1951990"/>
          </a:xfrm>
          <a:prstGeom prst="rect">
            <a:avLst/>
          </a:prstGeom>
          <a:noFill/>
          <a:ln w="9525">
            <a:noFill/>
          </a:ln>
        </p:spPr>
        <p:txBody>
          <a:bodyPr lIns="91435" tIns="45717" rIns="91435" bIns="45717" anchor="t" anchorCtr="0">
            <a:spAutoFit/>
          </a:bodyPr>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橘(A)生两地味(c)不同，民(B)生两地不盗而转盗(c)</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橘生淮南则为橘，生于淮北则为枳，水土不同使橘的味道不同</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民生长于齐不盗，入楚则盗</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楚之水土使齐民入楚善盗</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文本框 1"/>
          <p:cNvSpPr/>
          <p:nvPr>
            <p:custDataLst>
              <p:tags r:id="rId1"/>
            </p:custDataLst>
          </p:nvPr>
        </p:nvSpPr>
        <p:spPr>
          <a:xfrm>
            <a:off x="285566" y="188663"/>
            <a:ext cx="11604069" cy="1021080"/>
          </a:xfrm>
          <a:prstGeom prst="rect">
            <a:avLst/>
          </a:prstGeom>
          <a:noFill/>
          <a:ln w="9525">
            <a:noFill/>
          </a:ln>
        </p:spPr>
        <p:txBody>
          <a:bodyPr lIns="91435" tIns="45717" rIns="91435" bIns="45717" anchor="t" anchorCtr="0">
            <a:spAutoFit/>
          </a:bodyPr>
          <a:p>
            <a:pPr defTabSz="863600">
              <a:lnSpc>
                <a:spcPct val="110000"/>
              </a:lnSpc>
            </a:pPr>
            <a:r>
              <a:rPr lang="en-US" altLang="zh-CN" sz="2750" b="1">
                <a:latin typeface="Times New Roman" panose="02020603050405020304" pitchFamily="18" charset="0"/>
                <a:ea typeface="华文中宋" panose="02010600040101010101" pitchFamily="2" charset="-122"/>
              </a:rPr>
              <a:t>        1.</a:t>
            </a:r>
            <a:r>
              <a:rPr lang="zh-CN" altLang="en-US" sz="2750" b="1">
                <a:latin typeface="Times New Roman" panose="02020603050405020304" pitchFamily="18" charset="0"/>
                <a:ea typeface="华文中宋" panose="02010600040101010101" pitchFamily="2" charset="-122"/>
              </a:rPr>
              <a:t>橘生淮南则为橘，生于淮北则为枳，叶徒相似，其实味不同。所以然者何？水土异也。今民生长于齐不盗，得无楚之水土使民善盗耶？</a:t>
            </a:r>
            <a:endParaRPr lang="zh-CN" altLang="en-US" sz="2750" b="1">
              <a:solidFill>
                <a:srgbClr val="FF0000"/>
              </a:solidFill>
              <a:latin typeface="Times New Roman" panose="02020603050405020304" pitchFamily="18" charset="0"/>
              <a:ea typeface="华文中宋" panose="02010600040101010101" pitchFamily="2" charset="-122"/>
            </a:endParaRPr>
          </a:p>
        </p:txBody>
      </p:sp>
      <p:sp>
        <p:nvSpPr>
          <p:cNvPr id="96258" name="文本框 2"/>
          <p:cNvSpPr/>
          <p:nvPr>
            <p:custDataLst>
              <p:tags r:id="rId2"/>
            </p:custDataLst>
          </p:nvPr>
        </p:nvSpPr>
        <p:spPr>
          <a:xfrm>
            <a:off x="3245850" y="2409360"/>
            <a:ext cx="308610" cy="643890"/>
          </a:xfrm>
          <a:prstGeom prst="rect">
            <a:avLst/>
          </a:prstGeom>
          <a:noFill/>
          <a:ln w="9525">
            <a:noFill/>
          </a:ln>
        </p:spPr>
        <p:txBody>
          <a:bodyPr wrap="none" lIns="91435" tIns="45717" rIns="91435" bIns="45717" anchor="t" anchorCtr="0">
            <a:spAutoFit/>
          </a:bodyPr>
          <a:p>
            <a:pPr algn="r" defTabSz="863600"/>
            <a:endParaRPr lang="zh-CN" altLang="en-US" sz="3600">
              <a:latin typeface="等线" panose="02010600030101010101" pitchFamily="2" charset="-122"/>
              <a:ea typeface="等线" panose="02010600030101010101" pitchFamily="2" charset="-122"/>
            </a:endParaRPr>
          </a:p>
        </p:txBody>
      </p:sp>
      <p:sp>
        <p:nvSpPr>
          <p:cNvPr id="96259" name="文本框 4"/>
          <p:cNvSpPr/>
          <p:nvPr>
            <p:custDataLst>
              <p:tags r:id="rId3"/>
            </p:custDataLst>
          </p:nvPr>
        </p:nvSpPr>
        <p:spPr>
          <a:xfrm>
            <a:off x="325882" y="3114877"/>
            <a:ext cx="11551996" cy="1359535"/>
          </a:xfrm>
          <a:prstGeom prst="rect">
            <a:avLst/>
          </a:prstGeom>
          <a:noFill/>
          <a:ln w="9525">
            <a:noFill/>
          </a:ln>
        </p:spPr>
        <p:txBody>
          <a:bodyPr lIns="91435" tIns="45717" rIns="91435" bIns="45717" anchor="t" anchorCtr="0">
            <a:spAutoFit/>
          </a:bodyPr>
          <a:p>
            <a:pPr defTabSz="863600"/>
            <a:r>
              <a:rPr lang="en-US" altLang="zh-CN" sz="2750" b="1">
                <a:latin typeface="Times New Roman" panose="02020603050405020304" pitchFamily="18" charset="0"/>
                <a:ea typeface="华文中宋" panose="02010600040101010101" pitchFamily="2" charset="-122"/>
              </a:rPr>
              <a:t>        2.</a:t>
            </a:r>
            <a:r>
              <a:rPr lang="zh-CN" altLang="en-US" sz="2750" b="1">
                <a:latin typeface="Times New Roman" panose="02020603050405020304" pitchFamily="18" charset="0"/>
                <a:ea typeface="华文中宋" panose="02010600040101010101" pitchFamily="2" charset="-122"/>
              </a:rPr>
              <a:t>孤之有孔明，犹鱼之有水也。（《三国演义》）</a:t>
            </a:r>
            <a:endParaRPr lang="zh-CN" altLang="en-US" sz="2750" b="1">
              <a:latin typeface="Times New Roman" panose="02020603050405020304" pitchFamily="18" charset="0"/>
              <a:ea typeface="华文中宋" panose="0201060004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rPr>
              <a:t>        </a:t>
            </a:r>
            <a:r>
              <a:rPr lang="zh-CN" altLang="zh-CN" sz="2750" b="1">
                <a:solidFill>
                  <a:srgbClr val="C00000"/>
                </a:solidFill>
                <a:latin typeface="Times New Roman" panose="02020603050405020304" pitchFamily="18" charset="0"/>
                <a:ea typeface="楷体" panose="02010609060101010101" pitchFamily="49" charset="-122"/>
              </a:rPr>
              <a:t>比喻论证：</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只有修辞效果，表达（刘备）自己得到诸葛亮如鱼得到水，凸显君臣之间密不可分的关系。</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6260" name="文本框 5"/>
          <p:cNvSpPr/>
          <p:nvPr>
            <p:custDataLst>
              <p:tags r:id="rId4"/>
            </p:custDataLst>
          </p:nvPr>
        </p:nvSpPr>
        <p:spPr>
          <a:xfrm>
            <a:off x="376276" y="4492314"/>
            <a:ext cx="11424331" cy="1782445"/>
          </a:xfrm>
          <a:prstGeom prst="rect">
            <a:avLst/>
          </a:prstGeom>
          <a:noFill/>
          <a:ln w="9525">
            <a:noFill/>
          </a:ln>
        </p:spPr>
        <p:txBody>
          <a:bodyPr lIns="91435" tIns="45717" rIns="91435" bIns="45717" anchor="t" anchorCtr="0">
            <a:spAutoFit/>
          </a:bodyPr>
          <a:p>
            <a:pPr defTabSz="863600"/>
            <a:r>
              <a:rPr lang="zh-CN" altLang="en-US" sz="2750" b="1">
                <a:latin typeface="Times New Roman" panose="02020603050405020304" pitchFamily="18" charset="0"/>
                <a:ea typeface="华文中宋" panose="02010600040101010101" pitchFamily="2" charset="-122"/>
                <a:sym typeface="等线" panose="02010600030101010101" pitchFamily="2" charset="-122"/>
              </a:rPr>
              <a:t>       3.以地事秦，犹抱薪救火，薪不尽，火不灭。 （《六国论》）</a:t>
            </a:r>
            <a:endParaRPr lang="zh-CN" altLang="en-US" sz="2750" b="1">
              <a:latin typeface="Times New Roman" panose="02020603050405020304" pitchFamily="18" charset="0"/>
              <a:ea typeface="华文中宋" panose="02010600040101010101" pitchFamily="2" charset="-122"/>
              <a:sym typeface="等线" panose="02010600030101010101" pitchFamily="2" charset="-122"/>
            </a:endParaRPr>
          </a:p>
          <a:p>
            <a:pPr defTabSz="863600"/>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defTabSz="863600"/>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抱薪救火，薪不尽，火不灭，因为薪助火势</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a:p>
            <a:pPr defTabSz="863600"/>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→以地事秦，地不尽，侵不止→</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因为地助秦强(贪)</a:t>
            </a:r>
            <a:endPar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endParaRPr>
          </a:p>
        </p:txBody>
      </p:sp>
      <p:sp>
        <p:nvSpPr>
          <p:cNvPr id="96261" name="文本框 6"/>
          <p:cNvSpPr/>
          <p:nvPr>
            <p:custDataLst>
              <p:tags r:id="rId5"/>
            </p:custDataLst>
          </p:nvPr>
        </p:nvSpPr>
        <p:spPr>
          <a:xfrm>
            <a:off x="2764953" y="6020934"/>
            <a:ext cx="7691812" cy="724535"/>
          </a:xfrm>
          <a:prstGeom prst="rect">
            <a:avLst/>
          </a:prstGeom>
          <a:noFill/>
          <a:ln w="9525">
            <a:noFill/>
          </a:ln>
        </p:spPr>
        <p:txBody>
          <a:bodyPr lIns="91435" tIns="45717" rIns="91435" bIns="45717" anchor="t" anchorCtr="0">
            <a:spAutoFit/>
          </a:bodyPr>
          <a:p>
            <a:pPr algn="just" defTabSz="863600">
              <a:lnSpc>
                <a:spcPct val="150000"/>
              </a:lnSpc>
            </a:pPr>
            <a:r>
              <a:rPr lang="zh-CN" altLang="zh-CN" sz="2750" b="1">
                <a:solidFill>
                  <a:srgbClr val="C00000"/>
                </a:solidFill>
                <a:latin typeface="Times New Roman" panose="02020603050405020304" pitchFamily="18" charset="0"/>
                <a:ea typeface="华文中宋" panose="02010600040101010101" pitchFamily="2" charset="-122"/>
                <a:sym typeface="等线" panose="02010600030101010101" pitchFamily="2" charset="-122"/>
              </a:rPr>
              <a:t>判断是否为类比论证，关键看形式结构。</a:t>
            </a:r>
            <a:endParaRPr lang="zh-CN" altLang="zh-CN" sz="2750" b="1">
              <a:solidFill>
                <a:srgbClr val="C00000"/>
              </a:solidFill>
              <a:latin typeface="Times New Roman" panose="02020603050405020304" pitchFamily="18" charset="0"/>
              <a:ea typeface="华文中宋" panose="02010600040101010101" pitchFamily="2" charset="-122"/>
              <a:sym typeface="等线" panose="02010600030101010101" pitchFamily="2" charset="-122"/>
            </a:endParaRPr>
          </a:p>
        </p:txBody>
      </p:sp>
      <p:pic>
        <p:nvPicPr>
          <p:cNvPr id="96262" name="New picture"/>
          <p:cNvPicPr/>
          <p:nvPr>
            <p:custDataLst>
              <p:tags r:id="rId6"/>
            </p:custDataLst>
          </p:nvPr>
        </p:nvPicPr>
        <p:blipFill>
          <a:blip r:embed="rId7"/>
          <a:stretch>
            <a:fillRect/>
          </a:stretch>
        </p:blipFill>
        <p:spPr>
          <a:xfrm>
            <a:off x="12494364" y="10385058"/>
            <a:ext cx="335960" cy="245251"/>
          </a:xfrm>
          <a:prstGeom prst="rect">
            <a:avLst/>
          </a:prstGeom>
          <a:noFill/>
          <a:ln w="9525">
            <a:noFill/>
          </a:ln>
        </p:spPr>
      </p:pic>
      <p:sp>
        <p:nvSpPr>
          <p:cNvPr id="96263" name="文本框 3"/>
          <p:cNvSpPr/>
          <p:nvPr>
            <p:custDataLst>
              <p:tags r:id="rId8"/>
            </p:custDataLst>
          </p:nvPr>
        </p:nvSpPr>
        <p:spPr>
          <a:xfrm>
            <a:off x="302364" y="1171347"/>
            <a:ext cx="11577193" cy="1951990"/>
          </a:xfrm>
          <a:prstGeom prst="rect">
            <a:avLst/>
          </a:prstGeom>
          <a:noFill/>
          <a:ln w="9525">
            <a:noFill/>
          </a:ln>
        </p:spPr>
        <p:txBody>
          <a:bodyPr lIns="91435" tIns="45717" rIns="91435" bIns="45717" anchor="t" anchorCtr="0">
            <a:spAutoFit/>
          </a:bodyPr>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类比推理：</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endPar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橘(A)生两地味(c)不同，民(B)生两地不盗而转盗(c)</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zh-CN" altLang="en-US"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橘生淮南则为橘，生于淮北则为枳，水土不同使橘的味道不同</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algn="just" defTabSz="863600">
              <a:lnSpc>
                <a:spcPct val="110000"/>
              </a:lnSpc>
            </a:pP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民生长于齐不盗，入楚则盗</a:t>
            </a:r>
            <a:r>
              <a:rPr lang="en-US"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 </a:t>
            </a:r>
            <a:r>
              <a:rPr lang="zh-CN" altLang="zh-CN" sz="2750" b="1">
                <a:solidFill>
                  <a:srgbClr val="002060"/>
                </a:solidFill>
                <a:latin typeface="Times New Roman" panose="02020603050405020304" pitchFamily="18" charset="0"/>
                <a:ea typeface="楷体" panose="02010609060101010101" pitchFamily="49" charset="-122"/>
                <a:sym typeface="等线" panose="02010600030101010101" pitchFamily="2" charset="-122"/>
              </a:rPr>
              <a:t>楚之水土使齐民入楚善盗</a:t>
            </a:r>
            <a:r>
              <a:rPr lang="en-US"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rPr>
              <a:t>(d)</a:t>
            </a:r>
            <a:endParaRPr lang="zh-CN" altLang="zh-CN" sz="275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028" y="1224209"/>
            <a:ext cx="11409359" cy="2058828"/>
          </a:xfrm>
          <a:prstGeom prst="rect">
            <a:avLst/>
          </a:prstGeom>
        </p:spPr>
        <p:txBody>
          <a:bodyPr wrap="square" lIns="121870" tIns="60934" rIns="121870" bIns="60934">
            <a:spAutoFit/>
          </a:bodyPr>
          <a:lstStyle/>
          <a:p>
            <a:pPr algn="just">
              <a:lnSpc>
                <a:spcPct val="15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老子云：</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治大国，如烹小鲜。</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请指出其中的逻辑推理形式，并根据烹饪佳肴与治理国家的相通之处，谈谈你从中得到的治国启示。</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en-US" sz="2800" kern="100">
                <a:latin typeface="Times New Roman" panose="02020603050405020304" pitchFamily="18" charset="0"/>
                <a:ea typeface="方正中等线简体" pitchFamily="65" charset="-122"/>
                <a:cs typeface="Courier New" panose="02070309020205020404" pitchFamily="49" charset="0"/>
              </a:rPr>
              <a:t>（</a:t>
            </a:r>
            <a:r>
              <a:rPr lang="en-US" altLang="zh-CN" sz="2800" kern="100">
                <a:latin typeface="Times New Roman" panose="02020603050405020304" pitchFamily="18" charset="0"/>
                <a:ea typeface="方正中等线简体" pitchFamily="65" charset="-122"/>
                <a:cs typeface="Courier New" panose="02070309020205020404" pitchFamily="49" charset="0"/>
              </a:rPr>
              <a:t>1</a:t>
            </a:r>
            <a:r>
              <a:rPr lang="zh-CN" altLang="en-US" sz="2800" kern="100">
                <a:latin typeface="Times New Roman" panose="02020603050405020304" pitchFamily="18" charset="0"/>
                <a:ea typeface="方正中等线简体" pitchFamily="65" charset="-122"/>
                <a:cs typeface="Courier New" panose="02070309020205020404" pitchFamily="49" charset="0"/>
              </a:rPr>
              <a:t>）</a:t>
            </a:r>
            <a:r>
              <a:rPr lang="zh-CN" altLang="zh-CN" sz="2800" kern="100">
                <a:latin typeface="Times New Roman" panose="02020603050405020304" pitchFamily="18" charset="0"/>
                <a:ea typeface="方正中等线简体" pitchFamily="65" charset="-122"/>
                <a:cs typeface="Times New Roman" panose="02020603050405020304" pitchFamily="18" charset="0"/>
              </a:rPr>
              <a:t>逻辑推理形式：</a:t>
            </a:r>
            <a:r>
              <a:rPr lang="en-US" altLang="zh-CN" sz="2800" kern="100">
                <a:latin typeface="Times New Roman" panose="02020603050405020304" pitchFamily="18" charset="0"/>
                <a:ea typeface="方正中等线简体" pitchFamily="65" charset="-122"/>
                <a:cs typeface="Courier New" panose="02070309020205020404" pitchFamily="49" charset="0"/>
              </a:rPr>
              <a:t> __________</a:t>
            </a:r>
            <a:endParaRPr lang="en-US" altLang="zh-CN" sz="2800" kern="100">
              <a:latin typeface="Times New Roman" panose="02020603050405020304" pitchFamily="18" charset="0"/>
              <a:ea typeface="方正中等线简体" pitchFamily="65" charset="-122"/>
              <a:cs typeface="Courier New" panose="02070309020205020404" pitchFamily="49" charset="0"/>
            </a:endParaRPr>
          </a:p>
        </p:txBody>
      </p:sp>
      <p:sp>
        <p:nvSpPr>
          <p:cNvPr id="4" name="矩形 3"/>
          <p:cNvSpPr/>
          <p:nvPr/>
        </p:nvSpPr>
        <p:spPr>
          <a:xfrm>
            <a:off x="4022049" y="2571381"/>
            <a:ext cx="1620957" cy="523092"/>
          </a:xfrm>
          <a:prstGeom prst="rect">
            <a:avLst/>
          </a:prstGeom>
        </p:spPr>
        <p:txBody>
          <a:bodyPr wrap="none">
            <a:spAutoFit/>
          </a:bodyPr>
          <a:lstStyle/>
          <a:p>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类比推理</a:t>
            </a:r>
            <a:endPar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p:txBody>
      </p:sp>
      <p:sp>
        <p:nvSpPr>
          <p:cNvPr id="2" name="文本框 1"/>
          <p:cNvSpPr txBox="1"/>
          <p:nvPr/>
        </p:nvSpPr>
        <p:spPr>
          <a:xfrm>
            <a:off x="807039" y="3429000"/>
            <a:ext cx="10577921" cy="3045390"/>
          </a:xfrm>
          <a:prstGeom prst="rect">
            <a:avLst/>
          </a:prstGeom>
          <a:noFill/>
        </p:spPr>
        <p:txBody>
          <a:bodyPr wrap="square" rtlCol="0" anchor="t">
            <a:spAutoFit/>
          </a:bodyPr>
          <a:lstStyle/>
          <a:p>
            <a:pPr>
              <a:lnSpc>
                <a:spcPct val="150000"/>
              </a:lnSpc>
            </a:pPr>
            <a:r>
              <a:rPr lang="zh-CN" altLang="zh-CN" sz="3200" b="1" kern="100">
                <a:solidFill>
                  <a:srgbClr val="0070C0"/>
                </a:solidFill>
                <a:latin typeface="仿宋" panose="02010609060101010101" charset="-122"/>
                <a:ea typeface="仿宋" panose="02010609060101010101" charset="-122"/>
                <a:cs typeface="仿宋" panose="02010609060101010101" charset="-122"/>
                <a:sym typeface="+mn-ea"/>
              </a:rPr>
              <a:t>治理大国如同烹制佳肴：</a:t>
            </a:r>
            <a:endParaRPr lang="en-US" altLang="zh-CN" sz="3200" b="1" kern="100">
              <a:solidFill>
                <a:srgbClr val="0070C0"/>
              </a:solidFill>
              <a:latin typeface="仿宋" panose="02010609060101010101" charset="-122"/>
              <a:ea typeface="仿宋" panose="02010609060101010101" charset="-122"/>
              <a:cs typeface="仿宋" panose="02010609060101010101" charset="-122"/>
              <a:sym typeface="+mn-ea"/>
            </a:endParaRPr>
          </a:p>
          <a:p>
            <a:pPr>
              <a:lnSpc>
                <a:spcPct val="150000"/>
              </a:lnSpc>
            </a:pPr>
            <a:r>
              <a:rPr lang="en-US" altLang="zh-CN" sz="3200" b="1" kern="100">
                <a:solidFill>
                  <a:srgbClr val="0070C0"/>
                </a:solidFill>
                <a:latin typeface="仿宋" panose="02010609060101010101" charset="-122"/>
                <a:ea typeface="仿宋" panose="02010609060101010101" charset="-122"/>
                <a:cs typeface="仿宋" panose="02010609060101010101" charset="-122"/>
                <a:sym typeface="+mn-ea"/>
              </a:rPr>
              <a:t>→</a:t>
            </a:r>
            <a:r>
              <a:rPr lang="zh-CN" altLang="zh-CN" sz="3200" b="1" kern="100">
                <a:solidFill>
                  <a:srgbClr val="0070C0"/>
                </a:solidFill>
                <a:latin typeface="仿宋" panose="02010609060101010101" charset="-122"/>
                <a:ea typeface="仿宋" panose="02010609060101010101" charset="-122"/>
                <a:cs typeface="仿宋" panose="02010609060101010101" charset="-122"/>
                <a:sym typeface="+mn-ea"/>
              </a:rPr>
              <a:t>做菜不能随意翻动，要掌握好火候，尊重烹饪的规律；</a:t>
            </a:r>
            <a:endParaRPr lang="zh-CN" altLang="zh-CN" sz="3200" b="1" kern="100">
              <a:solidFill>
                <a:srgbClr val="0070C0"/>
              </a:solidFill>
              <a:latin typeface="仿宋" panose="02010609060101010101" charset="-122"/>
              <a:ea typeface="仿宋" panose="02010609060101010101" charset="-122"/>
              <a:cs typeface="仿宋" panose="02010609060101010101" charset="-122"/>
              <a:sym typeface="+mn-ea"/>
            </a:endParaRPr>
          </a:p>
          <a:p>
            <a:pPr>
              <a:lnSpc>
                <a:spcPct val="150000"/>
              </a:lnSpc>
            </a:pPr>
            <a:r>
              <a:rPr lang="en-US" altLang="zh-CN" sz="3200" b="1" kern="100">
                <a:solidFill>
                  <a:srgbClr val="0070C0"/>
                </a:solidFill>
                <a:latin typeface="仿宋" panose="02010609060101010101" charset="-122"/>
                <a:ea typeface="仿宋" panose="02010609060101010101" charset="-122"/>
                <a:cs typeface="仿宋" panose="02010609060101010101" charset="-122"/>
                <a:sym typeface="+mn-ea"/>
              </a:rPr>
              <a:t>→</a:t>
            </a:r>
            <a:r>
              <a:rPr lang="zh-CN" altLang="zh-CN" sz="3200" b="1" kern="100">
                <a:solidFill>
                  <a:srgbClr val="0070C0"/>
                </a:solidFill>
                <a:latin typeface="仿宋" panose="02010609060101010101" charset="-122"/>
                <a:ea typeface="仿宋" panose="02010609060101010101" charset="-122"/>
                <a:cs typeface="仿宋" panose="02010609060101010101" charset="-122"/>
                <a:sym typeface="+mn-ea"/>
              </a:rPr>
              <a:t>治国不能朝令夕改乱折腾，要了解国情，体察民意，尊重规律，科学施政。</a:t>
            </a:r>
            <a:endParaRPr lang="zh-CN" altLang="zh-CN" sz="3200" b="1" kern="100">
              <a:solidFill>
                <a:srgbClr val="0070C0"/>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rcRect l="5657" t="6094" r="5657" b="8787"/>
          <a:stretch>
            <a:fillRect/>
          </a:stretch>
        </p:blipFill>
        <p:spPr>
          <a:xfrm rot="16200000">
            <a:off x="-109667" y="1504311"/>
            <a:ext cx="5347712" cy="3849378"/>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7" name="文本占位符 90113"/>
          <p:cNvSpPr txBox="1"/>
          <p:nvPr/>
        </p:nvSpPr>
        <p:spPr>
          <a:xfrm>
            <a:off x="4977800" y="929153"/>
            <a:ext cx="6893634" cy="4525963"/>
          </a:xfrm>
        </p:spPr>
        <p:txBody>
          <a:bodyPr anchor="t" anchorCtr="0"/>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spcBef>
                <a:spcPct val="0"/>
              </a:spcBef>
            </a:pPr>
            <a:r>
              <a:rPr lang="zh-CN" altLang="en-US" sz="4000" b="1">
                <a:solidFill>
                  <a:schemeClr val="bg1"/>
                </a:solidFill>
              </a:rPr>
              <a:t>     　读史使人明智，读诗使人灵秀，数学使人周密，科学使人深刻，伦理学使人庄重，逻辑修辞之学使人善辩。凡有所学，皆成性格。</a:t>
            </a:r>
            <a:endParaRPr lang="zh-CN" altLang="en-US" sz="4000" b="1">
              <a:solidFill>
                <a:schemeClr val="bg1"/>
              </a:solidFill>
            </a:endParaRPr>
          </a:p>
          <a:p>
            <a:pPr algn="r">
              <a:lnSpc>
                <a:spcPct val="150000"/>
              </a:lnSpc>
              <a:spcBef>
                <a:spcPct val="0"/>
              </a:spcBef>
            </a:pPr>
            <a:r>
              <a:rPr lang="en-US" altLang="zh-CN" sz="4000" b="1">
                <a:solidFill>
                  <a:schemeClr val="bg1"/>
                </a:solidFill>
              </a:rPr>
              <a:t>——</a:t>
            </a:r>
            <a:r>
              <a:rPr lang="zh-CN" altLang="en-US" sz="4000" b="1">
                <a:solidFill>
                  <a:schemeClr val="bg1"/>
                </a:solidFill>
              </a:rPr>
              <a:t>培根</a:t>
            </a:r>
            <a:endParaRPr lang="zh-CN" altLang="en-US" sz="4000" b="1">
              <a:solidFill>
                <a:schemeClr val="bg1"/>
              </a:solidFill>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2887844" y="3302313"/>
            <a:ext cx="3993401" cy="523220"/>
          </a:xfrm>
          <a:prstGeom prst="rect">
            <a:avLst/>
          </a:prstGeom>
          <a:noFill/>
        </p:spPr>
        <p:txBody>
          <a:bodyPr wrap="none" rtlCol="0">
            <a:spAutoFit/>
          </a:bodyPr>
          <a:lstStyle/>
          <a:p>
            <a:pPr marL="571500" indent="-571500">
              <a:buFont typeface="Arial" panose="020B0604020202020204" pitchFamily="34" charset="0"/>
              <a:buChar char="•"/>
            </a:pPr>
            <a:r>
              <a:rPr lang="zh-CN" altLang="en-US" sz="2800" b="1">
                <a:solidFill>
                  <a:srgbClr val="F0ECE9"/>
                </a:solidFill>
                <a:latin typeface="微软雅黑" panose="020B0503020204020204" pitchFamily="34" charset="-122"/>
                <a:ea typeface="微软雅黑" panose="020B0503020204020204" pitchFamily="34" charset="-122"/>
              </a:rPr>
              <a:t>采用合理的论证方法</a:t>
            </a:r>
            <a:endParaRPr lang="zh-CN" altLang="en-US" sz="2800" b="1">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custDataLst>
              <p:tags r:id="rId3"/>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824" y="-52070"/>
            <a:ext cx="4749612" cy="1149985"/>
          </a:xfrm>
          <a:prstGeom prst="rect">
            <a:avLst/>
          </a:prstGeom>
        </p:spPr>
      </p:pic>
      <p:sp>
        <p:nvSpPr>
          <p:cNvPr id="5" name="文本框 4"/>
          <p:cNvSpPr txBox="1"/>
          <p:nvPr/>
        </p:nvSpPr>
        <p:spPr>
          <a:xfrm>
            <a:off x="1028065" y="2004695"/>
            <a:ext cx="3089910" cy="3046095"/>
          </a:xfrm>
          <a:prstGeom prst="rect">
            <a:avLst/>
          </a:prstGeom>
          <a:noFill/>
          <a:ln w="28575">
            <a:solidFill>
              <a:schemeClr val="tx1"/>
            </a:solidFill>
            <a:prstDash val="sysDot"/>
          </a:ln>
        </p:spPr>
        <p:txBody>
          <a:bodyPr wrap="square" rtlCol="0" anchor="t">
            <a:spAutoFit/>
          </a:bodyPr>
          <a:lstStyle/>
          <a:p>
            <a:r>
              <a:rPr lang="zh-CN" altLang="zh-CN" sz="3200" b="1" smtClean="0">
                <a:latin typeface="黑体" panose="02010609060101010101" charset="-122"/>
                <a:ea typeface="黑体" panose="02010609060101010101" charset="-122"/>
                <a:cs typeface="微软雅黑" panose="020B0503020204020204" pitchFamily="34" charset="-122"/>
                <a:sym typeface="+mn-ea"/>
              </a:rPr>
              <a:t>常见论证形式：</a:t>
            </a:r>
            <a:endParaRPr lang="zh-CN" altLang="zh-CN" sz="3200" b="1" smtClean="0">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rPr>
              <a:t>举例论证</a:t>
            </a:r>
            <a:endPar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rPr>
              <a:t>道理论证</a:t>
            </a:r>
            <a:endPar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rPr>
              <a:t>比喻论证</a:t>
            </a:r>
            <a:endPar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rPr>
              <a:t>对比论证</a:t>
            </a:r>
            <a:endPar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rPr>
              <a:t>类比论证</a:t>
            </a:r>
            <a:endParaRPr lang="zh-CN" altLang="zh-CN" sz="3200" b="1" smtClean="0">
              <a:solidFill>
                <a:srgbClr val="1F2DA8"/>
              </a:solidFill>
              <a:latin typeface="黑体" panose="02010609060101010101" charset="-122"/>
              <a:ea typeface="黑体" panose="02010609060101010101" charset="-122"/>
              <a:cs typeface="微软雅黑" panose="020B0503020204020204" pitchFamily="34" charset="-122"/>
              <a:sym typeface="+mn-ea"/>
            </a:endParaRPr>
          </a:p>
        </p:txBody>
      </p:sp>
      <p:sp>
        <p:nvSpPr>
          <p:cNvPr id="7" name="文本框 6"/>
          <p:cNvSpPr txBox="1"/>
          <p:nvPr/>
        </p:nvSpPr>
        <p:spPr>
          <a:xfrm>
            <a:off x="6146800" y="2004695"/>
            <a:ext cx="3089910" cy="3046095"/>
          </a:xfrm>
          <a:prstGeom prst="rect">
            <a:avLst/>
          </a:prstGeom>
          <a:noFill/>
          <a:ln w="28575">
            <a:solidFill>
              <a:schemeClr val="tx1"/>
            </a:solidFill>
            <a:prstDash val="sysDot"/>
          </a:ln>
        </p:spPr>
        <p:txBody>
          <a:bodyPr wrap="square" rtlCol="0" anchor="t">
            <a:spAutoFit/>
          </a:bodyPr>
          <a:lstStyle/>
          <a:p>
            <a:r>
              <a:rPr lang="zh-CN" altLang="zh-CN" sz="3200" b="1" smtClean="0">
                <a:latin typeface="黑体" panose="02010609060101010101" charset="-122"/>
                <a:ea typeface="黑体" panose="02010609060101010101" charset="-122"/>
                <a:cs typeface="微软雅黑" panose="020B0503020204020204" pitchFamily="34" charset="-122"/>
                <a:sym typeface="+mn-ea"/>
              </a:rPr>
              <a:t>常见论证方法：</a:t>
            </a:r>
            <a:endParaRPr lang="zh-CN" altLang="zh-CN" sz="3200" b="1" smtClean="0">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rPr>
              <a:t>例证法</a:t>
            </a:r>
            <a:endPar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rPr>
              <a:t>引证法</a:t>
            </a:r>
            <a:endPar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rPr>
              <a:t>喻证法</a:t>
            </a:r>
            <a:endPar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rPr>
              <a:t>对比法</a:t>
            </a:r>
            <a:endPar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endParaRPr>
          </a:p>
          <a:p>
            <a:r>
              <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rPr>
              <a:t>类比法</a:t>
            </a:r>
            <a:endParaRPr lang="zh-CN" altLang="zh-CN" sz="3200" b="1" smtClean="0">
              <a:solidFill>
                <a:srgbClr val="7030A0"/>
              </a:solidFill>
              <a:latin typeface="黑体" panose="02010609060101010101" charset="-122"/>
              <a:ea typeface="黑体" panose="02010609060101010101" charset="-122"/>
              <a:cs typeface="微软雅黑" panose="020B0503020204020204" pitchFamily="34" charset="-122"/>
              <a:sym typeface="+mn-ea"/>
            </a:endParaRPr>
          </a:p>
        </p:txBody>
      </p:sp>
      <p:sp>
        <p:nvSpPr>
          <p:cNvPr id="10" name="文本框 9"/>
          <p:cNvSpPr txBox="1"/>
          <p:nvPr/>
        </p:nvSpPr>
        <p:spPr>
          <a:xfrm>
            <a:off x="485775" y="1097915"/>
            <a:ext cx="2214880" cy="706755"/>
          </a:xfrm>
          <a:prstGeom prst="rect">
            <a:avLst/>
          </a:prstGeom>
          <a:noFill/>
        </p:spPr>
        <p:txBody>
          <a:bodyPr wrap="none" rtlCol="0" anchor="t">
            <a:spAutoFit/>
          </a:bodyPr>
          <a:lstStyle/>
          <a:p>
            <a:r>
              <a:rPr lang="zh-CN" altLang="zh-CN" sz="40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直接论证</a:t>
            </a:r>
            <a:endParaRPr lang="zh-CN" altLang="zh-CN" sz="40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右箭头 5"/>
          <p:cNvSpPr/>
          <p:nvPr/>
        </p:nvSpPr>
        <p:spPr>
          <a:xfrm>
            <a:off x="4871720" y="3002280"/>
            <a:ext cx="598805" cy="4108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stretch>
            <a:fillRect/>
          </a:stretch>
        </p:blipFill>
        <p:spPr>
          <a:xfrm>
            <a:off x="9810115" y="5446395"/>
            <a:ext cx="2136140" cy="1224280"/>
          </a:xfrm>
          <a:prstGeom prst="rect">
            <a:avLst/>
          </a:prstGeom>
          <a:noFill/>
          <a:ln>
            <a:noFill/>
          </a:ln>
        </p:spPr>
      </p:pic>
      <p:sp>
        <p:nvSpPr>
          <p:cNvPr id="2" name="内容占位符 1"/>
          <p:cNvSpPr/>
          <p:nvPr>
            <p:ph idx="1"/>
          </p:nvPr>
        </p:nvSpPr>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7655" y="981075"/>
            <a:ext cx="11616690" cy="5565140"/>
          </a:xfrm>
        </p:spPr>
        <p:txBody>
          <a:bodyPr>
            <a:noAutofit/>
          </a:bodyPr>
          <a:lstStyle/>
          <a:p>
            <a:r>
              <a:rPr lang="zh-CN" altLang="en-US" sz="3600" b="1">
                <a:solidFill>
                  <a:srgbClr val="0070C0"/>
                </a:solidFill>
                <a:latin typeface="方正粗黑宋简体" panose="02000000000000000000" charset="-122"/>
                <a:ea typeface="方正粗黑宋简体" panose="02000000000000000000" charset="-122"/>
                <a:cs typeface="楷体" panose="02010609060101010101" pitchFamily="49" charset="-122"/>
              </a:rPr>
              <a:t>两个命题不能同假，必有一真，可以同真。</a:t>
            </a:r>
            <a:endParaRPr lang="zh-CN" altLang="en-US" sz="3600" b="1">
              <a:solidFill>
                <a:srgbClr val="0070C0"/>
              </a:solidFill>
              <a:latin typeface="方正粗黑宋简体" panose="02000000000000000000" charset="-122"/>
              <a:ea typeface="方正粗黑宋简体" panose="02000000000000000000" charset="-122"/>
              <a:cs typeface="楷体" panose="02010609060101010101" pitchFamily="49" charset="-122"/>
            </a:endParaRPr>
          </a:p>
          <a:p>
            <a:r>
              <a:rPr lang="zh-CN" altLang="en-US" sz="3600" b="1">
                <a:solidFill>
                  <a:srgbClr val="0070C0"/>
                </a:solidFill>
                <a:latin typeface="方正粗黑宋简体" panose="02000000000000000000" charset="-122"/>
                <a:ea typeface="方正粗黑宋简体" panose="02000000000000000000" charset="-122"/>
                <a:cs typeface="楷体" panose="02010609060101010101" pitchFamily="49" charset="-122"/>
              </a:rPr>
              <a:t>由其中一个命题的假，可以必然推出另一个命题的真。</a:t>
            </a:r>
            <a:r>
              <a:rPr lang="zh-CN" altLang="en-US" sz="3600" b="1">
                <a:latin typeface="楷体" panose="02010609060101010101" pitchFamily="49" charset="-122"/>
                <a:ea typeface="楷体" panose="02010609060101010101" pitchFamily="49" charset="-122"/>
                <a:cs typeface="楷体" panose="02010609060101010101" pitchFamily="49" charset="-122"/>
              </a:rPr>
              <a:t>如，由“有的金属不能导电”的假，可以必然推出“有的金属能导电”的真。</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a:p>
            <a:r>
              <a:rPr lang="zh-CN" altLang="en-US" sz="3600" b="1">
                <a:solidFill>
                  <a:srgbClr val="0070C0"/>
                </a:solidFill>
                <a:latin typeface="方正粗黑宋简体" panose="02000000000000000000" charset="-122"/>
                <a:ea typeface="方正粗黑宋简体" panose="02000000000000000000" charset="-122"/>
                <a:cs typeface="楷体" panose="02010609060101010101" pitchFamily="49" charset="-122"/>
              </a:rPr>
              <a:t>但由其中一个命题的真，却不能必然推出另一个命题的假。</a:t>
            </a:r>
            <a:r>
              <a:rPr lang="zh-CN" altLang="en-US" sz="3600" b="1">
                <a:latin typeface="楷体" panose="02010609060101010101" pitchFamily="49" charset="-122"/>
                <a:ea typeface="楷体" panose="02010609060101010101" pitchFamily="49" charset="-122"/>
                <a:cs typeface="楷体" panose="02010609060101010101" pitchFamily="49" charset="-122"/>
              </a:rPr>
              <a:t>如，由“有的金属是固体”的真，就不能必然推出“有的金属不是固体”的假。</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260985" y="1113790"/>
            <a:ext cx="10755630" cy="5536565"/>
          </a:xfrm>
          <a:prstGeom prst="rect">
            <a:avLst/>
          </a:prstGeom>
          <a:noFill/>
        </p:spPr>
        <p:txBody>
          <a:bodyPr wrap="square">
            <a:spAutoFit/>
          </a:bodyPr>
          <a:lstStyle/>
          <a:p>
            <a:pPr>
              <a:lnSpc>
                <a:spcPct val="130000"/>
              </a:lnSpc>
              <a:buSzPct val="50000"/>
            </a:pPr>
            <a:r>
              <a:rPr lang="zh-CN" altLang="en-US" sz="32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论证，</a:t>
            </a: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就是</a:t>
            </a:r>
            <a:r>
              <a:rPr lang="zh-CN" altLang="en-US" sz="32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用某些论据去支持或反驳某个观点</a:t>
            </a: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。规范的论证总是包含由多个判断构成的逻辑链条。恰当运用逻辑方法，可以更好地理解、评估论证的合理性，提高论证的水平。</a:t>
            </a:r>
            <a:endParaRPr lang="zh-CN" altLang="en-US" sz="3200" kern="100">
              <a:effectLst/>
              <a:latin typeface="微软雅黑" panose="020B0503020204020204" pitchFamily="34" charset="-122"/>
              <a:ea typeface="微软雅黑" panose="020B0503020204020204" pitchFamily="34" charset="-122"/>
              <a:cs typeface="Arial" panose="020B0604020202020204" pitchFamily="34" charset="0"/>
            </a:endParaRPr>
          </a:p>
          <a:p>
            <a:pPr>
              <a:lnSpc>
                <a:spcPct val="130000"/>
              </a:lnSpc>
              <a:buSzPct val="50000"/>
            </a:pPr>
            <a:r>
              <a:rPr lang="zh-CN" altLang="en-US" sz="3200" b="1">
                <a:solidFill>
                  <a:srgbClr val="FF0000"/>
                </a:solidFill>
                <a:latin typeface="黑体" panose="02010609060101010101" charset="-122"/>
                <a:ea typeface="黑体" panose="02010609060101010101" charset="-122"/>
                <a:sym typeface="+mn-ea"/>
              </a:rPr>
              <a:t>论据</a:t>
            </a:r>
            <a:r>
              <a:rPr lang="zh-CN" altLang="en-US" sz="3200" b="1">
                <a:solidFill>
                  <a:srgbClr val="333333"/>
                </a:solidFill>
                <a:latin typeface="黑体" panose="02010609060101010101" charset="-122"/>
                <a:ea typeface="黑体" panose="02010609060101010101" charset="-122"/>
                <a:sym typeface="+mn-ea"/>
              </a:rPr>
              <a:t>是证明论点的根据。</a:t>
            </a:r>
            <a:endParaRPr lang="zh-CN" altLang="en-US" sz="3200" b="1">
              <a:solidFill>
                <a:srgbClr val="A9BDA9"/>
              </a:solidFill>
              <a:latin typeface="黑体" panose="02010609060101010101" charset="-122"/>
              <a:ea typeface="黑体" panose="02010609060101010101" charset="-122"/>
            </a:endParaRPr>
          </a:p>
          <a:p>
            <a:pPr>
              <a:lnSpc>
                <a:spcPct val="130000"/>
              </a:lnSpc>
              <a:buSzPct val="50000"/>
            </a:pPr>
            <a:r>
              <a:rPr lang="zh-CN" altLang="en-US" sz="3200" b="1">
                <a:solidFill>
                  <a:srgbClr val="FF0000"/>
                </a:solidFill>
                <a:latin typeface="黑体" panose="02010609060101010101" charset="-122"/>
                <a:ea typeface="黑体" panose="02010609060101010101" charset="-122"/>
                <a:sym typeface="+mn-ea"/>
              </a:rPr>
              <a:t>论证</a:t>
            </a:r>
            <a:r>
              <a:rPr lang="zh-CN" altLang="en-US" sz="3200" b="1">
                <a:solidFill>
                  <a:srgbClr val="333333"/>
                </a:solidFill>
                <a:latin typeface="黑体" panose="02010609060101010101" charset="-122"/>
                <a:ea typeface="黑体" panose="02010609060101010101" charset="-122"/>
                <a:sym typeface="+mn-ea"/>
              </a:rPr>
              <a:t>就是由论据到论点的联系方式，即由论据推出论点的推理过程。</a:t>
            </a:r>
            <a:endParaRPr lang="zh-CN" altLang="en-US" sz="3200" b="1"/>
          </a:p>
          <a:p>
            <a:pPr indent="457200" algn="just">
              <a:lnSpc>
                <a:spcPct val="150000"/>
              </a:lnSpc>
              <a:spcAft>
                <a:spcPts val="1000"/>
              </a:spcAft>
            </a:pPr>
            <a:endParaRPr lang="zh-CN" altLang="en-US" sz="32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3200" kern="100">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0">
                                            <p:txEl>
                                              <p:pRg st="1" end="1"/>
                                            </p:txEl>
                                          </p:spTgt>
                                        </p:tgtEl>
                                        <p:attrNameLst>
                                          <p:attrName>style.visibility</p:attrName>
                                        </p:attrNameLst>
                                      </p:cBhvr>
                                      <p:to>
                                        <p:strVal val="visible"/>
                                      </p:to>
                                    </p:set>
                                    <p:animEffect transition="in" filter="wipe(down)">
                                      <p:cBhvr>
                                        <p:cTn id="13" dur="500"/>
                                        <p:tgtEl>
                                          <p:spTgt spid="20">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0">
                                            <p:txEl>
                                              <p:pRg st="2" end="2"/>
                                            </p:txEl>
                                          </p:spTgt>
                                        </p:tgtEl>
                                        <p:attrNameLst>
                                          <p:attrName>style.visibility</p:attrName>
                                        </p:attrNameLst>
                                      </p:cBhvr>
                                      <p:to>
                                        <p:strVal val="visible"/>
                                      </p:to>
                                    </p:set>
                                    <p:animEffect transition="in" filter="wipe(down)">
                                      <p:cBhvr>
                                        <p:cTn id="16"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55171" y="1139148"/>
            <a:ext cx="11081657" cy="1057790"/>
          </a:xfrm>
          <a:prstGeom prst="rect">
            <a:avLst/>
          </a:prstGeom>
          <a:noFill/>
        </p:spPr>
        <p:txBody>
          <a:bodyPr wrap="square">
            <a:spAutoFit/>
          </a:bodyPr>
          <a:lstStyle/>
          <a:p>
            <a:pPr>
              <a:lnSpc>
                <a:spcPct val="120000"/>
              </a:lnSpc>
            </a:pPr>
            <a:r>
              <a:rPr lang="en-US" altLang="zh-CN" sz="28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论证，就是用某些论据去支持或反驳某个观点。支持和反驳都属于论证。论证要素和推理要素具有一一对应的关系。</a:t>
            </a:r>
            <a:endParaRPr lang="zh-CN" altLang="en-US" sz="2800" b="1">
              <a:latin typeface="黑体" panose="02010609060101010101" charset="-122"/>
              <a:ea typeface="黑体" panose="02010609060101010101" charset="-122"/>
            </a:endParaRPr>
          </a:p>
        </p:txBody>
      </p:sp>
      <p:sp>
        <p:nvSpPr>
          <p:cNvPr id="6" name="文本框 5"/>
          <p:cNvSpPr txBox="1"/>
          <p:nvPr>
            <p:custDataLst>
              <p:tags r:id="rId2"/>
            </p:custDataLst>
          </p:nvPr>
        </p:nvSpPr>
        <p:spPr>
          <a:xfrm>
            <a:off x="1030514" y="2346411"/>
            <a:ext cx="4484914" cy="919867"/>
          </a:xfrm>
          <a:prstGeom prst="rect">
            <a:avLst/>
          </a:prstGeom>
          <a:noFill/>
        </p:spPr>
        <p:txBody>
          <a:bodyPr wrap="square" rtlCol="0">
            <a:spAutoFit/>
          </a:bodyPr>
          <a:lstStyle/>
          <a:p>
            <a:pPr marL="342900" indent="-342900">
              <a:lnSpc>
                <a:spcPct val="120000"/>
              </a:lnSpc>
              <a:buFont typeface="Wingdings" panose="05000000000000000000" pitchFamily="2" charset="2"/>
              <a:buChar char="u"/>
            </a:pPr>
            <a:r>
              <a:rPr lang="zh-CN" altLang="en-US" sz="2400" b="1">
                <a:solidFill>
                  <a:srgbClr val="C00000"/>
                </a:solidFill>
                <a:latin typeface="黑体" panose="02010609060101010101" charset="-122"/>
                <a:ea typeface="黑体" panose="02010609060101010101" charset="-122"/>
              </a:rPr>
              <a:t>完整的推理</a:t>
            </a:r>
            <a:endParaRPr lang="en-US" altLang="zh-CN" sz="2400" b="1">
              <a:solidFill>
                <a:srgbClr val="C00000"/>
              </a:solidFill>
              <a:latin typeface="黑体" panose="02010609060101010101" charset="-122"/>
              <a:ea typeface="黑体" panose="02010609060101010101" charset="-122"/>
            </a:endParaRPr>
          </a:p>
          <a:p>
            <a:pPr>
              <a:lnSpc>
                <a:spcPct val="120000"/>
              </a:lnSpc>
            </a:pPr>
            <a:r>
              <a:rPr lang="zh-CN" altLang="en-US" sz="2400" b="1">
                <a:latin typeface="黑体" panose="02010609060101010101" charset="-122"/>
                <a:ea typeface="黑体" panose="02010609060101010101" charset="-122"/>
              </a:rPr>
              <a:t>三要素：前提、推理形式、结论</a:t>
            </a:r>
            <a:endParaRPr lang="en-US" altLang="zh-CN" sz="2400" b="1">
              <a:latin typeface="黑体" panose="02010609060101010101" charset="-122"/>
              <a:ea typeface="黑体" panose="02010609060101010101" charset="-122"/>
            </a:endParaRPr>
          </a:p>
        </p:txBody>
      </p:sp>
      <p:sp>
        <p:nvSpPr>
          <p:cNvPr id="8" name="文本框 7"/>
          <p:cNvSpPr txBox="1"/>
          <p:nvPr>
            <p:custDataLst>
              <p:tags r:id="rId3"/>
            </p:custDataLst>
          </p:nvPr>
        </p:nvSpPr>
        <p:spPr>
          <a:xfrm>
            <a:off x="6095999" y="2346411"/>
            <a:ext cx="6096000" cy="919867"/>
          </a:xfrm>
          <a:prstGeom prst="rect">
            <a:avLst/>
          </a:prstGeom>
          <a:noFill/>
        </p:spPr>
        <p:txBody>
          <a:bodyPr wrap="square">
            <a:spAutoFit/>
          </a:bodyPr>
          <a:lstStyle/>
          <a:p>
            <a:pPr marL="342900" indent="-342900">
              <a:lnSpc>
                <a:spcPct val="120000"/>
              </a:lnSpc>
              <a:buFont typeface="Wingdings" panose="05000000000000000000" pitchFamily="2" charset="2"/>
              <a:buChar char="u"/>
            </a:pPr>
            <a:r>
              <a:rPr lang="zh-CN" altLang="en-US" sz="2400" b="1">
                <a:solidFill>
                  <a:srgbClr val="C00000"/>
                </a:solidFill>
                <a:latin typeface="黑体" panose="02010609060101010101" charset="-122"/>
                <a:ea typeface="黑体" panose="02010609060101010101" charset="-122"/>
              </a:rPr>
              <a:t>完整的论证</a:t>
            </a:r>
            <a:endParaRPr lang="en-US" altLang="zh-CN" sz="2400" b="1">
              <a:solidFill>
                <a:srgbClr val="C00000"/>
              </a:solidFill>
              <a:latin typeface="黑体" panose="02010609060101010101" charset="-122"/>
              <a:ea typeface="黑体" panose="02010609060101010101" charset="-122"/>
            </a:endParaRPr>
          </a:p>
          <a:p>
            <a:pPr>
              <a:lnSpc>
                <a:spcPct val="120000"/>
              </a:lnSpc>
            </a:pPr>
            <a:r>
              <a:rPr lang="zh-CN" altLang="en-US" sz="2400" b="1">
                <a:latin typeface="黑体" panose="02010609060101010101" charset="-122"/>
                <a:ea typeface="黑体" panose="02010609060101010101" charset="-122"/>
              </a:rPr>
              <a:t>三要素：论点、论证形式、论据</a:t>
            </a:r>
            <a:endParaRPr lang="en-US" altLang="zh-CN" sz="2400" b="1">
              <a:latin typeface="黑体" panose="02010609060101010101" charset="-122"/>
              <a:ea typeface="黑体" panose="02010609060101010101" charset="-122"/>
            </a:endParaRPr>
          </a:p>
        </p:txBody>
      </p:sp>
      <p:sp>
        <p:nvSpPr>
          <p:cNvPr id="9" name="文本框 8"/>
          <p:cNvSpPr txBox="1"/>
          <p:nvPr>
            <p:custDataLst>
              <p:tags r:id="rId4"/>
            </p:custDataLst>
          </p:nvPr>
        </p:nvSpPr>
        <p:spPr>
          <a:xfrm>
            <a:off x="791027" y="3526749"/>
            <a:ext cx="4963888" cy="2091919"/>
          </a:xfrm>
          <a:prstGeom prst="rect">
            <a:avLst/>
          </a:prstGeom>
          <a:noFill/>
        </p:spPr>
        <p:txBody>
          <a:bodyPr wrap="square">
            <a:spAutoFit/>
          </a:bodyPr>
          <a:lstStyle/>
          <a:p>
            <a:pPr>
              <a:lnSpc>
                <a:spcPct val="120000"/>
              </a:lnSpc>
            </a:pPr>
            <a:r>
              <a:rPr lang="en-US" altLang="zh-CN" sz="2800" b="1">
                <a:solidFill>
                  <a:srgbClr val="7030A0"/>
                </a:solidFill>
                <a:latin typeface="黑体" panose="02010609060101010101" charset="-122"/>
                <a:ea typeface="黑体" panose="02010609060101010101" charset="-122"/>
              </a:rPr>
              <a:t>	</a:t>
            </a:r>
            <a:r>
              <a:rPr lang="zh-CN" altLang="en-US" sz="2800" b="1">
                <a:solidFill>
                  <a:srgbClr val="7030A0"/>
                </a:solidFill>
                <a:latin typeface="黑体" panose="02010609060101010101" charset="-122"/>
                <a:ea typeface="黑体" panose="02010609060101010101" charset="-122"/>
              </a:rPr>
              <a:t>相似：</a:t>
            </a:r>
            <a:endParaRPr lang="en-US" altLang="zh-CN" sz="2800" b="1">
              <a:solidFill>
                <a:srgbClr val="7030A0"/>
              </a:solidFill>
              <a:latin typeface="黑体" panose="02010609060101010101" charset="-122"/>
              <a:ea typeface="黑体" panose="02010609060101010101" charset="-122"/>
            </a:endParaRPr>
          </a:p>
          <a:p>
            <a:pPr>
              <a:lnSpc>
                <a:spcPct val="120000"/>
              </a:lnSpc>
            </a:pPr>
            <a:r>
              <a:rPr lang="zh-CN" altLang="en-US" sz="2800" b="1">
                <a:latin typeface="楷体" panose="02010609060101010101" pitchFamily="49" charset="-122"/>
                <a:ea typeface="楷体" panose="02010609060101010101" pitchFamily="49" charset="-122"/>
              </a:rPr>
              <a:t>论点</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结论</a:t>
            </a:r>
            <a:endParaRPr lang="en-US" altLang="zh-CN"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论证形式</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推理形式</a:t>
            </a:r>
            <a:endParaRPr lang="en-US" altLang="zh-CN"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论据</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前提</a:t>
            </a:r>
            <a:endParaRPr lang="en-US" altLang="zh-CN" sz="2800" b="1">
              <a:latin typeface="楷体" panose="02010609060101010101" pitchFamily="49" charset="-122"/>
              <a:ea typeface="楷体" panose="02010609060101010101" pitchFamily="49" charset="-122"/>
            </a:endParaRPr>
          </a:p>
        </p:txBody>
      </p:sp>
      <p:sp>
        <p:nvSpPr>
          <p:cNvPr id="10" name="文本框 9"/>
          <p:cNvSpPr txBox="1"/>
          <p:nvPr>
            <p:custDataLst>
              <p:tags r:id="rId5"/>
            </p:custDataLst>
          </p:nvPr>
        </p:nvSpPr>
        <p:spPr>
          <a:xfrm>
            <a:off x="5145405" y="3693795"/>
            <a:ext cx="6862445" cy="1641475"/>
          </a:xfrm>
          <a:prstGeom prst="rect">
            <a:avLst/>
          </a:prstGeom>
          <a:noFill/>
        </p:spPr>
        <p:txBody>
          <a:bodyPr wrap="square">
            <a:spAutoFit/>
          </a:bodyPr>
          <a:lstStyle/>
          <a:p>
            <a:pPr>
              <a:lnSpc>
                <a:spcPct val="120000"/>
              </a:lnSpc>
            </a:pPr>
            <a:r>
              <a:rPr lang="en-US" altLang="zh-CN" sz="2800" b="1">
                <a:solidFill>
                  <a:srgbClr val="7030A0"/>
                </a:solidFill>
                <a:latin typeface="黑体" panose="02010609060101010101" charset="-122"/>
                <a:ea typeface="黑体" panose="02010609060101010101" charset="-122"/>
              </a:rPr>
              <a:t>	</a:t>
            </a:r>
            <a:r>
              <a:rPr lang="zh-CN" altLang="en-US" sz="2800" b="1">
                <a:solidFill>
                  <a:srgbClr val="7030A0"/>
                </a:solidFill>
                <a:latin typeface="黑体" panose="02010609060101010101" charset="-122"/>
                <a:ea typeface="黑体" panose="02010609060101010101" charset="-122"/>
              </a:rPr>
              <a:t>区别：</a:t>
            </a:r>
            <a:endParaRPr lang="en-US" altLang="zh-CN" sz="2800" b="1">
              <a:solidFill>
                <a:srgbClr val="7030A0"/>
              </a:solidFill>
              <a:latin typeface="黑体" panose="02010609060101010101" charset="-122"/>
              <a:ea typeface="黑体" panose="02010609060101010101" charset="-122"/>
            </a:endParaRPr>
          </a:p>
          <a:p>
            <a:pPr>
              <a:lnSpc>
                <a:spcPct val="120000"/>
              </a:lnSpc>
            </a:pP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推理用于</a:t>
            </a:r>
            <a:r>
              <a:rPr lang="zh-CN" altLang="en-US" sz="2800" b="1">
                <a:solidFill>
                  <a:srgbClr val="C00000"/>
                </a:solidFill>
                <a:latin typeface="楷体" panose="02010609060101010101" pitchFamily="49" charset="-122"/>
                <a:ea typeface="楷体" panose="02010609060101010101" pitchFamily="49" charset="-122"/>
              </a:rPr>
              <a:t>发现</a:t>
            </a:r>
            <a:r>
              <a:rPr lang="zh-CN" altLang="en-US" sz="2800" b="1">
                <a:latin typeface="楷体" panose="02010609060101010101" pitchFamily="49" charset="-122"/>
                <a:ea typeface="楷体" panose="02010609060101010101" pitchFamily="49" charset="-122"/>
              </a:rPr>
              <a:t>：先有前提再有结论</a:t>
            </a:r>
            <a:endParaRPr lang="en-US" altLang="zh-CN" sz="2800" b="1">
              <a:latin typeface="楷体" panose="02010609060101010101" pitchFamily="49" charset="-122"/>
              <a:ea typeface="楷体" panose="02010609060101010101" pitchFamily="49" charset="-122"/>
            </a:endParaRPr>
          </a:p>
          <a:p>
            <a:pPr>
              <a:lnSpc>
                <a:spcPct val="120000"/>
              </a:lnSpc>
            </a:pP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论证用于</a:t>
            </a:r>
            <a:r>
              <a:rPr lang="zh-CN" altLang="en-US" sz="2800" b="1">
                <a:solidFill>
                  <a:srgbClr val="C00000"/>
                </a:solidFill>
                <a:latin typeface="楷体" panose="02010609060101010101" pitchFamily="49" charset="-122"/>
                <a:ea typeface="楷体" panose="02010609060101010101" pitchFamily="49" charset="-122"/>
              </a:rPr>
              <a:t>说服</a:t>
            </a:r>
            <a:r>
              <a:rPr lang="zh-CN" altLang="en-US" sz="2800" b="1">
                <a:latin typeface="楷体" panose="02010609060101010101" pitchFamily="49" charset="-122"/>
                <a:ea typeface="楷体" panose="02010609060101010101" pitchFamily="49" charset="-122"/>
              </a:rPr>
              <a:t>：先有论点，再选择论据。</a:t>
            </a:r>
            <a:endParaRPr lang="en-US" altLang="zh-CN"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custDataLst>
              <p:tags r:id="rId1"/>
            </p:custDataLst>
          </p:nvPr>
        </p:nvSpPr>
        <p:spPr>
          <a:xfrm>
            <a:off x="609600" y="1155474"/>
            <a:ext cx="109728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latin typeface="黑体" panose="02010609060101010101" charset="-122"/>
                <a:ea typeface="黑体" panose="02010609060101010101" charset="-122"/>
              </a:rPr>
              <a:t>看下面的例子，找找当中论证是否存在问题</a:t>
            </a:r>
            <a:endParaRPr lang="zh-CN" altLang="en-US" sz="3200">
              <a:latin typeface="黑体" panose="02010609060101010101" charset="-122"/>
              <a:ea typeface="黑体" panose="02010609060101010101" charset="-122"/>
            </a:endParaRPr>
          </a:p>
        </p:txBody>
      </p:sp>
      <p:sp>
        <p:nvSpPr>
          <p:cNvPr id="8" name="文本框 7"/>
          <p:cNvSpPr txBox="1"/>
          <p:nvPr>
            <p:custDataLst>
              <p:tags r:id="rId2"/>
            </p:custDataLst>
          </p:nvPr>
        </p:nvSpPr>
        <p:spPr>
          <a:xfrm>
            <a:off x="609600" y="1913538"/>
            <a:ext cx="10783019" cy="1689052"/>
          </a:xfrm>
          <a:prstGeom prst="rect">
            <a:avLst/>
          </a:prstGeom>
          <a:noFill/>
        </p:spPr>
        <p:txBody>
          <a:bodyPr wrap="square" rtlCol="0">
            <a:spAutoFit/>
          </a:bodyPr>
          <a:lstStyle/>
          <a:p>
            <a:pPr marL="342900" indent="-342900">
              <a:lnSpc>
                <a:spcPct val="150000"/>
              </a:lnSpc>
              <a:buFont typeface="Wingdings" panose="05000000000000000000" pitchFamily="2" charset="2"/>
              <a:buChar char="u"/>
            </a:pPr>
            <a:r>
              <a:rPr lang="zh-CN" altLang="en-US" sz="2400" b="1">
                <a:latin typeface="微软雅黑" panose="020B0503020204020204" pitchFamily="34" charset="-122"/>
                <a:ea typeface="微软雅黑" panose="020B0503020204020204" pitchFamily="34" charset="-122"/>
              </a:rPr>
              <a:t>表现自己要有自知之明。在当下社会中，很多家长都希望孩子能多发言、多参加活动。家长的初心是希望孩子能拥有更多展示风采的舞台，但是有时候反而弄巧成拙。因此，表现自己要建立在自我意愿之上。</a:t>
            </a:r>
            <a:endParaRPr lang="zh-CN" altLang="en-US" sz="2400" b="1">
              <a:latin typeface="微软雅黑" panose="020B0503020204020204" pitchFamily="34" charset="-122"/>
              <a:ea typeface="微软雅黑" panose="020B0503020204020204" pitchFamily="34" charset="-122"/>
            </a:endParaRPr>
          </a:p>
        </p:txBody>
      </p:sp>
      <p:sp>
        <p:nvSpPr>
          <p:cNvPr id="9" name="文本框 8"/>
          <p:cNvSpPr txBox="1"/>
          <p:nvPr>
            <p:custDataLst>
              <p:tags r:id="rId3"/>
            </p:custDataLst>
          </p:nvPr>
        </p:nvSpPr>
        <p:spPr>
          <a:xfrm>
            <a:off x="8037758" y="3527472"/>
            <a:ext cx="3544642" cy="645160"/>
          </a:xfrm>
          <a:prstGeom prst="rect">
            <a:avLst/>
          </a:prstGeom>
          <a:noFill/>
        </p:spPr>
        <p:txBody>
          <a:bodyPr wrap="square" rtlCol="0">
            <a:spAutoFit/>
          </a:bodyPr>
          <a:lstStyle/>
          <a:p>
            <a:pPr algn="l"/>
            <a:r>
              <a:rPr lang="zh-CN" altLang="en-US" sz="3600" b="1">
                <a:solidFill>
                  <a:srgbClr val="7030A0"/>
                </a:solidFill>
                <a:latin typeface="黑体" panose="02010609060101010101" charset="-122"/>
                <a:ea typeface="黑体" panose="02010609060101010101" charset="-122"/>
              </a:rPr>
              <a:t>【偷换论题】</a:t>
            </a:r>
            <a:endParaRPr lang="zh-CN" altLang="en-US" sz="3600" b="1">
              <a:solidFill>
                <a:srgbClr val="7030A0"/>
              </a:solidFill>
              <a:latin typeface="黑体" panose="02010609060101010101" charset="-122"/>
              <a:ea typeface="黑体" panose="02010609060101010101" charset="-122"/>
            </a:endParaRPr>
          </a:p>
        </p:txBody>
      </p:sp>
      <p:sp>
        <p:nvSpPr>
          <p:cNvPr id="10" name="文本框 9"/>
          <p:cNvSpPr txBox="1"/>
          <p:nvPr>
            <p:custDataLst>
              <p:tags r:id="rId4"/>
            </p:custDataLst>
          </p:nvPr>
        </p:nvSpPr>
        <p:spPr>
          <a:xfrm>
            <a:off x="609599" y="3956106"/>
            <a:ext cx="10783019" cy="581057"/>
          </a:xfrm>
          <a:prstGeom prst="rect">
            <a:avLst/>
          </a:prstGeom>
          <a:noFill/>
        </p:spPr>
        <p:txBody>
          <a:bodyPr wrap="square" rtlCol="0">
            <a:spAutoFit/>
          </a:bodyPr>
          <a:lstStyle/>
          <a:p>
            <a:pPr marL="342900" indent="-342900">
              <a:lnSpc>
                <a:spcPct val="150000"/>
              </a:lnSpc>
              <a:buFont typeface="Wingdings" panose="05000000000000000000" pitchFamily="2" charset="2"/>
              <a:buChar char="u"/>
            </a:pPr>
            <a:r>
              <a:rPr lang="zh-CN" altLang="en-US" sz="2400" b="1">
                <a:latin typeface="微软雅黑" panose="020B0503020204020204" pitchFamily="34" charset="-122"/>
                <a:ea typeface="微软雅黑" panose="020B0503020204020204" pitchFamily="34" charset="-122"/>
              </a:rPr>
              <a:t>英雄是一个国家民族精神的象征。</a:t>
            </a:r>
            <a:endParaRPr lang="zh-CN" altLang="en-US" sz="2400" b="1">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1102995" y="4749272"/>
            <a:ext cx="9986010" cy="645160"/>
          </a:xfrm>
          <a:prstGeom prst="rect">
            <a:avLst/>
          </a:prstGeom>
          <a:noFill/>
        </p:spPr>
        <p:txBody>
          <a:bodyPr wrap="square" rtlCol="0">
            <a:spAutoFit/>
          </a:bodyPr>
          <a:lstStyle/>
          <a:p>
            <a:pPr algn="l"/>
            <a:r>
              <a:rPr lang="zh-CN" altLang="en-US" sz="3600" b="1">
                <a:solidFill>
                  <a:srgbClr val="C00000"/>
                </a:solidFill>
                <a:latin typeface="黑体" panose="02010609060101010101" charset="-122"/>
                <a:ea typeface="黑体" panose="02010609060101010101" charset="-122"/>
              </a:rPr>
              <a:t>英雄是</a:t>
            </a:r>
            <a:r>
              <a:rPr lang="en-US" altLang="zh-CN" sz="3600" b="1">
                <a:solidFill>
                  <a:srgbClr val="C00000"/>
                </a:solidFill>
                <a:latin typeface="黑体" panose="02010609060101010101" charset="-122"/>
                <a:ea typeface="黑体" panose="02010609060101010101" charset="-122"/>
              </a:rPr>
              <a:t>…</a:t>
            </a:r>
            <a:r>
              <a:rPr lang="zh-CN" altLang="en-US" sz="3600" b="1">
                <a:solidFill>
                  <a:srgbClr val="C00000"/>
                </a:solidFill>
                <a:latin typeface="黑体" panose="02010609060101010101" charset="-122"/>
                <a:ea typeface="黑体" panose="02010609060101010101" charset="-122"/>
              </a:rPr>
              <a:t>象征。</a:t>
            </a:r>
            <a:r>
              <a:rPr lang="en-US" altLang="zh-CN" sz="3600" b="1">
                <a:solidFill>
                  <a:srgbClr val="C00000"/>
                </a:solidFill>
                <a:latin typeface="黑体" panose="02010609060101010101" charset="-122"/>
                <a:ea typeface="黑体" panose="02010609060101010101" charset="-122"/>
              </a:rPr>
              <a:t>                </a:t>
            </a:r>
            <a:r>
              <a:rPr lang="zh-CN" altLang="en-US" sz="3600" b="1">
                <a:solidFill>
                  <a:srgbClr val="7030A0"/>
                </a:solidFill>
                <a:latin typeface="黑体" panose="02010609060101010101" charset="-122"/>
                <a:ea typeface="黑体" panose="02010609060101010101" charset="-122"/>
              </a:rPr>
              <a:t>【偷换概念】</a:t>
            </a:r>
            <a:endParaRPr lang="zh-CN" altLang="en-US" sz="3600" b="1">
              <a:solidFill>
                <a:srgbClr val="7030A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custDataLst>
              <p:tags r:id="rId1"/>
            </p:custDataLst>
          </p:nvPr>
        </p:nvSpPr>
        <p:spPr>
          <a:xfrm>
            <a:off x="1465943" y="1501095"/>
            <a:ext cx="109728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a:latin typeface="华文中宋" panose="02010600040101010101" pitchFamily="2" charset="-122"/>
                <a:ea typeface="华文中宋" panose="02010600040101010101" pitchFamily="2" charset="-122"/>
              </a:rPr>
              <a:t>一篇合理的议论文需要满足的要求</a:t>
            </a:r>
            <a:endParaRPr lang="zh-CN" altLang="en-US" b="1">
              <a:latin typeface="华文中宋" panose="02010600040101010101" pitchFamily="2" charset="-122"/>
              <a:ea typeface="华文中宋" panose="02010600040101010101" pitchFamily="2" charset="-122"/>
            </a:endParaRPr>
          </a:p>
        </p:txBody>
      </p:sp>
      <p:sp>
        <p:nvSpPr>
          <p:cNvPr id="3" name="内容占位符 2"/>
          <p:cNvSpPr txBox="1"/>
          <p:nvPr>
            <p:custDataLst>
              <p:tags r:id="rId2"/>
            </p:custDataLst>
          </p:nvPr>
        </p:nvSpPr>
        <p:spPr>
          <a:xfrm>
            <a:off x="844550" y="2208257"/>
            <a:ext cx="11347450" cy="45262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altLang="zh-CN"/>
          </a:p>
          <a:p>
            <a:r>
              <a:rPr lang="zh-CN" altLang="en-US" b="1">
                <a:solidFill>
                  <a:srgbClr val="7030A0"/>
                </a:solidFill>
                <a:latin typeface="黑体" panose="02010609060101010101" charset="-122"/>
                <a:ea typeface="黑体" panose="02010609060101010101" charset="-122"/>
              </a:rPr>
              <a:t>论点：</a:t>
            </a:r>
            <a:r>
              <a:rPr lang="zh-CN" altLang="en-US" b="1">
                <a:solidFill>
                  <a:srgbClr val="C00000"/>
                </a:solidFill>
                <a:latin typeface="黑体" panose="02010609060101010101" charset="-122"/>
                <a:ea typeface="黑体" panose="02010609060101010101" charset="-122"/>
              </a:rPr>
              <a:t>概念</a:t>
            </a:r>
            <a:r>
              <a:rPr lang="zh-CN" altLang="en-US" b="1">
                <a:latin typeface="黑体" panose="02010609060101010101" charset="-122"/>
                <a:ea typeface="黑体" panose="02010609060101010101" charset="-122"/>
              </a:rPr>
              <a:t>准确，</a:t>
            </a:r>
            <a:r>
              <a:rPr lang="zh-CN" altLang="en-US" b="1">
                <a:solidFill>
                  <a:srgbClr val="C00000"/>
                </a:solidFill>
                <a:latin typeface="黑体" panose="02010609060101010101" charset="-122"/>
                <a:ea typeface="黑体" panose="02010609060101010101" charset="-122"/>
              </a:rPr>
              <a:t>内涵</a:t>
            </a:r>
            <a:r>
              <a:rPr lang="zh-CN" altLang="en-US" b="1">
                <a:latin typeface="黑体" panose="02010609060101010101" charset="-122"/>
                <a:ea typeface="黑体" panose="02010609060101010101" charset="-122"/>
              </a:rPr>
              <a:t>和</a:t>
            </a:r>
            <a:r>
              <a:rPr lang="zh-CN" altLang="en-US" b="1">
                <a:solidFill>
                  <a:srgbClr val="C00000"/>
                </a:solidFill>
                <a:latin typeface="黑体" panose="02010609060101010101" charset="-122"/>
                <a:ea typeface="黑体" panose="02010609060101010101" charset="-122"/>
              </a:rPr>
              <a:t>外延</a:t>
            </a:r>
            <a:r>
              <a:rPr lang="zh-CN" altLang="en-US" b="1">
                <a:latin typeface="黑体" panose="02010609060101010101" charset="-122"/>
                <a:ea typeface="黑体" panose="02010609060101010101" charset="-122"/>
              </a:rPr>
              <a:t>清晰，在同一语境下前后</a:t>
            </a:r>
            <a:r>
              <a:rPr lang="zh-CN" altLang="en-US" b="1">
                <a:solidFill>
                  <a:srgbClr val="C00000"/>
                </a:solidFill>
                <a:latin typeface="黑体" panose="02010609060101010101" charset="-122"/>
                <a:ea typeface="黑体" panose="02010609060101010101" charset="-122"/>
              </a:rPr>
              <a:t>统一</a:t>
            </a:r>
            <a:r>
              <a:rPr lang="zh-CN" altLang="en-US" b="1">
                <a:latin typeface="黑体" panose="02010609060101010101" charset="-122"/>
                <a:ea typeface="黑体" panose="02010609060101010101" charset="-122"/>
              </a:rPr>
              <a:t>。</a:t>
            </a:r>
            <a:endParaRPr lang="en-US" altLang="zh-CN" b="1">
              <a:latin typeface="黑体" panose="02010609060101010101" charset="-122"/>
              <a:ea typeface="黑体" panose="02010609060101010101" charset="-122"/>
            </a:endParaRPr>
          </a:p>
          <a:p>
            <a:r>
              <a:rPr lang="zh-CN" altLang="en-US" b="1">
                <a:solidFill>
                  <a:srgbClr val="7030A0"/>
                </a:solidFill>
                <a:latin typeface="黑体" panose="02010609060101010101" charset="-122"/>
                <a:ea typeface="黑体" panose="02010609060101010101" charset="-122"/>
              </a:rPr>
              <a:t>论据：</a:t>
            </a:r>
            <a:r>
              <a:rPr lang="zh-CN" altLang="en-US" b="1">
                <a:latin typeface="黑体" panose="02010609060101010101" charset="-122"/>
                <a:ea typeface="黑体" panose="02010609060101010101" charset="-122"/>
              </a:rPr>
              <a:t>论据</a:t>
            </a:r>
            <a:r>
              <a:rPr lang="zh-CN" altLang="en-US" b="1">
                <a:solidFill>
                  <a:srgbClr val="C00000"/>
                </a:solidFill>
                <a:latin typeface="黑体" panose="02010609060101010101" charset="-122"/>
                <a:ea typeface="黑体" panose="02010609060101010101" charset="-122"/>
              </a:rPr>
              <a:t>真实</a:t>
            </a:r>
            <a:r>
              <a:rPr lang="zh-CN" altLang="en-US" b="1">
                <a:latin typeface="黑体" panose="02010609060101010101" charset="-122"/>
                <a:ea typeface="黑体" panose="02010609060101010101" charset="-122"/>
              </a:rPr>
              <a:t>，论据的阐释</a:t>
            </a:r>
            <a:r>
              <a:rPr lang="zh-CN" altLang="en-US" b="1">
                <a:solidFill>
                  <a:srgbClr val="C00000"/>
                </a:solidFill>
                <a:latin typeface="黑体" panose="02010609060101010101" charset="-122"/>
                <a:ea typeface="黑体" panose="02010609060101010101" charset="-122"/>
              </a:rPr>
              <a:t>合理</a:t>
            </a:r>
            <a:r>
              <a:rPr lang="zh-CN" altLang="en-US" b="1">
                <a:latin typeface="黑体" panose="02010609060101010101" charset="-122"/>
                <a:ea typeface="黑体" panose="02010609060101010101" charset="-122"/>
              </a:rPr>
              <a:t>。</a:t>
            </a:r>
            <a:endParaRPr lang="en-US" altLang="zh-CN" b="1">
              <a:latin typeface="黑体" panose="02010609060101010101" charset="-122"/>
              <a:ea typeface="黑体" panose="02010609060101010101" charset="-122"/>
            </a:endParaRPr>
          </a:p>
          <a:p>
            <a:r>
              <a:rPr lang="zh-CN" altLang="en-US" b="1">
                <a:solidFill>
                  <a:srgbClr val="7030A0"/>
                </a:solidFill>
                <a:latin typeface="黑体" panose="02010609060101010101" charset="-122"/>
                <a:ea typeface="黑体" panose="02010609060101010101" charset="-122"/>
              </a:rPr>
              <a:t>论证：</a:t>
            </a:r>
            <a:r>
              <a:rPr lang="en-US" altLang="zh-CN" b="1">
                <a:latin typeface="黑体" panose="02010609060101010101" charset="-122"/>
                <a:ea typeface="黑体" panose="02010609060101010101" charset="-122"/>
              </a:rPr>
              <a:t>1</a:t>
            </a:r>
            <a:r>
              <a:rPr lang="zh-CN" altLang="en-US" b="1">
                <a:latin typeface="黑体" panose="02010609060101010101" charset="-122"/>
                <a:ea typeface="黑体" panose="02010609060101010101" charset="-122"/>
              </a:rPr>
              <a:t>、演绎推理，要求前提为真，推断严谨。</a:t>
            </a:r>
            <a:endParaRPr lang="en-US" altLang="zh-CN" b="1">
              <a:latin typeface="黑体" panose="02010609060101010101" charset="-122"/>
              <a:ea typeface="黑体" panose="02010609060101010101" charset="-122"/>
            </a:endParaRPr>
          </a:p>
          <a:p>
            <a:pPr marL="0" indent="0">
              <a:buFont typeface="Arial" panose="020B0604020202020204" pitchFamily="34" charset="0"/>
              <a:buNone/>
            </a:pPr>
            <a:r>
              <a:rPr lang="en-US" altLang="zh-CN" b="1">
                <a:latin typeface="黑体" panose="02010609060101010101" charset="-122"/>
                <a:ea typeface="黑体" panose="02010609060101010101" charset="-122"/>
              </a:rPr>
              <a:t>       2</a:t>
            </a:r>
            <a:r>
              <a:rPr lang="zh-CN" altLang="en-US" b="1">
                <a:latin typeface="黑体" panose="02010609060101010101" charset="-122"/>
                <a:ea typeface="黑体" panose="02010609060101010101" charset="-122"/>
              </a:rPr>
              <a:t>、归纳推理，实体数量足够，有紧密的相关性。</a:t>
            </a:r>
            <a:endParaRPr lang="zh-CN" altLang="en-US"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17805" y="1459230"/>
            <a:ext cx="9707245" cy="583565"/>
          </a:xfrm>
          <a:prstGeom prst="rect">
            <a:avLst/>
          </a:prstGeom>
          <a:noFill/>
        </p:spPr>
        <p:txBody>
          <a:bodyPr wrap="square">
            <a:spAutoFit/>
          </a:bodyPr>
          <a:lstStyle/>
          <a:p>
            <a:r>
              <a:rPr lang="zh-CN" altLang="en-US" sz="3200" b="1">
                <a:solidFill>
                  <a:srgbClr val="C00000"/>
                </a:solidFill>
                <a:latin typeface="黑体" panose="02010609060101010101" charset="-122"/>
                <a:ea typeface="黑体" panose="02010609060101010101" charset="-122"/>
              </a:rPr>
              <a:t>（一）、关注论证的隐含前提</a:t>
            </a:r>
            <a:r>
              <a:rPr lang="en-US" altLang="zh-CN" sz="3200" b="1">
                <a:solidFill>
                  <a:srgbClr val="C00000"/>
                </a:solidFill>
                <a:latin typeface="黑体" panose="02010609060101010101" charset="-122"/>
                <a:ea typeface="黑体" panose="02010609060101010101" charset="-122"/>
              </a:rPr>
              <a:t>(</a:t>
            </a:r>
            <a:r>
              <a:rPr lang="zh-CN" altLang="en-US" sz="3200" b="1">
                <a:solidFill>
                  <a:srgbClr val="C00000"/>
                </a:solidFill>
                <a:latin typeface="黑体" panose="02010609060101010101" charset="-122"/>
                <a:ea typeface="黑体" panose="02010609060101010101" charset="-122"/>
              </a:rPr>
              <a:t>论据）</a:t>
            </a:r>
            <a:endParaRPr lang="zh-CN" altLang="en-US" sz="3200" b="1">
              <a:solidFill>
                <a:srgbClr val="C00000"/>
              </a:solidFill>
              <a:latin typeface="黑体" panose="02010609060101010101" charset="-122"/>
              <a:ea typeface="黑体" panose="02010609060101010101" charset="-122"/>
            </a:endParaRPr>
          </a:p>
        </p:txBody>
      </p:sp>
      <p:sp>
        <p:nvSpPr>
          <p:cNvPr id="5" name="文本框 4"/>
          <p:cNvSpPr txBox="1"/>
          <p:nvPr>
            <p:custDataLst>
              <p:tags r:id="rId2"/>
            </p:custDataLst>
          </p:nvPr>
        </p:nvSpPr>
        <p:spPr>
          <a:xfrm>
            <a:off x="634999" y="2109579"/>
            <a:ext cx="10922001" cy="3322955"/>
          </a:xfrm>
          <a:prstGeom prst="rect">
            <a:avLst/>
          </a:prstGeom>
          <a:noFill/>
        </p:spPr>
        <p:txBody>
          <a:bodyPr wrap="square">
            <a:spAutoFit/>
          </a:bodyPr>
          <a:lstStyle/>
          <a:p>
            <a:pPr>
              <a:lnSpc>
                <a:spcPct val="150000"/>
              </a:lnSpc>
            </a:pPr>
            <a:r>
              <a:rPr lang="en-US" altLang="zh-CN" sz="24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在一个论证中，说出来的论据只是一部分，那些没有说出来的论据就是隐含前提。而且在论据或隐含前提的背后，还有一些支持这些论据或隐含前提的没有说出来的假设，这些假设称作隐含假设。</a:t>
            </a:r>
            <a:endParaRPr lang="en-US" altLang="zh-CN" sz="2800" b="1">
              <a:latin typeface="黑体" panose="02010609060101010101" charset="-122"/>
              <a:ea typeface="黑体" panose="02010609060101010101" charset="-122"/>
            </a:endParaRPr>
          </a:p>
          <a:p>
            <a:pPr>
              <a:lnSpc>
                <a:spcPct val="150000"/>
              </a:lnSpc>
            </a:pPr>
            <a:r>
              <a:rPr lang="en-US" altLang="zh-CN" sz="2800" b="1">
                <a:latin typeface="黑体" panose="02010609060101010101" charset="-122"/>
                <a:ea typeface="黑体" panose="02010609060101010101" charset="-122"/>
              </a:rPr>
              <a:t>	</a:t>
            </a:r>
            <a:r>
              <a:rPr lang="zh-CN" altLang="en-US" sz="2800" b="1">
                <a:latin typeface="楷体" panose="02010609060101010101" pitchFamily="49" charset="-122"/>
                <a:ea typeface="楷体" panose="02010609060101010101" pitchFamily="49" charset="-122"/>
              </a:rPr>
              <a:t>论证过程往往不会详尽地呈现逻辑推理的每一个环节，在论证中省略的部分，往往潜藏着理解论证的关键。</a:t>
            </a:r>
            <a:endParaRPr lang="zh-CN" altLang="en-US"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1799" y="1207238"/>
            <a:ext cx="10922001" cy="2221762"/>
          </a:xfrm>
          <a:prstGeom prst="rect">
            <a:avLst/>
          </a:prstGeom>
          <a:noFill/>
        </p:spPr>
        <p:txBody>
          <a:bodyPr wrap="square">
            <a:spAutoFit/>
          </a:bodyPr>
          <a:lstStyle/>
          <a:p>
            <a:pPr>
              <a:lnSpc>
                <a:spcPct val="15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柯南道尔的</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银色马</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，主人公福尔摩斯有这样一段话：</a:t>
            </a:r>
            <a:endParaRPr lang="en-US" altLang="zh-CN" sz="2400" b="1">
              <a:latin typeface="黑体" panose="02010609060101010101" charset="-122"/>
              <a:ea typeface="黑体" panose="02010609060101010101" charset="-122"/>
            </a:endParaRPr>
          </a:p>
          <a:p>
            <a:pPr>
              <a:lnSpc>
                <a:spcPct val="150000"/>
              </a:lnSpc>
            </a:pPr>
            <a:r>
              <a:rPr lang="en-US" altLang="zh-CN" sz="2400" b="1">
                <a:latin typeface="黑体" panose="02010609060101010101" charset="-122"/>
                <a:ea typeface="黑体" panose="02010609060101010101" charset="-122"/>
              </a:rPr>
              <a:t>	</a:t>
            </a:r>
            <a:r>
              <a:rPr lang="zh-CN" altLang="en-US" sz="2400" b="1">
                <a:latin typeface="楷体" panose="02010609060101010101" pitchFamily="49" charset="-122"/>
                <a:ea typeface="楷体" panose="02010609060101010101" pitchFamily="49" charset="-122"/>
              </a:rPr>
              <a:t>马厩中有一条狗，然而，尽管有人进来，并且把马牵走，它竟毫不吠叫，没有惊动睡在草料棚里两个看马房的人。显然，这位物业来客是这条狗非常熟悉的人。</a:t>
            </a:r>
            <a:endParaRPr lang="zh-CN" altLang="en-US" sz="2400" b="1">
              <a:latin typeface="楷体" panose="02010609060101010101" pitchFamily="49" charset="-122"/>
              <a:ea typeface="楷体" panose="02010609060101010101" pitchFamily="49" charset="-122"/>
            </a:endParaRPr>
          </a:p>
        </p:txBody>
      </p:sp>
      <p:pic>
        <p:nvPicPr>
          <p:cNvPr id="5" name="Picture 2" descr="S27"/>
          <p:cNvPicPr>
            <a:picLocks noChangeAspect="1" noChangeArrowheads="1"/>
          </p:cNvPicPr>
          <p:nvPr>
            <p:custDataLst>
              <p:tags r:id="rId2"/>
            </p:custDataLst>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666717" y="2934190"/>
            <a:ext cx="7108655" cy="291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custDataLst>
              <p:tags r:id="rId4"/>
            </p:custDataLst>
          </p:nvPr>
        </p:nvSpPr>
        <p:spPr>
          <a:xfrm>
            <a:off x="4209142" y="4659127"/>
            <a:ext cx="1001487" cy="28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custDataLst>
              <p:tags r:id="rId5"/>
            </p:custDataLst>
          </p:nvPr>
        </p:nvSpPr>
        <p:spPr>
          <a:xfrm>
            <a:off x="2852056" y="5014458"/>
            <a:ext cx="2119087" cy="28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6"/>
            </p:custDataLst>
          </p:nvPr>
        </p:nvSpPr>
        <p:spPr>
          <a:xfrm>
            <a:off x="4209143" y="3561142"/>
            <a:ext cx="936172" cy="28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7"/>
            </p:custDataLst>
          </p:nvPr>
        </p:nvSpPr>
        <p:spPr>
          <a:xfrm>
            <a:off x="2852055" y="3914928"/>
            <a:ext cx="2293259" cy="28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386289" y="1236444"/>
            <a:ext cx="5152567" cy="4524315"/>
          </a:xfrm>
          <a:prstGeom prst="rect">
            <a:avLst/>
          </a:prstGeom>
          <a:noFill/>
        </p:spPr>
        <p:txBody>
          <a:bodyPr wrap="square" rtlCol="0">
            <a:spAutoFit/>
          </a:bodyPr>
          <a:lstStyle/>
          <a:p>
            <a:pPr>
              <a:lnSpc>
                <a:spcPct val="150000"/>
              </a:lnSpc>
            </a:pPr>
            <a:r>
              <a:rPr lang="zh-CN" altLang="en-US" sz="2400" b="1">
                <a:solidFill>
                  <a:srgbClr val="C00000"/>
                </a:solidFill>
                <a:latin typeface="黑体" panose="02010609060101010101" charset="-122"/>
                <a:ea typeface="黑体" panose="02010609060101010101" charset="-122"/>
              </a:rPr>
              <a:t>人们需要表现自己</a:t>
            </a:r>
            <a:endParaRPr lang="en-US" altLang="zh-CN" sz="2400" b="1">
              <a:solidFill>
                <a:srgbClr val="C00000"/>
              </a:solidFill>
              <a:latin typeface="黑体" panose="02010609060101010101" charset="-122"/>
              <a:ea typeface="黑体" panose="02010609060101010101" charset="-122"/>
            </a:endParaRPr>
          </a:p>
          <a:p>
            <a:pPr>
              <a:lnSpc>
                <a:spcPct val="150000"/>
              </a:lnSpc>
            </a:pPr>
            <a:r>
              <a:rPr lang="zh-CN" altLang="en-US" sz="2400" b="1">
                <a:solidFill>
                  <a:srgbClr val="7030A0"/>
                </a:solidFill>
                <a:latin typeface="黑体" panose="02010609060101010101" charset="-122"/>
                <a:ea typeface="黑体" panose="02010609060101010101" charset="-122"/>
              </a:rPr>
              <a:t>观点成立隐含的条件：</a:t>
            </a:r>
            <a:endParaRPr lang="en-US" altLang="zh-CN" sz="2400" b="1">
              <a:solidFill>
                <a:srgbClr val="7030A0"/>
              </a:solidFill>
              <a:latin typeface="黑体" panose="02010609060101010101" charset="-122"/>
              <a:ea typeface="黑体" panose="02010609060101010101" charset="-122"/>
            </a:endParaRPr>
          </a:p>
          <a:p>
            <a:pPr>
              <a:lnSpc>
                <a:spcPct val="150000"/>
              </a:lnSpc>
            </a:pPr>
            <a:r>
              <a:rPr lang="en-US" altLang="zh-CN" sz="2400" b="1">
                <a:latin typeface="黑体" panose="02010609060101010101" charset="-122"/>
                <a:ea typeface="黑体" panose="02010609060101010101" charset="-122"/>
              </a:rPr>
              <a:t>1.</a:t>
            </a:r>
            <a:r>
              <a:rPr lang="zh-CN" altLang="en-US" sz="2400" b="1">
                <a:latin typeface="黑体" panose="02010609060101010101" charset="-122"/>
                <a:ea typeface="黑体" panose="02010609060101010101" charset="-122"/>
              </a:rPr>
              <a:t>表现自己的目的，非满足虚荣心，而应该着重于提升自我</a:t>
            </a:r>
            <a:endParaRPr lang="en-US" altLang="zh-CN" sz="2400" b="1">
              <a:latin typeface="黑体" panose="02010609060101010101" charset="-122"/>
              <a:ea typeface="黑体" panose="02010609060101010101" charset="-122"/>
            </a:endParaRPr>
          </a:p>
          <a:p>
            <a:pPr>
              <a:lnSpc>
                <a:spcPct val="150000"/>
              </a:lnSpc>
            </a:pPr>
            <a:r>
              <a:rPr lang="en-US" altLang="zh-CN" sz="2400" b="1">
                <a:latin typeface="黑体" panose="02010609060101010101" charset="-122"/>
                <a:ea typeface="黑体" panose="02010609060101010101" charset="-122"/>
              </a:rPr>
              <a:t>2.</a:t>
            </a:r>
            <a:r>
              <a:rPr lang="zh-CN" altLang="en-US" sz="2400" b="1">
                <a:latin typeface="黑体" panose="02010609060101010101" charset="-122"/>
                <a:ea typeface="黑体" panose="02010609060101010101" charset="-122"/>
              </a:rPr>
              <a:t>表现自己的需有自知之明，不能夸大失真</a:t>
            </a:r>
            <a:endParaRPr lang="en-US" altLang="zh-CN" sz="2400" b="1">
              <a:latin typeface="黑体" panose="02010609060101010101" charset="-122"/>
              <a:ea typeface="黑体" panose="02010609060101010101" charset="-122"/>
            </a:endParaRPr>
          </a:p>
          <a:p>
            <a:pPr>
              <a:lnSpc>
                <a:spcPct val="150000"/>
              </a:lnSpc>
            </a:pPr>
            <a:r>
              <a:rPr lang="en-US" altLang="zh-CN" sz="2400" b="1">
                <a:latin typeface="黑体" panose="02010609060101010101" charset="-122"/>
                <a:ea typeface="黑体" panose="02010609060101010101" charset="-122"/>
              </a:rPr>
              <a:t>3.</a:t>
            </a:r>
            <a:r>
              <a:rPr lang="zh-CN" altLang="en-US" sz="2400" b="1">
                <a:latin typeface="黑体" panose="02010609060101010101" charset="-122"/>
                <a:ea typeface="黑体" panose="02010609060101010101" charset="-122"/>
              </a:rPr>
              <a:t>表现自己需要注重时机。</a:t>
            </a:r>
            <a:endParaRPr lang="en-US" altLang="zh-CN" sz="2400" b="1">
              <a:latin typeface="黑体" panose="02010609060101010101" charset="-122"/>
              <a:ea typeface="黑体" panose="02010609060101010101" charset="-122"/>
            </a:endParaRPr>
          </a:p>
          <a:p>
            <a:endParaRPr lang="en-US" altLang="zh-CN"/>
          </a:p>
          <a:p>
            <a:endParaRPr lang="zh-CN" altLang="en-US"/>
          </a:p>
        </p:txBody>
      </p:sp>
      <p:sp>
        <p:nvSpPr>
          <p:cNvPr id="4" name="文本框 3"/>
          <p:cNvSpPr txBox="1"/>
          <p:nvPr>
            <p:custDataLst>
              <p:tags r:id="rId2"/>
            </p:custDataLst>
          </p:nvPr>
        </p:nvSpPr>
        <p:spPr>
          <a:xfrm>
            <a:off x="653144" y="1085424"/>
            <a:ext cx="5268685" cy="1667764"/>
          </a:xfrm>
          <a:prstGeom prst="rect">
            <a:avLst/>
          </a:prstGeom>
          <a:noFill/>
        </p:spPr>
        <p:txBody>
          <a:bodyPr wrap="square" rtlCol="0">
            <a:spAutoFit/>
          </a:bodyPr>
          <a:lstStyle/>
          <a:p>
            <a:pPr>
              <a:lnSpc>
                <a:spcPct val="150000"/>
              </a:lnSpc>
            </a:pPr>
            <a:r>
              <a:rPr lang="zh-CN" altLang="en-US" sz="2400" b="1">
                <a:solidFill>
                  <a:srgbClr val="C00000"/>
                </a:solidFill>
                <a:latin typeface="黑体" panose="02010609060101010101" charset="-122"/>
                <a:ea typeface="黑体" panose="02010609060101010101" charset="-122"/>
              </a:rPr>
              <a:t>细节决定成败</a:t>
            </a:r>
            <a:endParaRPr lang="en-US" altLang="zh-CN" sz="2400" b="1">
              <a:solidFill>
                <a:srgbClr val="C00000"/>
              </a:solidFill>
              <a:latin typeface="黑体" panose="02010609060101010101" charset="-122"/>
              <a:ea typeface="黑体" panose="02010609060101010101" charset="-122"/>
            </a:endParaRPr>
          </a:p>
          <a:p>
            <a:pPr>
              <a:lnSpc>
                <a:spcPct val="150000"/>
              </a:lnSpc>
            </a:pPr>
            <a:r>
              <a:rPr lang="zh-CN" altLang="en-US" sz="2400" b="1">
                <a:solidFill>
                  <a:srgbClr val="7030A0"/>
                </a:solidFill>
                <a:latin typeface="黑体" panose="02010609060101010101" charset="-122"/>
                <a:ea typeface="黑体" panose="02010609060101010101" charset="-122"/>
              </a:rPr>
              <a:t>观点成立隐含的条件：</a:t>
            </a:r>
            <a:endParaRPr lang="en-US" altLang="zh-CN" sz="2400" b="1">
              <a:solidFill>
                <a:srgbClr val="7030A0"/>
              </a:solidFill>
              <a:latin typeface="黑体" panose="02010609060101010101" charset="-122"/>
              <a:ea typeface="黑体" panose="02010609060101010101" charset="-122"/>
            </a:endParaRPr>
          </a:p>
          <a:p>
            <a:pPr>
              <a:lnSpc>
                <a:spcPct val="150000"/>
              </a:lnSpc>
            </a:pPr>
            <a:r>
              <a:rPr lang="zh-CN" altLang="en-US" sz="2400" b="1">
                <a:latin typeface="黑体" panose="02010609060101010101" charset="-122"/>
                <a:ea typeface="黑体" panose="02010609060101010101" charset="-122"/>
              </a:rPr>
              <a:t>战略决策（大局）是正确的</a:t>
            </a:r>
            <a:endParaRPr lang="zh-CN" altLang="en-US" sz="2400" b="1">
              <a:latin typeface="黑体" panose="02010609060101010101" charset="-122"/>
              <a:ea typeface="黑体" panose="02010609060101010101" charset="-122"/>
            </a:endParaRPr>
          </a:p>
        </p:txBody>
      </p:sp>
      <p:sp>
        <p:nvSpPr>
          <p:cNvPr id="5" name="文本框 4"/>
          <p:cNvSpPr txBox="1"/>
          <p:nvPr>
            <p:custDataLst>
              <p:tags r:id="rId3"/>
            </p:custDataLst>
          </p:nvPr>
        </p:nvSpPr>
        <p:spPr>
          <a:xfrm>
            <a:off x="653144" y="2866154"/>
            <a:ext cx="3185886" cy="3416320"/>
          </a:xfrm>
          <a:prstGeom prst="rect">
            <a:avLst/>
          </a:prstGeom>
          <a:noFill/>
        </p:spPr>
        <p:txBody>
          <a:bodyPr wrap="square" rtlCol="0">
            <a:spAutoFit/>
          </a:bodyPr>
          <a:lstStyle/>
          <a:p>
            <a:pPr>
              <a:lnSpc>
                <a:spcPct val="150000"/>
              </a:lnSpc>
            </a:pPr>
            <a:r>
              <a:rPr lang="zh-CN" altLang="en-US" sz="2400" b="1">
                <a:solidFill>
                  <a:srgbClr val="C00000"/>
                </a:solidFill>
                <a:latin typeface="黑体" panose="02010609060101010101" charset="-122"/>
                <a:ea typeface="黑体" panose="02010609060101010101" charset="-122"/>
              </a:rPr>
              <a:t>读书让人明智</a:t>
            </a:r>
            <a:endParaRPr lang="en-US" altLang="zh-CN" sz="2400" b="1">
              <a:solidFill>
                <a:srgbClr val="C00000"/>
              </a:solidFill>
              <a:latin typeface="黑体" panose="02010609060101010101" charset="-122"/>
              <a:ea typeface="黑体" panose="02010609060101010101" charset="-122"/>
            </a:endParaRPr>
          </a:p>
          <a:p>
            <a:pPr>
              <a:lnSpc>
                <a:spcPct val="150000"/>
              </a:lnSpc>
            </a:pPr>
            <a:r>
              <a:rPr lang="zh-CN" altLang="en-US" sz="2400" b="1">
                <a:solidFill>
                  <a:srgbClr val="7030A0"/>
                </a:solidFill>
                <a:latin typeface="黑体" panose="02010609060101010101" charset="-122"/>
                <a:ea typeface="黑体" panose="02010609060101010101" charset="-122"/>
              </a:rPr>
              <a:t>观点成立隐含的条件：</a:t>
            </a:r>
            <a:endParaRPr lang="en-US" altLang="zh-CN" sz="2400" b="1">
              <a:solidFill>
                <a:srgbClr val="7030A0"/>
              </a:solidFill>
              <a:latin typeface="黑体" panose="02010609060101010101" charset="-122"/>
              <a:ea typeface="黑体" panose="02010609060101010101" charset="-122"/>
            </a:endParaRPr>
          </a:p>
          <a:p>
            <a:pPr>
              <a:lnSpc>
                <a:spcPct val="150000"/>
              </a:lnSpc>
            </a:pPr>
            <a:r>
              <a:rPr lang="zh-CN" altLang="en-US" sz="2400" b="1">
                <a:latin typeface="黑体" panose="02010609060101010101" charset="-122"/>
                <a:ea typeface="黑体" panose="02010609060101010101" charset="-122"/>
              </a:rPr>
              <a:t>读的什么书</a:t>
            </a:r>
            <a:endParaRPr lang="en-US" altLang="zh-CN" sz="2400" b="1">
              <a:latin typeface="黑体" panose="02010609060101010101" charset="-122"/>
              <a:ea typeface="黑体" panose="02010609060101010101" charset="-122"/>
            </a:endParaRPr>
          </a:p>
          <a:p>
            <a:pPr>
              <a:lnSpc>
                <a:spcPct val="150000"/>
              </a:lnSpc>
            </a:pPr>
            <a:r>
              <a:rPr lang="zh-CN" altLang="en-US" sz="2400" b="1">
                <a:latin typeface="黑体" panose="02010609060101010101" charset="-122"/>
                <a:ea typeface="黑体" panose="02010609060101010101" charset="-122"/>
              </a:rPr>
              <a:t>怎么读书的</a:t>
            </a:r>
            <a:endParaRPr lang="en-US" altLang="zh-CN" sz="2400" b="1">
              <a:latin typeface="黑体" panose="02010609060101010101" charset="-122"/>
              <a:ea typeface="黑体" panose="02010609060101010101" charset="-122"/>
            </a:endParaRPr>
          </a:p>
          <a:p>
            <a:pPr>
              <a:lnSpc>
                <a:spcPct val="150000"/>
              </a:lnSpc>
            </a:pPr>
            <a:r>
              <a:rPr lang="zh-CN" altLang="en-US" sz="2400" b="1">
                <a:latin typeface="黑体" panose="02010609060101010101" charset="-122"/>
                <a:ea typeface="黑体" panose="02010609060101010101" charset="-122"/>
              </a:rPr>
              <a:t>读书人本身的品行</a:t>
            </a:r>
            <a:endParaRPr lang="en-US" altLang="zh-CN" sz="2400" b="1">
              <a:latin typeface="黑体" panose="02010609060101010101" charset="-122"/>
              <a:ea typeface="黑体" panose="02010609060101010101" charset="-122"/>
            </a:endParaRPr>
          </a:p>
          <a:p>
            <a:endParaRPr lang="en-US" altLang="zh-CN"/>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345440" y="795020"/>
            <a:ext cx="11617960" cy="5908040"/>
          </a:xfrm>
          <a:prstGeom prst="rect">
            <a:avLst/>
          </a:prstGeom>
          <a:noFill/>
        </p:spPr>
        <p:txBody>
          <a:bodyPr wrap="square">
            <a:spAutoFit/>
          </a:bodyPr>
          <a:lstStyle/>
          <a:p>
            <a:pPr indent="457200" algn="just">
              <a:lnSpc>
                <a:spcPct val="150000"/>
              </a:lnSpc>
              <a:spcAft>
                <a:spcPts val="1000"/>
              </a:spcAft>
            </a:pPr>
            <a:r>
              <a:rPr lang="zh-CN" altLang="en-US" sz="3600" kern="100">
                <a:effectLst/>
                <a:latin typeface="微软雅黑" panose="020B0503020204020204" pitchFamily="34" charset="-122"/>
                <a:ea typeface="微软雅黑" panose="020B0503020204020204" pitchFamily="34" charset="-122"/>
                <a:cs typeface="Arial" panose="020B0604020202020204" pitchFamily="34" charset="0"/>
              </a:rPr>
              <a:t>值得注意的是，论证省略的隐含前提往往不止一两个， 如果深入追问福尔摩斯的论证，会发现还有其他隐含前提。这些前提只要有一个不成立，论点就值得怀疑。发现论证的隐含前提，并对它的可靠性进行考察，是评估和改进论证的一个重要方面。在文本的字里行间捕捉隐含前提，能够推断出许多话语背后的基本假定，由此可以进人文本深层，探究其深层意蕴。这是深度阅读的一个重要方法。</a:t>
            </a:r>
            <a:endParaRPr lang="zh-CN" altLang="en-US" sz="3600" kern="100">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393700" y="1051560"/>
            <a:ext cx="11543030" cy="4538345"/>
          </a:xfrm>
          <a:prstGeom prst="rect">
            <a:avLst/>
          </a:prstGeom>
          <a:noFill/>
        </p:spPr>
        <p:txBody>
          <a:bodyPr wrap="square">
            <a:spAutoFit/>
          </a:bodyPr>
          <a:lstStyle/>
          <a:p>
            <a:pPr indent="457200" algn="just">
              <a:lnSpc>
                <a:spcPct val="150000"/>
              </a:lnSpc>
              <a:spcAft>
                <a:spcPts val="1000"/>
              </a:spcAft>
            </a:pPr>
            <a:r>
              <a:rPr lang="zh-CN" altLang="en-US" sz="32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（二）、学会间接论证</a:t>
            </a:r>
            <a:endParaRPr lang="zh-CN" altLang="en-US" sz="32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b="1">
                <a:latin typeface="黑体" panose="02010609060101010101" charset="-122"/>
                <a:ea typeface="黑体" panose="02010609060101010101" charset="-122"/>
                <a:sym typeface="+mn-ea"/>
              </a:rPr>
              <a:t>直接论证：直接举例或从其他观点出发证实或证伪某个观点。</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在某些情况下，使用直接论证比较困难或不容易取得好的效果时，就要使用间接论证</a:t>
            </a:r>
            <a:r>
              <a:rPr lang="en-US" altLang="zh-CN" sz="2400" kern="100">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排除法、反证法和归谬法，反而可以更有效地进行论证。比如</a:t>
            </a:r>
            <a:r>
              <a:rPr lang="en-US" altLang="zh-CN" sz="2400" kern="100">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拿来主义</a:t>
            </a:r>
            <a:r>
              <a:rPr lang="en-US" altLang="zh-CN" sz="2400" kern="100">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的论证思路就是排除法。</a:t>
            </a:r>
            <a:endParaRPr lang="zh-CN" altLang="en-US" sz="24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反证法，就是先假设与某个论点相矛盾的观点成立，然后推出明显的错误或矛盾，从而</a:t>
            </a:r>
            <a:r>
              <a:rPr lang="zh-CN" altLang="en-US"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间接</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地证明最初的论点。比如鲁迅的</a:t>
            </a:r>
            <a:r>
              <a:rPr lang="en-US" altLang="zh-CN" sz="2400" kern="100">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祝福</a:t>
            </a:r>
            <a:r>
              <a:rPr lang="en-US" altLang="zh-CN" sz="2400" kern="100">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开头的背景就运用了反证法。</a:t>
            </a:r>
            <a:endParaRPr lang="zh-CN" altLang="en-US" sz="24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blinds(horizontal)">
                                      <p:cBhvr>
                                        <p:cTn id="10" dur="500"/>
                                        <p:tgtEl>
                                          <p:spTgt spid="2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blinds(horizontal)">
                                      <p:cBhvr>
                                        <p:cTn id="13"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10457" y="1116192"/>
            <a:ext cx="6096000" cy="461665"/>
          </a:xfrm>
          <a:prstGeom prst="rect">
            <a:avLst/>
          </a:prstGeom>
          <a:noFill/>
        </p:spPr>
        <p:txBody>
          <a:bodyPr wrap="square">
            <a:spAutoFit/>
          </a:bodyPr>
          <a:lstStyle/>
          <a:p>
            <a:r>
              <a:rPr lang="zh-CN" altLang="en-US" sz="2400" b="1">
                <a:solidFill>
                  <a:srgbClr val="C00000"/>
                </a:solidFill>
                <a:latin typeface="黑体" panose="02010609060101010101" charset="-122"/>
                <a:ea typeface="黑体" panose="02010609060101010101" charset="-122"/>
              </a:rPr>
              <a:t>（二）学会间接论证</a:t>
            </a:r>
            <a:endParaRPr lang="zh-CN" altLang="en-US" sz="2400" b="1">
              <a:solidFill>
                <a:srgbClr val="C00000"/>
              </a:solidFill>
              <a:latin typeface="黑体" panose="02010609060101010101" charset="-122"/>
              <a:ea typeface="黑体" panose="02010609060101010101" charset="-122"/>
            </a:endParaRPr>
          </a:p>
        </p:txBody>
      </p:sp>
      <p:sp>
        <p:nvSpPr>
          <p:cNvPr id="8" name="文本框 7"/>
          <p:cNvSpPr txBox="1"/>
          <p:nvPr>
            <p:custDataLst>
              <p:tags r:id="rId2"/>
            </p:custDataLst>
          </p:nvPr>
        </p:nvSpPr>
        <p:spPr>
          <a:xfrm>
            <a:off x="822539" y="1658804"/>
            <a:ext cx="10302661" cy="461665"/>
          </a:xfrm>
          <a:prstGeom prst="rect">
            <a:avLst/>
          </a:prstGeom>
          <a:noFill/>
        </p:spPr>
        <p:txBody>
          <a:bodyPr wrap="square" rtlCol="0">
            <a:spAutoFit/>
          </a:bodyPr>
          <a:lstStyle/>
          <a:p>
            <a:r>
              <a:rPr lang="zh-CN" altLang="en-US" sz="2400" b="1">
                <a:solidFill>
                  <a:srgbClr val="7030A0"/>
                </a:solidFill>
                <a:latin typeface="黑体" panose="02010609060101010101" charset="-122"/>
                <a:ea typeface="黑体" panose="02010609060101010101" charset="-122"/>
              </a:rPr>
              <a:t>排除法：</a:t>
            </a:r>
            <a:r>
              <a:rPr lang="zh-CN" altLang="en-US" sz="2400" b="1">
                <a:latin typeface="黑体" panose="02010609060101010101" charset="-122"/>
                <a:ea typeface="黑体" panose="02010609060101010101" charset="-122"/>
              </a:rPr>
              <a:t>罗列可能出现的所有情况，排除其他，剩下的就是正确的。</a:t>
            </a:r>
            <a:endParaRPr lang="zh-CN" altLang="en-US" sz="2400" b="1">
              <a:latin typeface="黑体" panose="02010609060101010101" charset="-122"/>
              <a:ea typeface="黑体" panose="02010609060101010101" charset="-122"/>
            </a:endParaRPr>
          </a:p>
        </p:txBody>
      </p:sp>
      <p:sp>
        <p:nvSpPr>
          <p:cNvPr id="13" name="文本框 12"/>
          <p:cNvSpPr txBox="1"/>
          <p:nvPr>
            <p:custDataLst>
              <p:tags r:id="rId3"/>
            </p:custDataLst>
          </p:nvPr>
        </p:nvSpPr>
        <p:spPr>
          <a:xfrm>
            <a:off x="660399" y="2201416"/>
            <a:ext cx="10464801" cy="3416320"/>
          </a:xfrm>
          <a:prstGeom prst="rect">
            <a:avLst/>
          </a:prstGeom>
          <a:noFill/>
        </p:spPr>
        <p:txBody>
          <a:bodyPr wrap="square">
            <a:spAutoFit/>
          </a:bodyPr>
          <a:lstStyle/>
          <a:p>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中国一向是所谓“</a:t>
            </a:r>
            <a:r>
              <a:rPr lang="zh-CN" altLang="en-US" sz="2400" b="1">
                <a:solidFill>
                  <a:srgbClr val="7030A0"/>
                </a:solidFill>
                <a:latin typeface="楷体" panose="02010609060101010101" pitchFamily="49" charset="-122"/>
                <a:ea typeface="楷体" panose="02010609060101010101" pitchFamily="49" charset="-122"/>
              </a:rPr>
              <a:t>闭关主义</a:t>
            </a:r>
            <a:r>
              <a:rPr lang="zh-CN" altLang="en-US" sz="2400" b="1">
                <a:latin typeface="楷体" panose="02010609060101010101" pitchFamily="49" charset="-122"/>
                <a:ea typeface="楷体" panose="02010609060101010101" pitchFamily="49" charset="-122"/>
              </a:rPr>
              <a:t>”，自己不去，别人也不许来。自从给枪炮打破了大门之后，又碰了一串钉子，到现在，成了什么都是“</a:t>
            </a:r>
            <a:r>
              <a:rPr lang="zh-CN" altLang="en-US" sz="2400" b="1">
                <a:solidFill>
                  <a:srgbClr val="7030A0"/>
                </a:solidFill>
                <a:latin typeface="楷体" panose="02010609060101010101" pitchFamily="49" charset="-122"/>
                <a:ea typeface="楷体" panose="02010609060101010101" pitchFamily="49" charset="-122"/>
              </a:rPr>
              <a:t>送去主义</a:t>
            </a:r>
            <a:r>
              <a:rPr lang="zh-CN" altLang="en-US" sz="2400" b="1">
                <a:latin typeface="楷体" panose="02010609060101010101" pitchFamily="49" charset="-122"/>
                <a:ea typeface="楷体" panose="02010609060101010101" pitchFamily="49" charset="-122"/>
              </a:rPr>
              <a:t>”了。别的且不说罢，单是学艺上的东西，近来就先送一批古董到巴黎去展览，但终“不知后事如何”；还有几位“大师”们捧着几张古画和新画，在欧洲各国一路的挂过去，叫作“发扬国光”。听说不远还要送梅兰芳博士到苏联去，以催进“象征主义”，此后是顺便到欧洲传道。我在这里不想讨论梅博士演艺和象征主义的关系，总之，活人替代了古董，我敢说，也可以算得显出一点进步了。</a:t>
            </a:r>
            <a:endParaRPr lang="zh-CN" altLang="en-US" sz="2400" b="1">
              <a:latin typeface="楷体" panose="02010609060101010101" pitchFamily="49" charset="-122"/>
              <a:ea typeface="楷体" panose="02010609060101010101" pitchFamily="49" charset="-122"/>
            </a:endParaRPr>
          </a:p>
          <a:p>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但我们没有人根据了“礼尚往来”的仪节，说道：</a:t>
            </a:r>
            <a:r>
              <a:rPr lang="zh-CN" altLang="en-US" sz="2400" b="1">
                <a:solidFill>
                  <a:srgbClr val="7030A0"/>
                </a:solidFill>
                <a:latin typeface="楷体" panose="02010609060101010101" pitchFamily="49" charset="-122"/>
                <a:ea typeface="楷体" panose="02010609060101010101" pitchFamily="49" charset="-122"/>
              </a:rPr>
              <a:t>拿来</a:t>
            </a:r>
            <a:r>
              <a:rPr lang="zh-CN" altLang="en-US"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07314" y="350202"/>
            <a:ext cx="5556738" cy="706755"/>
          </a:xfrm>
          <a:prstGeom prst="rect">
            <a:avLst/>
          </a:prstGeom>
          <a:noFill/>
        </p:spPr>
        <p:txBody>
          <a:bodyPr wrap="square" rtlCol="0">
            <a:spAutoFit/>
          </a:bodyPr>
          <a:lstStyle/>
          <a:p>
            <a:pPr algn="ctr"/>
            <a:r>
              <a:rPr lang="zh-CN" altLang="en-US" sz="4000" b="1">
                <a:solidFill>
                  <a:srgbClr val="002060"/>
                </a:solidFill>
                <a:latin typeface="方正粗黑宋简体" panose="02000000000000000000" charset="-122"/>
                <a:ea typeface="方正粗黑宋简体" panose="02000000000000000000" charset="-122"/>
                <a:sym typeface="+mn-ea"/>
              </a:rPr>
              <a:t>矛盾律与排中律的差异</a:t>
            </a:r>
            <a:endParaRPr lang="zh-CN" altLang="en-US" sz="4000" b="1">
              <a:solidFill>
                <a:srgbClr val="002060"/>
              </a:solidFill>
              <a:latin typeface="方正粗黑宋简体" panose="02000000000000000000" charset="-122"/>
              <a:ea typeface="方正粗黑宋简体" panose="02000000000000000000" charset="-122"/>
              <a:sym typeface="+mn-ea"/>
            </a:endParaRPr>
          </a:p>
        </p:txBody>
      </p:sp>
      <p:sp>
        <p:nvSpPr>
          <p:cNvPr id="2" name="内容占位符 1"/>
          <p:cNvSpPr>
            <a:spLocks noGrp="1"/>
          </p:cNvSpPr>
          <p:nvPr>
            <p:ph idx="1"/>
          </p:nvPr>
        </p:nvSpPr>
        <p:spPr>
          <a:xfrm>
            <a:off x="766445" y="1783080"/>
            <a:ext cx="10569575" cy="3291840"/>
          </a:xfrm>
        </p:spPr>
        <p:txBody>
          <a:bodyPr>
            <a:normAutofit fontScale="25000"/>
          </a:bodyPr>
          <a:lstStyle/>
          <a:p>
            <a:pPr marL="0" indent="0">
              <a:buNone/>
            </a:pPr>
            <a:r>
              <a:rPr lang="zh-CN" altLang="en-US" sz="12800" b="1">
                <a:latin typeface="楷体" panose="02010609060101010101" pitchFamily="49" charset="-122"/>
                <a:ea typeface="楷体" panose="02010609060101010101" pitchFamily="49" charset="-122"/>
                <a:cs typeface="楷体" panose="02010609060101010101" pitchFamily="49" charset="-122"/>
              </a:rPr>
              <a:t>金岳霖：</a:t>
            </a:r>
            <a:endParaRPr lang="zh-CN" altLang="en-US" sz="128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8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16000" b="1">
                <a:solidFill>
                  <a:srgbClr val="FF0000"/>
                </a:solidFill>
                <a:latin typeface="楷体" panose="02010609060101010101" pitchFamily="49" charset="-122"/>
                <a:ea typeface="楷体" panose="02010609060101010101" pitchFamily="49" charset="-122"/>
                <a:cs typeface="楷体" panose="02010609060101010101" pitchFamily="49" charset="-122"/>
              </a:rPr>
              <a:t>不矛盾律</a:t>
            </a:r>
            <a:r>
              <a:rPr lang="zh-CN" altLang="en-US" sz="16000" b="1">
                <a:latin typeface="楷体" panose="02010609060101010101" pitchFamily="49" charset="-122"/>
                <a:ea typeface="楷体" panose="02010609060101010101" pitchFamily="49" charset="-122"/>
                <a:cs typeface="楷体" panose="02010609060101010101" pitchFamily="49" charset="-122"/>
              </a:rPr>
              <a:t>最直接地体现了</a:t>
            </a:r>
            <a:r>
              <a:rPr lang="en-US" altLang="zh-CN" sz="16000" b="1">
                <a:latin typeface="楷体" panose="02010609060101010101" pitchFamily="49" charset="-122"/>
                <a:ea typeface="楷体" panose="02010609060101010101" pitchFamily="49" charset="-122"/>
                <a:cs typeface="楷体" panose="02010609060101010101" pitchFamily="49" charset="-122"/>
              </a:rPr>
              <a:t>“</a:t>
            </a:r>
            <a:r>
              <a:rPr lang="zh-CN" altLang="en-US" sz="16000" b="1" u="sng">
                <a:latin typeface="楷体" panose="02010609060101010101" pitchFamily="49" charset="-122"/>
                <a:ea typeface="楷体" panose="02010609060101010101" pitchFamily="49" charset="-122"/>
                <a:cs typeface="楷体" panose="02010609060101010101" pitchFamily="49" charset="-122"/>
              </a:rPr>
              <a:t>逻辑之所舍</a:t>
            </a:r>
            <a:r>
              <a:rPr lang="en-US" altLang="zh-CN" sz="16000" b="1">
                <a:latin typeface="楷体" panose="02010609060101010101" pitchFamily="49" charset="-122"/>
                <a:ea typeface="楷体" panose="02010609060101010101" pitchFamily="49" charset="-122"/>
                <a:cs typeface="楷体" panose="02010609060101010101" pitchFamily="49" charset="-122"/>
              </a:rPr>
              <a:t>”</a:t>
            </a:r>
            <a:r>
              <a:rPr lang="zh-CN" altLang="en-US" sz="16000" b="1">
                <a:latin typeface="楷体" panose="02010609060101010101" pitchFamily="49" charset="-122"/>
                <a:ea typeface="楷体" panose="02010609060101010101" pitchFamily="49" charset="-122"/>
                <a:cs typeface="楷体" panose="02010609060101010101" pitchFamily="49" charset="-122"/>
              </a:rPr>
              <a:t>。</a:t>
            </a:r>
            <a:endParaRPr lang="en-US" altLang="zh-CN" sz="160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16000" b="1">
                <a:latin typeface="楷体" panose="02010609060101010101" pitchFamily="49" charset="-122"/>
                <a:ea typeface="楷体" panose="02010609060101010101" pitchFamily="49" charset="-122"/>
                <a:cs typeface="楷体" panose="02010609060101010101" pitchFamily="49" charset="-122"/>
              </a:rPr>
              <a:t>  </a:t>
            </a:r>
            <a:r>
              <a:rPr lang="zh-CN" altLang="en-US" sz="16000" b="1">
                <a:solidFill>
                  <a:srgbClr val="FF0000"/>
                </a:solidFill>
                <a:latin typeface="楷体" panose="02010609060101010101" pitchFamily="49" charset="-122"/>
                <a:ea typeface="楷体" panose="02010609060101010101" pitchFamily="49" charset="-122"/>
                <a:cs typeface="楷体" panose="02010609060101010101" pitchFamily="49" charset="-122"/>
              </a:rPr>
              <a:t>排中律</a:t>
            </a:r>
            <a:r>
              <a:rPr lang="zh-CN" altLang="en-US" sz="16000" b="1">
                <a:latin typeface="楷体" panose="02010609060101010101" pitchFamily="49" charset="-122"/>
                <a:ea typeface="楷体" panose="02010609060101010101" pitchFamily="49" charset="-122"/>
                <a:cs typeface="楷体" panose="02010609060101010101" pitchFamily="49" charset="-122"/>
              </a:rPr>
              <a:t>最直接地体现了</a:t>
            </a:r>
            <a:r>
              <a:rPr lang="en-US" altLang="zh-CN" sz="16000" b="1">
                <a:latin typeface="楷体" panose="02010609060101010101" pitchFamily="49" charset="-122"/>
                <a:ea typeface="楷体" panose="02010609060101010101" pitchFamily="49" charset="-122"/>
                <a:cs typeface="楷体" panose="02010609060101010101" pitchFamily="49" charset="-122"/>
              </a:rPr>
              <a:t>“</a:t>
            </a:r>
            <a:r>
              <a:rPr lang="zh-CN" altLang="en-US" sz="16000" b="1" u="sng">
                <a:latin typeface="楷体" panose="02010609060101010101" pitchFamily="49" charset="-122"/>
                <a:ea typeface="楷体" panose="02010609060101010101" pitchFamily="49" charset="-122"/>
                <a:cs typeface="楷体" panose="02010609060101010101" pitchFamily="49" charset="-122"/>
              </a:rPr>
              <a:t>逻辑之所取</a:t>
            </a:r>
            <a:r>
              <a:rPr lang="en-US" altLang="zh-CN" sz="16000" b="1">
                <a:latin typeface="楷体" panose="02010609060101010101" pitchFamily="49" charset="-122"/>
                <a:ea typeface="楷体" panose="02010609060101010101" pitchFamily="49" charset="-122"/>
                <a:cs typeface="楷体" panose="02010609060101010101" pitchFamily="49" charset="-122"/>
              </a:rPr>
              <a:t>”</a:t>
            </a:r>
            <a:r>
              <a:rPr lang="zh-CN" altLang="en-US" sz="16000" b="1">
                <a:latin typeface="楷体" panose="02010609060101010101" pitchFamily="49" charset="-122"/>
                <a:ea typeface="楷体" panose="02010609060101010101" pitchFamily="49" charset="-122"/>
                <a:cs typeface="楷体" panose="02010609060101010101" pitchFamily="49" charset="-122"/>
              </a:rPr>
              <a:t>。</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45143" y="1041393"/>
            <a:ext cx="6096000" cy="461665"/>
          </a:xfrm>
          <a:prstGeom prst="rect">
            <a:avLst/>
          </a:prstGeom>
          <a:noFill/>
        </p:spPr>
        <p:txBody>
          <a:bodyPr wrap="square">
            <a:spAutoFit/>
          </a:bodyPr>
          <a:lstStyle/>
          <a:p>
            <a:r>
              <a:rPr lang="zh-CN" altLang="en-US" sz="2400" b="1">
                <a:solidFill>
                  <a:srgbClr val="C00000"/>
                </a:solidFill>
                <a:latin typeface="黑体" panose="02010609060101010101" charset="-122"/>
                <a:ea typeface="黑体" panose="02010609060101010101" charset="-122"/>
              </a:rPr>
              <a:t>（二）学会间接论证</a:t>
            </a:r>
            <a:endParaRPr lang="zh-CN" altLang="en-US" sz="2400" b="1">
              <a:solidFill>
                <a:srgbClr val="C00000"/>
              </a:solidFill>
              <a:latin typeface="黑体" panose="02010609060101010101" charset="-122"/>
              <a:ea typeface="黑体" panose="02010609060101010101" charset="-122"/>
            </a:endParaRPr>
          </a:p>
        </p:txBody>
      </p:sp>
      <p:sp>
        <p:nvSpPr>
          <p:cNvPr id="8" name="文本框 7"/>
          <p:cNvSpPr txBox="1"/>
          <p:nvPr>
            <p:custDataLst>
              <p:tags r:id="rId2"/>
            </p:custDataLst>
          </p:nvPr>
        </p:nvSpPr>
        <p:spPr>
          <a:xfrm>
            <a:off x="808024" y="1538571"/>
            <a:ext cx="10999347" cy="830997"/>
          </a:xfrm>
          <a:prstGeom prst="rect">
            <a:avLst/>
          </a:prstGeom>
          <a:noFill/>
        </p:spPr>
        <p:txBody>
          <a:bodyPr wrap="square" rtlCol="0">
            <a:spAutoFit/>
          </a:bodyPr>
          <a:lstStyle/>
          <a:p>
            <a:r>
              <a:rPr lang="zh-CN" altLang="en-US" sz="2400" b="1">
                <a:solidFill>
                  <a:srgbClr val="7030A0"/>
                </a:solidFill>
                <a:latin typeface="黑体" panose="02010609060101010101" charset="-122"/>
                <a:ea typeface="黑体" panose="02010609060101010101" charset="-122"/>
              </a:rPr>
              <a:t>反证法：</a:t>
            </a:r>
            <a:r>
              <a:rPr lang="zh-CN" altLang="en-US" sz="2400" b="1">
                <a:latin typeface="黑体" panose="02010609060101010101" charset="-122"/>
                <a:ea typeface="黑体" panose="02010609060101010101" charset="-122"/>
              </a:rPr>
              <a:t>先假设与他</a:t>
            </a:r>
            <a:r>
              <a:rPr lang="zh-CN" altLang="en-US" sz="2400" b="1">
                <a:solidFill>
                  <a:srgbClr val="7030A0"/>
                </a:solidFill>
                <a:latin typeface="黑体" panose="02010609060101010101" charset="-122"/>
                <a:ea typeface="黑体" panose="02010609060101010101" charset="-122"/>
              </a:rPr>
              <a:t>矛盾</a:t>
            </a:r>
            <a:r>
              <a:rPr lang="zh-CN" altLang="en-US" sz="2400" b="1">
                <a:latin typeface="黑体" panose="02010609060101010101" charset="-122"/>
                <a:ea typeface="黑体" panose="02010609060101010101" charset="-122"/>
              </a:rPr>
              <a:t>的论题（反论题）是对的，再通过证明推出反论题是错的，由此论证原论题正确。</a:t>
            </a:r>
            <a:r>
              <a:rPr lang="zh-CN" altLang="en-US" sz="2400" b="1">
                <a:solidFill>
                  <a:srgbClr val="7030A0"/>
                </a:solidFill>
                <a:latin typeface="黑体" panose="02010609060101010101" charset="-122"/>
                <a:ea typeface="黑体" panose="02010609060101010101" charset="-122"/>
              </a:rPr>
              <a:t>（根据排中律，既然反论题为假，原观点便是真的。）</a:t>
            </a:r>
            <a:endParaRPr lang="en-US" altLang="zh-CN" sz="2400" b="1">
              <a:solidFill>
                <a:srgbClr val="7030A0"/>
              </a:solidFill>
              <a:latin typeface="黑体" panose="02010609060101010101" charset="-122"/>
              <a:ea typeface="黑体" panose="02010609060101010101" charset="-122"/>
            </a:endParaRPr>
          </a:p>
        </p:txBody>
      </p:sp>
      <p:sp>
        <p:nvSpPr>
          <p:cNvPr id="13" name="文本框 12"/>
          <p:cNvSpPr txBox="1"/>
          <p:nvPr>
            <p:custDataLst>
              <p:tags r:id="rId3"/>
            </p:custDataLst>
          </p:nvPr>
        </p:nvSpPr>
        <p:spPr>
          <a:xfrm>
            <a:off x="384629" y="2547982"/>
            <a:ext cx="3761588" cy="2692660"/>
          </a:xfrm>
          <a:prstGeom prst="rect">
            <a:avLst/>
          </a:prstGeom>
          <a:noFill/>
        </p:spPr>
        <p:txBody>
          <a:bodyPr wrap="square">
            <a:spAutoFit/>
          </a:bodyPr>
          <a:lstStyle/>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求证</a:t>
            </a:r>
            <a:r>
              <a:rPr lang="en-US" altLang="zh-CN" sz="2400" b="1">
                <a:latin typeface="楷体" panose="02010609060101010101" pitchFamily="49" charset="-122"/>
                <a:ea typeface="楷体" panose="02010609060101010101" pitchFamily="49" charset="-122"/>
              </a:rPr>
              <a:t>p</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①假设：非</a:t>
            </a:r>
            <a:r>
              <a:rPr lang="en-US" altLang="zh-CN" sz="2400" b="1">
                <a:latin typeface="楷体" panose="02010609060101010101" pitchFamily="49" charset="-122"/>
                <a:ea typeface="楷体" panose="02010609060101010101" pitchFamily="49" charset="-122"/>
              </a:rPr>
              <a:t>p</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②如果非</a:t>
            </a:r>
            <a:r>
              <a:rPr lang="en-US" altLang="zh-CN" sz="2400" b="1">
                <a:latin typeface="楷体" panose="02010609060101010101" pitchFamily="49" charset="-122"/>
                <a:ea typeface="楷体" panose="02010609060101010101" pitchFamily="49" charset="-122"/>
              </a:rPr>
              <a:t>p</a:t>
            </a:r>
            <a:r>
              <a:rPr lang="zh-CN" altLang="en-US" sz="2400" b="1">
                <a:latin typeface="楷体" panose="02010609060101010101" pitchFamily="49" charset="-122"/>
                <a:ea typeface="楷体" panose="02010609060101010101" pitchFamily="49" charset="-122"/>
              </a:rPr>
              <a:t>，则</a:t>
            </a:r>
            <a:r>
              <a:rPr lang="en-US" altLang="zh-CN" sz="2400" b="1">
                <a:latin typeface="楷体" panose="02010609060101010101" pitchFamily="49" charset="-122"/>
                <a:ea typeface="楷体" panose="02010609060101010101" pitchFamily="49" charset="-122"/>
              </a:rPr>
              <a:t>q</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③非</a:t>
            </a:r>
            <a:r>
              <a:rPr lang="en-US" altLang="zh-CN" sz="2400" b="1">
                <a:latin typeface="楷体" panose="02010609060101010101" pitchFamily="49" charset="-122"/>
                <a:ea typeface="楷体" panose="02010609060101010101" pitchFamily="49" charset="-122"/>
              </a:rPr>
              <a:t>q</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④非（非</a:t>
            </a:r>
            <a:r>
              <a:rPr lang="en-US" altLang="zh-CN" sz="2400" b="1">
                <a:latin typeface="楷体" panose="02010609060101010101" pitchFamily="49" charset="-122"/>
                <a:ea typeface="楷体" panose="02010609060101010101" pitchFamily="49" charset="-122"/>
              </a:rPr>
              <a:t>p</a:t>
            </a:r>
            <a:r>
              <a:rPr lang="zh-CN" altLang="en-US" sz="2400" b="1">
                <a:latin typeface="楷体" panose="02010609060101010101" pitchFamily="49" charset="-122"/>
                <a:ea typeface="楷体" panose="02010609060101010101" pitchFamily="49" charset="-122"/>
              </a:rPr>
              <a:t>）</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⑤</a:t>
            </a:r>
            <a:r>
              <a:rPr lang="en-US" altLang="zh-CN" sz="2400" b="1">
                <a:latin typeface="楷体" panose="02010609060101010101" pitchFamily="49" charset="-122"/>
                <a:ea typeface="楷体" panose="02010609060101010101" pitchFamily="49" charset="-122"/>
              </a:rPr>
              <a:t>p</a:t>
            </a:r>
            <a:endParaRPr lang="zh-CN" altLang="en-US" sz="2400" b="1">
              <a:latin typeface="楷体" panose="02010609060101010101" pitchFamily="49" charset="-122"/>
              <a:ea typeface="楷体" panose="02010609060101010101" pitchFamily="49" charset="-122"/>
            </a:endParaRPr>
          </a:p>
        </p:txBody>
      </p:sp>
      <p:sp>
        <p:nvSpPr>
          <p:cNvPr id="10" name="文本框 9"/>
          <p:cNvSpPr txBox="1"/>
          <p:nvPr>
            <p:custDataLst>
              <p:tags r:id="rId4"/>
            </p:custDataLst>
          </p:nvPr>
        </p:nvSpPr>
        <p:spPr>
          <a:xfrm>
            <a:off x="3761588" y="2369568"/>
            <a:ext cx="8045783" cy="3579057"/>
          </a:xfrm>
          <a:prstGeom prst="rect">
            <a:avLst/>
          </a:prstGeom>
          <a:noFill/>
        </p:spPr>
        <p:txBody>
          <a:bodyPr wrap="square">
            <a:spAutoFit/>
          </a:bodyPr>
          <a:lstStyle/>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论证</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祝福</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时代背景</a:t>
            </a:r>
            <a:endParaRPr lang="en-US" altLang="zh-CN" sz="2400" b="1">
              <a:latin typeface="楷体" panose="02010609060101010101" pitchFamily="49" charset="-122"/>
              <a:ea typeface="楷体" panose="02010609060101010101" pitchFamily="49" charset="-122"/>
            </a:endParaRPr>
          </a:p>
          <a:p>
            <a:pPr>
              <a:lnSpc>
                <a:spcPct val="120000"/>
              </a:lnSpc>
            </a:pPr>
            <a:r>
              <a:rPr lang="zh-CN" altLang="en-US" sz="2400" b="1">
                <a:solidFill>
                  <a:srgbClr val="C00000"/>
                </a:solidFill>
                <a:latin typeface="楷体" panose="02010609060101010101" pitchFamily="49" charset="-122"/>
                <a:ea typeface="楷体" panose="02010609060101010101" pitchFamily="49" charset="-122"/>
              </a:rPr>
              <a:t>原论题</a:t>
            </a:r>
            <a:r>
              <a:rPr lang="en-US" altLang="zh-CN" sz="2400" b="1">
                <a:solidFill>
                  <a:srgbClr val="C00000"/>
                </a:solidFill>
                <a:latin typeface="楷体" panose="02010609060101010101" pitchFamily="49" charset="-122"/>
                <a:ea typeface="楷体" panose="02010609060101010101" pitchFamily="49" charset="-122"/>
              </a:rPr>
              <a:t>p:</a:t>
            </a:r>
            <a:r>
              <a:rPr lang="zh-CN" altLang="en-US" sz="2400" b="1">
                <a:latin typeface="楷体" panose="02010609060101010101" pitchFamily="49" charset="-122"/>
                <a:ea typeface="楷体" panose="02010609060101010101" pitchFamily="49" charset="-122"/>
              </a:rPr>
              <a:t>故事一定发生在辛亥革命之后</a:t>
            </a:r>
            <a:endParaRPr lang="en-US" altLang="zh-CN" sz="2400" b="1">
              <a:latin typeface="楷体" panose="02010609060101010101" pitchFamily="49" charset="-122"/>
              <a:ea typeface="楷体" panose="02010609060101010101" pitchFamily="49" charset="-122"/>
            </a:endParaRPr>
          </a:p>
          <a:p>
            <a:pPr>
              <a:lnSpc>
                <a:spcPct val="120000"/>
              </a:lnSpc>
            </a:pPr>
            <a:r>
              <a:rPr lang="zh-CN" altLang="en-US" sz="2400" b="1">
                <a:solidFill>
                  <a:srgbClr val="C00000"/>
                </a:solidFill>
                <a:latin typeface="楷体" panose="02010609060101010101" pitchFamily="49" charset="-122"/>
                <a:ea typeface="楷体" panose="02010609060101010101" pitchFamily="49" charset="-122"/>
              </a:rPr>
              <a:t>假设 </a:t>
            </a:r>
            <a:r>
              <a:rPr lang="en-US" altLang="zh-CN" sz="2400" b="1">
                <a:solidFill>
                  <a:srgbClr val="C00000"/>
                </a:solidFill>
                <a:latin typeface="楷体" panose="02010609060101010101" pitchFamily="49" charset="-122"/>
                <a:ea typeface="楷体" panose="02010609060101010101" pitchFamily="49" charset="-122"/>
              </a:rPr>
              <a:t>(</a:t>
            </a:r>
            <a:r>
              <a:rPr lang="zh-CN" altLang="en-US" sz="2400" b="1">
                <a:solidFill>
                  <a:srgbClr val="C00000"/>
                </a:solidFill>
                <a:latin typeface="楷体" panose="02010609060101010101" pitchFamily="49" charset="-122"/>
                <a:ea typeface="楷体" panose="02010609060101010101" pitchFamily="49" charset="-122"/>
              </a:rPr>
              <a:t>非</a:t>
            </a:r>
            <a:r>
              <a:rPr lang="en-US" altLang="zh-CN" sz="2400" b="1">
                <a:solidFill>
                  <a:srgbClr val="C00000"/>
                </a:solidFill>
                <a:latin typeface="楷体" panose="02010609060101010101" pitchFamily="49" charset="-122"/>
                <a:ea typeface="楷体" panose="02010609060101010101" pitchFamily="49" charset="-122"/>
              </a:rPr>
              <a:t>p):</a:t>
            </a:r>
            <a:r>
              <a:rPr lang="zh-CN" altLang="en-US" sz="2400" b="1">
                <a:latin typeface="楷体" panose="02010609060101010101" pitchFamily="49" charset="-122"/>
                <a:ea typeface="楷体" panose="02010609060101010101" pitchFamily="49" charset="-122"/>
              </a:rPr>
              <a:t>如果故事不是发生在辛亥革命之后</a:t>
            </a:r>
            <a:endParaRPr lang="en-US" altLang="zh-CN" sz="2400" b="1">
              <a:latin typeface="楷体" panose="02010609060101010101" pitchFamily="49" charset="-122"/>
              <a:ea typeface="楷体" panose="02010609060101010101" pitchFamily="49" charset="-122"/>
            </a:endParaRPr>
          </a:p>
          <a:p>
            <a:pPr>
              <a:lnSpc>
                <a:spcPct val="120000"/>
              </a:lnSpc>
            </a:pPr>
            <a:r>
              <a:rPr lang="zh-CN" altLang="en-US" sz="2400" b="1">
                <a:solidFill>
                  <a:srgbClr val="C00000"/>
                </a:solidFill>
                <a:latin typeface="楷体" panose="02010609060101010101" pitchFamily="49" charset="-122"/>
                <a:ea typeface="楷体" panose="02010609060101010101" pitchFamily="49" charset="-122"/>
              </a:rPr>
              <a:t>推理（如果非</a:t>
            </a:r>
            <a:r>
              <a:rPr lang="en-US" altLang="zh-CN" sz="2400" b="1">
                <a:solidFill>
                  <a:srgbClr val="C00000"/>
                </a:solidFill>
                <a:latin typeface="楷体" panose="02010609060101010101" pitchFamily="49" charset="-122"/>
                <a:ea typeface="楷体" panose="02010609060101010101" pitchFamily="49" charset="-122"/>
              </a:rPr>
              <a:t>p</a:t>
            </a:r>
            <a:r>
              <a:rPr lang="zh-CN" altLang="en-US" sz="2400" b="1">
                <a:solidFill>
                  <a:srgbClr val="C00000"/>
                </a:solidFill>
                <a:latin typeface="楷体" panose="02010609060101010101" pitchFamily="49" charset="-122"/>
                <a:ea typeface="楷体" panose="02010609060101010101" pitchFamily="49" charset="-122"/>
              </a:rPr>
              <a:t>，则</a:t>
            </a:r>
            <a:r>
              <a:rPr lang="en-US" altLang="zh-CN" sz="2400" b="1">
                <a:solidFill>
                  <a:srgbClr val="C00000"/>
                </a:solidFill>
                <a:latin typeface="楷体" panose="02010609060101010101" pitchFamily="49" charset="-122"/>
                <a:ea typeface="楷体" panose="02010609060101010101" pitchFamily="49" charset="-122"/>
              </a:rPr>
              <a:t>q</a:t>
            </a:r>
            <a:r>
              <a:rPr lang="zh-CN" altLang="en-US" sz="2400" b="1">
                <a:solidFill>
                  <a:srgbClr val="C00000"/>
                </a:solidFill>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如果不是发生在辛亥革命之后，就不可能有“旧历”的说法</a:t>
            </a:r>
            <a:endParaRPr lang="en-US" altLang="zh-CN" sz="2400" b="1">
              <a:latin typeface="楷体" panose="02010609060101010101" pitchFamily="49" charset="-122"/>
              <a:ea typeface="楷体" panose="02010609060101010101" pitchFamily="49" charset="-122"/>
            </a:endParaRPr>
          </a:p>
          <a:p>
            <a:pPr>
              <a:lnSpc>
                <a:spcPct val="120000"/>
              </a:lnSpc>
            </a:pPr>
            <a:r>
              <a:rPr lang="zh-CN" altLang="en-US" sz="2400" b="1">
                <a:solidFill>
                  <a:srgbClr val="C00000"/>
                </a:solidFill>
                <a:latin typeface="楷体" panose="02010609060101010101" pitchFamily="49" charset="-122"/>
                <a:ea typeface="楷体" panose="02010609060101010101" pitchFamily="49" charset="-122"/>
              </a:rPr>
              <a:t>反论题错误（非</a:t>
            </a:r>
            <a:r>
              <a:rPr lang="en-US" altLang="zh-CN" sz="2400" b="1">
                <a:solidFill>
                  <a:srgbClr val="C00000"/>
                </a:solidFill>
                <a:latin typeface="楷体" panose="02010609060101010101" pitchFamily="49" charset="-122"/>
                <a:ea typeface="楷体" panose="02010609060101010101" pitchFamily="49" charset="-122"/>
              </a:rPr>
              <a:t>q):</a:t>
            </a:r>
            <a:r>
              <a:rPr lang="zh-CN" altLang="en-US" sz="2400" b="1">
                <a:latin typeface="楷体" panose="02010609060101010101" pitchFamily="49" charset="-122"/>
                <a:ea typeface="楷体" panose="02010609060101010101" pitchFamily="49" charset="-122"/>
              </a:rPr>
              <a:t>可是课文头一句就说“旧历的年底毕竟是最像年底”</a:t>
            </a:r>
            <a:endParaRPr lang="en-US" altLang="zh-CN" sz="2400" b="1">
              <a:latin typeface="楷体" panose="02010609060101010101" pitchFamily="49" charset="-122"/>
              <a:ea typeface="楷体" panose="02010609060101010101" pitchFamily="49" charset="-122"/>
            </a:endParaRPr>
          </a:p>
          <a:p>
            <a:pPr>
              <a:lnSpc>
                <a:spcPct val="120000"/>
              </a:lnSpc>
            </a:pPr>
            <a:r>
              <a:rPr lang="zh-CN" altLang="en-US" sz="2400" b="1">
                <a:solidFill>
                  <a:srgbClr val="C00000"/>
                </a:solidFill>
                <a:latin typeface="楷体" panose="02010609060101010101" pitchFamily="49" charset="-122"/>
                <a:ea typeface="楷体" panose="02010609060101010101" pitchFamily="49" charset="-122"/>
              </a:rPr>
              <a:t>论证原命题正确（</a:t>
            </a:r>
            <a:r>
              <a:rPr lang="en-US" altLang="zh-CN" sz="2400" b="1">
                <a:solidFill>
                  <a:srgbClr val="C00000"/>
                </a:solidFill>
                <a:latin typeface="楷体" panose="02010609060101010101" pitchFamily="49" charset="-122"/>
                <a:ea typeface="楷体" panose="02010609060101010101" pitchFamily="49" charset="-122"/>
              </a:rPr>
              <a:t>P</a:t>
            </a:r>
            <a:r>
              <a:rPr lang="zh-CN" altLang="en-US" sz="2400" b="1">
                <a:solidFill>
                  <a:srgbClr val="C00000"/>
                </a:solidFill>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所以故事一定发生在辛亥革命之后。</a:t>
            </a:r>
            <a:endParaRPr lang="en-US" altLang="zh-CN" sz="2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0800" y="0"/>
            <a:ext cx="6096000" cy="461665"/>
          </a:xfrm>
          <a:prstGeom prst="rect">
            <a:avLst/>
          </a:prstGeom>
          <a:noFill/>
        </p:spPr>
        <p:txBody>
          <a:bodyPr wrap="square">
            <a:spAutoFit/>
          </a:bodyPr>
          <a:lstStyle/>
          <a:p>
            <a:r>
              <a:rPr lang="zh-CN" altLang="en-US" sz="2400" b="1">
                <a:solidFill>
                  <a:srgbClr val="C00000"/>
                </a:solidFill>
                <a:latin typeface="黑体" panose="02010609060101010101" charset="-122"/>
                <a:ea typeface="黑体" panose="02010609060101010101" charset="-122"/>
              </a:rPr>
              <a:t>（二）学会间接论证</a:t>
            </a:r>
            <a:endParaRPr lang="zh-CN" altLang="en-US" sz="2400" b="1">
              <a:solidFill>
                <a:srgbClr val="C00000"/>
              </a:solidFill>
              <a:latin typeface="黑体" panose="02010609060101010101" charset="-122"/>
              <a:ea typeface="黑体" panose="02010609060101010101" charset="-122"/>
            </a:endParaRPr>
          </a:p>
        </p:txBody>
      </p:sp>
      <p:sp>
        <p:nvSpPr>
          <p:cNvPr id="8" name="文本框 7"/>
          <p:cNvSpPr txBox="1"/>
          <p:nvPr>
            <p:custDataLst>
              <p:tags r:id="rId2"/>
            </p:custDataLst>
          </p:nvPr>
        </p:nvSpPr>
        <p:spPr>
          <a:xfrm>
            <a:off x="466939" y="1081371"/>
            <a:ext cx="10999347" cy="830997"/>
          </a:xfrm>
          <a:prstGeom prst="rect">
            <a:avLst/>
          </a:prstGeom>
          <a:noFill/>
        </p:spPr>
        <p:txBody>
          <a:bodyPr wrap="square" rtlCol="0">
            <a:spAutoFit/>
          </a:bodyPr>
          <a:lstStyle/>
          <a:p>
            <a:r>
              <a:rPr lang="zh-CN" altLang="en-US" sz="2400" b="1">
                <a:solidFill>
                  <a:srgbClr val="7030A0"/>
                </a:solidFill>
                <a:latin typeface="黑体" panose="02010609060101010101" charset="-122"/>
                <a:ea typeface="黑体" panose="02010609060101010101" charset="-122"/>
              </a:rPr>
              <a:t>归谬法：</a:t>
            </a:r>
            <a:r>
              <a:rPr lang="zh-CN" altLang="en-US" sz="2400" b="1">
                <a:latin typeface="黑体" panose="02010609060101010101" charset="-122"/>
                <a:ea typeface="黑体" panose="02010609060101010101" charset="-122"/>
              </a:rPr>
              <a:t>先假设对方的观点正确，加以引申推导，最后得到一个极其荒谬的结论，从而证明对方观点的错误性。</a:t>
            </a:r>
            <a:endParaRPr lang="en-US" altLang="zh-CN" sz="2400" b="1">
              <a:solidFill>
                <a:srgbClr val="7030A0"/>
              </a:solidFill>
              <a:latin typeface="黑体" panose="02010609060101010101" charset="-122"/>
              <a:ea typeface="黑体" panose="02010609060101010101" charset="-122"/>
            </a:endParaRPr>
          </a:p>
        </p:txBody>
      </p:sp>
      <p:sp>
        <p:nvSpPr>
          <p:cNvPr id="9" name="文本框 8"/>
          <p:cNvSpPr txBox="1"/>
          <p:nvPr>
            <p:custDataLst>
              <p:tags r:id="rId3"/>
            </p:custDataLst>
          </p:nvPr>
        </p:nvSpPr>
        <p:spPr>
          <a:xfrm>
            <a:off x="-478972" y="2748410"/>
            <a:ext cx="3761588" cy="2249462"/>
          </a:xfrm>
          <a:prstGeom prst="rect">
            <a:avLst/>
          </a:prstGeom>
          <a:noFill/>
        </p:spPr>
        <p:txBody>
          <a:bodyPr wrap="square">
            <a:spAutoFit/>
          </a:bodyPr>
          <a:lstStyle/>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求证：非</a:t>
            </a:r>
            <a:r>
              <a:rPr lang="en-US" altLang="zh-CN" sz="2400" b="1">
                <a:latin typeface="楷体" panose="02010609060101010101" pitchFamily="49" charset="-122"/>
                <a:ea typeface="楷体" panose="02010609060101010101" pitchFamily="49" charset="-122"/>
              </a:rPr>
              <a:t>p</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①假设：</a:t>
            </a:r>
            <a:r>
              <a:rPr lang="en-US" altLang="zh-CN" sz="2400" b="1">
                <a:latin typeface="楷体" panose="02010609060101010101" pitchFamily="49" charset="-122"/>
                <a:ea typeface="楷体" panose="02010609060101010101" pitchFamily="49" charset="-122"/>
              </a:rPr>
              <a:t>p</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②如果</a:t>
            </a:r>
            <a:r>
              <a:rPr lang="en-US" altLang="zh-CN" sz="2400" b="1">
                <a:latin typeface="楷体" panose="02010609060101010101" pitchFamily="49" charset="-122"/>
                <a:ea typeface="楷体" panose="02010609060101010101" pitchFamily="49" charset="-122"/>
              </a:rPr>
              <a:t>p</a:t>
            </a:r>
            <a:r>
              <a:rPr lang="zh-CN" altLang="en-US" sz="2400" b="1">
                <a:latin typeface="楷体" panose="02010609060101010101" pitchFamily="49" charset="-122"/>
                <a:ea typeface="楷体" panose="02010609060101010101" pitchFamily="49" charset="-122"/>
              </a:rPr>
              <a:t>，则</a:t>
            </a:r>
            <a:r>
              <a:rPr lang="en-US" altLang="zh-CN" sz="2400" b="1">
                <a:latin typeface="楷体" panose="02010609060101010101" pitchFamily="49" charset="-122"/>
                <a:ea typeface="楷体" panose="02010609060101010101" pitchFamily="49" charset="-122"/>
              </a:rPr>
              <a:t>q</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③非</a:t>
            </a:r>
            <a:r>
              <a:rPr lang="en-US" altLang="zh-CN" sz="2400" b="1">
                <a:latin typeface="楷体" panose="02010609060101010101" pitchFamily="49" charset="-122"/>
                <a:ea typeface="楷体" panose="02010609060101010101" pitchFamily="49" charset="-122"/>
              </a:rPr>
              <a:t>q</a:t>
            </a:r>
            <a:endParaRPr lang="en-US" altLang="zh-CN"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④非</a:t>
            </a:r>
            <a:r>
              <a:rPr lang="en-US" altLang="zh-CN" sz="2400" b="1">
                <a:latin typeface="楷体" panose="02010609060101010101" pitchFamily="49" charset="-122"/>
                <a:ea typeface="楷体" panose="02010609060101010101" pitchFamily="49" charset="-122"/>
              </a:rPr>
              <a:t>p</a:t>
            </a:r>
            <a:endParaRPr lang="en-US" altLang="zh-CN" sz="2400" b="1">
              <a:latin typeface="楷体" panose="02010609060101010101" pitchFamily="49" charset="-122"/>
              <a:ea typeface="楷体" panose="02010609060101010101" pitchFamily="49" charset="-122"/>
            </a:endParaRPr>
          </a:p>
        </p:txBody>
      </p:sp>
      <p:sp>
        <p:nvSpPr>
          <p:cNvPr id="15" name="文本框 14"/>
          <p:cNvSpPr txBox="1"/>
          <p:nvPr>
            <p:custDataLst>
              <p:tags r:id="rId4"/>
            </p:custDataLst>
          </p:nvPr>
        </p:nvSpPr>
        <p:spPr>
          <a:xfrm>
            <a:off x="2503714" y="1990977"/>
            <a:ext cx="9528629" cy="1569660"/>
          </a:xfrm>
          <a:prstGeom prst="rect">
            <a:avLst/>
          </a:prstGeom>
          <a:noFill/>
        </p:spPr>
        <p:txBody>
          <a:bodyPr wrap="square">
            <a:spAutoFit/>
          </a:bodyPr>
          <a:lstStyle/>
          <a:p>
            <a:r>
              <a:rPr lang="zh-CN" altLang="en-US" sz="2400" b="1">
                <a:latin typeface="黑体" panose="02010609060101010101" charset="-122"/>
                <a:ea typeface="黑体" panose="02010609060101010101" charset="-122"/>
              </a:rPr>
              <a:t>在一次宴会上，俄国著名文学批评家赫尔岑被喧闹的音乐扰得心烦意乱，直用手捂耳朵。主人见他这样便解释说：“演奏的是流行乐曲。”赫尔岑问道：“流行的乐曲就一定高尚吗？”主人说：“不高尚的东西怎么能流行呢？”赫尔岑反驳道：“</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endParaRPr lang="en-US" altLang="zh-CN" sz="2400" b="1">
              <a:latin typeface="黑体" panose="02010609060101010101" charset="-122"/>
              <a:ea typeface="黑体" panose="02010609060101010101" charset="-122"/>
            </a:endParaRPr>
          </a:p>
        </p:txBody>
      </p:sp>
      <p:sp>
        <p:nvSpPr>
          <p:cNvPr id="16" name="文本框 15"/>
          <p:cNvSpPr txBox="1"/>
          <p:nvPr>
            <p:custDataLst>
              <p:tags r:id="rId5"/>
            </p:custDataLst>
          </p:nvPr>
        </p:nvSpPr>
        <p:spPr>
          <a:xfrm>
            <a:off x="7834086" y="3153620"/>
            <a:ext cx="6379028" cy="400110"/>
          </a:xfrm>
          <a:prstGeom prst="rect">
            <a:avLst/>
          </a:prstGeom>
          <a:noFill/>
        </p:spPr>
        <p:txBody>
          <a:bodyPr wrap="square">
            <a:spAutoFit/>
          </a:bodyPr>
          <a:lstStyle/>
          <a:p>
            <a:r>
              <a:rPr lang="zh-CN" altLang="en-US" sz="2000" b="1">
                <a:solidFill>
                  <a:srgbClr val="C00000"/>
                </a:solidFill>
                <a:latin typeface="楷体" panose="02010609060101010101" pitchFamily="49" charset="-122"/>
                <a:ea typeface="楷体" panose="02010609060101010101" pitchFamily="49" charset="-122"/>
              </a:rPr>
              <a:t>那么，流行感冒也是高尚的了？</a:t>
            </a:r>
            <a:endParaRPr lang="zh-CN" altLang="en-US" sz="2000" b="1">
              <a:solidFill>
                <a:srgbClr val="C00000"/>
              </a:solidFill>
              <a:latin typeface="楷体" panose="02010609060101010101" pitchFamily="49" charset="-122"/>
              <a:ea typeface="楷体" panose="02010609060101010101" pitchFamily="49" charset="-122"/>
            </a:endParaRPr>
          </a:p>
        </p:txBody>
      </p:sp>
      <p:sp>
        <p:nvSpPr>
          <p:cNvPr id="18" name="文本框 17"/>
          <p:cNvSpPr txBox="1"/>
          <p:nvPr>
            <p:custDataLst>
              <p:tags r:id="rId6"/>
            </p:custDataLst>
          </p:nvPr>
        </p:nvSpPr>
        <p:spPr>
          <a:xfrm>
            <a:off x="2677885" y="3525590"/>
            <a:ext cx="8244115" cy="2308324"/>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7030A0"/>
                </a:solidFill>
                <a:effectLst/>
                <a:uLnTx/>
                <a:uFillTx/>
                <a:latin typeface="楷体" panose="02010609060101010101" pitchFamily="49" charset="-122"/>
                <a:ea typeface="楷体" panose="02010609060101010101" pitchFamily="49" charset="-122"/>
                <a:cs typeface="+mn-cs"/>
              </a:rPr>
              <a:t>求证（非</a:t>
            </a:r>
            <a:r>
              <a:rPr kumimoji="0" lang="en-US" altLang="zh-CN" sz="2400" b="1" i="0" u="none" strike="noStrike" kern="1200" cap="none" spc="0" normalizeH="0" baseline="0" noProof="0">
                <a:ln>
                  <a:noFill/>
                </a:ln>
                <a:solidFill>
                  <a:srgbClr val="7030A0"/>
                </a:solidFill>
                <a:effectLst/>
                <a:uLnTx/>
                <a:uFillTx/>
                <a:latin typeface="楷体" panose="02010609060101010101" pitchFamily="49" charset="-122"/>
                <a:ea typeface="楷体" panose="02010609060101010101" pitchFamily="49" charset="-122"/>
                <a:cs typeface="+mn-cs"/>
              </a:rPr>
              <a:t>p)</a:t>
            </a:r>
            <a:r>
              <a:rPr kumimoji="0" lang="zh-CN" altLang="en-US" sz="2400" b="1" i="0" u="none" strike="noStrike" kern="1200" cap="none" spc="0" normalizeH="0" baseline="0" noProof="0">
                <a:ln>
                  <a:noFill/>
                </a:ln>
                <a:solidFill>
                  <a:srgbClr val="7030A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流行的东西不一定高尚。</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7030A0"/>
                </a:solidFill>
                <a:latin typeface="楷体" panose="02010609060101010101" pitchFamily="49" charset="-122"/>
                <a:ea typeface="楷体" panose="02010609060101010101" pitchFamily="49" charset="-122"/>
              </a:rPr>
              <a:t>①假设（</a:t>
            </a:r>
            <a:r>
              <a:rPr lang="en-US" altLang="zh-CN" sz="2400" b="1">
                <a:solidFill>
                  <a:srgbClr val="7030A0"/>
                </a:solidFill>
                <a:latin typeface="楷体" panose="02010609060101010101" pitchFamily="49" charset="-122"/>
                <a:ea typeface="楷体" panose="02010609060101010101" pitchFamily="49" charset="-122"/>
              </a:rPr>
              <a:t>p</a:t>
            </a:r>
            <a:r>
              <a:rPr lang="zh-CN" altLang="en-US" sz="2400" b="1">
                <a:solidFill>
                  <a:srgbClr val="7030A0"/>
                </a:solidFill>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流行的东西都高尚</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7030A0"/>
                </a:solidFill>
                <a:latin typeface="楷体" panose="02010609060101010101" pitchFamily="49" charset="-122"/>
                <a:ea typeface="楷体" panose="02010609060101010101" pitchFamily="49" charset="-122"/>
              </a:rPr>
              <a:t>②推理（如果</a:t>
            </a:r>
            <a:r>
              <a:rPr lang="en-US" altLang="zh-CN" sz="2400" b="1">
                <a:solidFill>
                  <a:srgbClr val="7030A0"/>
                </a:solidFill>
                <a:latin typeface="楷体" panose="02010609060101010101" pitchFamily="49" charset="-122"/>
                <a:ea typeface="楷体" panose="02010609060101010101" pitchFamily="49" charset="-122"/>
              </a:rPr>
              <a:t>p</a:t>
            </a:r>
            <a:r>
              <a:rPr lang="zh-CN" altLang="en-US" sz="2400" b="1">
                <a:solidFill>
                  <a:srgbClr val="7030A0"/>
                </a:solidFill>
                <a:latin typeface="楷体" panose="02010609060101010101" pitchFamily="49" charset="-122"/>
                <a:ea typeface="楷体" panose="02010609060101010101" pitchFamily="49" charset="-122"/>
              </a:rPr>
              <a:t>，则</a:t>
            </a:r>
            <a:r>
              <a:rPr lang="en-US" altLang="zh-CN" sz="2400" b="1">
                <a:solidFill>
                  <a:srgbClr val="7030A0"/>
                </a:solidFill>
                <a:latin typeface="楷体" panose="02010609060101010101" pitchFamily="49" charset="-122"/>
                <a:ea typeface="楷体" panose="02010609060101010101" pitchFamily="49" charset="-122"/>
              </a:rPr>
              <a:t>q</a:t>
            </a:r>
            <a:r>
              <a:rPr lang="zh-CN" altLang="en-US" sz="2400" b="1">
                <a:solidFill>
                  <a:srgbClr val="7030A0"/>
                </a:solidFill>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如果流行的东西都高尚，那么流行感冒也是高尚的</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7030A0"/>
                </a:solidFill>
                <a:latin typeface="楷体" panose="02010609060101010101" pitchFamily="49" charset="-122"/>
                <a:ea typeface="楷体" panose="02010609060101010101" pitchFamily="49" charset="-122"/>
              </a:rPr>
              <a:t>③非</a:t>
            </a:r>
            <a:r>
              <a:rPr lang="en-US" altLang="zh-CN" sz="2400" b="1">
                <a:solidFill>
                  <a:srgbClr val="7030A0"/>
                </a:solidFill>
                <a:latin typeface="楷体" panose="02010609060101010101" pitchFamily="49" charset="-122"/>
                <a:ea typeface="楷体" panose="02010609060101010101" pitchFamily="49" charset="-122"/>
              </a:rPr>
              <a:t>q:</a:t>
            </a: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然而流行感冒不高尚</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7030A0"/>
                </a:solidFill>
                <a:latin typeface="楷体" panose="02010609060101010101" pitchFamily="49" charset="-122"/>
                <a:ea typeface="楷体" panose="02010609060101010101" pitchFamily="49" charset="-122"/>
              </a:rPr>
              <a:t>④总结：</a:t>
            </a: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流行的东西不一定高尚。</a:t>
            </a:r>
            <a:endPar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P spid="18"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81660" y="795020"/>
            <a:ext cx="11125200" cy="6164580"/>
          </a:xfrm>
          <a:prstGeom prst="rect">
            <a:avLst/>
          </a:prstGeom>
          <a:noFill/>
        </p:spPr>
        <p:txBody>
          <a:bodyPr wrap="square">
            <a:spAutoFit/>
          </a:bodyPr>
          <a:lstStyle/>
          <a:p>
            <a:pPr indent="457200" algn="just">
              <a:lnSpc>
                <a:spcPct val="150000"/>
              </a:lnSpc>
              <a:spcAft>
                <a:spcPts val="1000"/>
              </a:spcAft>
            </a:pPr>
            <a:r>
              <a:rPr lang="zh-CN" altLang="en-US" sz="2800" kern="100">
                <a:effectLst/>
                <a:latin typeface="微软雅黑" panose="020B0503020204020204" pitchFamily="34" charset="-122"/>
                <a:ea typeface="微软雅黑" panose="020B0503020204020204" pitchFamily="34" charset="-122"/>
                <a:cs typeface="Arial" panose="020B0604020202020204" pitchFamily="34" charset="0"/>
              </a:rPr>
              <a:t>归谬法则是从某一观点推出明显的错误或矛盾，从而证明这一观点本身的错误， 常用于驳论。下面的驳论就使用了归谬法：</a:t>
            </a:r>
            <a:endParaRPr lang="zh-CN" altLang="en-US" sz="28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800" kern="100">
                <a:effectLst/>
                <a:latin typeface="楷体" panose="02010609060101010101" pitchFamily="49" charset="-122"/>
                <a:ea typeface="楷体" panose="02010609060101010101" pitchFamily="49" charset="-122"/>
                <a:cs typeface="Arial" panose="020B0604020202020204" pitchFamily="34" charset="0"/>
              </a:rPr>
              <a:t>有人认为“君子慎其独”是封建时代的士大夫语言，我们今天还使用它，会使思想倒退到封建社会去。果真如此，那我们今天所说的话，大多来自古代社会，山水草木、日月风雨且不必说，就连“兼听则明，偏信则暗”“鞠躬尽瘁，死而后已”“以史为鉴”等也来自古代社会</a:t>
            </a:r>
            <a:r>
              <a:rPr lang="en-US" altLang="zh-CN" sz="28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800" kern="100">
                <a:effectLst/>
                <a:latin typeface="楷体" panose="02010609060101010101" pitchFamily="49" charset="-122"/>
                <a:ea typeface="楷体" panose="02010609060101010101" pitchFamily="49" charset="-122"/>
                <a:cs typeface="Arial" panose="020B0604020202020204" pitchFamily="34" charset="0"/>
              </a:rPr>
              <a:t>甚至出自封建士大夫之口。照这些人的逻辑，这类语言也不能说了，那我们今天只好做半个哑巴了。</a:t>
            </a:r>
            <a:endParaRPr lang="zh-CN" altLang="en-US" sz="2800" kern="100">
              <a:effectLst/>
              <a:latin typeface="楷体" panose="02010609060101010101" pitchFamily="49" charset="-122"/>
              <a:ea typeface="楷体" panose="02010609060101010101" pitchFamily="49" charset="-122"/>
              <a:cs typeface="Arial" panose="020B0604020202020204" pitchFamily="34" charset="0"/>
            </a:endParaRPr>
          </a:p>
          <a:p>
            <a:pPr indent="457200" algn="just">
              <a:lnSpc>
                <a:spcPct val="150000"/>
              </a:lnSpc>
              <a:spcAft>
                <a:spcPts val="1000"/>
              </a:spcAft>
            </a:pPr>
            <a:endParaRPr lang="zh-CN" altLang="en-US" sz="2800" kern="100">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17714" y="1459078"/>
            <a:ext cx="6096000" cy="461665"/>
          </a:xfrm>
          <a:prstGeom prst="rect">
            <a:avLst/>
          </a:prstGeom>
          <a:noFill/>
        </p:spPr>
        <p:txBody>
          <a:bodyPr wrap="square">
            <a:spAutoFit/>
          </a:bodyPr>
          <a:lstStyle/>
          <a:p>
            <a:r>
              <a:rPr lang="zh-CN" altLang="en-US" sz="2400" b="1">
                <a:solidFill>
                  <a:srgbClr val="C00000"/>
                </a:solidFill>
                <a:latin typeface="黑体" panose="02010609060101010101" charset="-122"/>
                <a:ea typeface="黑体" panose="02010609060101010101" charset="-122"/>
              </a:rPr>
              <a:t>（二）学会间接论证</a:t>
            </a:r>
            <a:endParaRPr lang="zh-CN" altLang="en-US" sz="2400" b="1">
              <a:solidFill>
                <a:srgbClr val="C00000"/>
              </a:solidFill>
              <a:latin typeface="黑体" panose="02010609060101010101" charset="-122"/>
              <a:ea typeface="黑体" panose="02010609060101010101" charset="-122"/>
            </a:endParaRPr>
          </a:p>
        </p:txBody>
      </p:sp>
      <p:sp>
        <p:nvSpPr>
          <p:cNvPr id="4" name="文本框 3"/>
          <p:cNvSpPr txBox="1"/>
          <p:nvPr>
            <p:custDataLst>
              <p:tags r:id="rId2"/>
            </p:custDataLst>
          </p:nvPr>
        </p:nvSpPr>
        <p:spPr>
          <a:xfrm>
            <a:off x="606809" y="3765842"/>
            <a:ext cx="6096000" cy="461665"/>
          </a:xfrm>
          <a:prstGeom prst="rect">
            <a:avLst/>
          </a:prstGeom>
          <a:noFill/>
        </p:spPr>
        <p:txBody>
          <a:bodyPr wrap="square">
            <a:spAutoFit/>
          </a:bodyPr>
          <a:lstStyle/>
          <a:p>
            <a:r>
              <a:rPr lang="zh-CN" altLang="en-US" sz="2400" b="1">
                <a:latin typeface="黑体" panose="02010609060101010101" charset="-122"/>
                <a:ea typeface="黑体" panose="02010609060101010101" charset="-122"/>
              </a:rPr>
              <a:t>间接论证</a:t>
            </a:r>
            <a:endParaRPr lang="zh-CN" altLang="en-US" sz="2400" b="1">
              <a:latin typeface="黑体" panose="02010609060101010101" charset="-122"/>
              <a:ea typeface="黑体" panose="02010609060101010101" charset="-122"/>
            </a:endParaRPr>
          </a:p>
        </p:txBody>
      </p:sp>
      <p:sp>
        <p:nvSpPr>
          <p:cNvPr id="8" name="文本框 7"/>
          <p:cNvSpPr txBox="1"/>
          <p:nvPr>
            <p:custDataLst>
              <p:tags r:id="rId3"/>
            </p:custDataLst>
          </p:nvPr>
        </p:nvSpPr>
        <p:spPr>
          <a:xfrm>
            <a:off x="624115" y="2148311"/>
            <a:ext cx="8541657" cy="46166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rPr>
              <a:t>直接论证：直接举例或从其他观点出发证实或证伪某个观点。</a:t>
            </a:r>
            <a:endParaRPr lang="zh-CN" altLang="en-US" sz="2400" b="1">
              <a:latin typeface="黑体" panose="02010609060101010101" charset="-122"/>
              <a:ea typeface="黑体" panose="02010609060101010101" charset="-122"/>
            </a:endParaRPr>
          </a:p>
        </p:txBody>
      </p:sp>
      <p:sp>
        <p:nvSpPr>
          <p:cNvPr id="9" name="左大括号 8"/>
          <p:cNvSpPr/>
          <p:nvPr>
            <p:custDataLst>
              <p:tags r:id="rId4"/>
            </p:custDataLst>
          </p:nvPr>
        </p:nvSpPr>
        <p:spPr>
          <a:xfrm>
            <a:off x="2278743" y="2813761"/>
            <a:ext cx="1062335" cy="2585161"/>
          </a:xfrm>
          <a:prstGeom prst="leftBrace">
            <a:avLst>
              <a:gd name="adj1" fmla="val 8333"/>
              <a:gd name="adj2" fmla="val 48596"/>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custDataLst>
              <p:tags r:id="rId5"/>
            </p:custDataLst>
          </p:nvPr>
        </p:nvSpPr>
        <p:spPr>
          <a:xfrm>
            <a:off x="3596473" y="2861325"/>
            <a:ext cx="7702897" cy="46166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rPr>
              <a:t>排除法</a:t>
            </a:r>
            <a:endParaRPr lang="zh-CN" altLang="en-US" sz="2400" b="1">
              <a:latin typeface="黑体" panose="02010609060101010101" charset="-122"/>
              <a:ea typeface="黑体" panose="02010609060101010101" charset="-122"/>
            </a:endParaRPr>
          </a:p>
        </p:txBody>
      </p:sp>
      <p:sp>
        <p:nvSpPr>
          <p:cNvPr id="11" name="文本框 10"/>
          <p:cNvSpPr txBox="1"/>
          <p:nvPr>
            <p:custDataLst>
              <p:tags r:id="rId6"/>
            </p:custDataLst>
          </p:nvPr>
        </p:nvSpPr>
        <p:spPr>
          <a:xfrm>
            <a:off x="3571910" y="3750884"/>
            <a:ext cx="1268604" cy="46166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rPr>
              <a:t>反证法</a:t>
            </a:r>
            <a:endParaRPr lang="zh-CN" altLang="en-US" sz="2400" b="1">
              <a:latin typeface="黑体" panose="02010609060101010101" charset="-122"/>
              <a:ea typeface="黑体" panose="02010609060101010101" charset="-122"/>
            </a:endParaRPr>
          </a:p>
        </p:txBody>
      </p:sp>
      <p:sp>
        <p:nvSpPr>
          <p:cNvPr id="12" name="文本框 11"/>
          <p:cNvSpPr txBox="1"/>
          <p:nvPr>
            <p:custDataLst>
              <p:tags r:id="rId7"/>
            </p:custDataLst>
          </p:nvPr>
        </p:nvSpPr>
        <p:spPr>
          <a:xfrm>
            <a:off x="3582921" y="4670359"/>
            <a:ext cx="1268604" cy="46166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rPr>
              <a:t>归谬法</a:t>
            </a:r>
            <a:endParaRPr lang="zh-CN" altLang="en-US" sz="2400" b="1">
              <a:latin typeface="黑体" panose="02010609060101010101" charset="-122"/>
              <a:ea typeface="黑体" panose="02010609060101010101" charset="-122"/>
            </a:endParaRPr>
          </a:p>
        </p:txBody>
      </p:sp>
      <p:sp>
        <p:nvSpPr>
          <p:cNvPr id="3" name="右大括号 2"/>
          <p:cNvSpPr/>
          <p:nvPr>
            <p:custDataLst>
              <p:tags r:id="rId8"/>
            </p:custDataLst>
          </p:nvPr>
        </p:nvSpPr>
        <p:spPr>
          <a:xfrm>
            <a:off x="5167223" y="3925019"/>
            <a:ext cx="267419" cy="1207005"/>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p:cNvSpPr txBox="1"/>
          <p:nvPr>
            <p:custDataLst>
              <p:tags r:id="rId9"/>
            </p:custDataLst>
          </p:nvPr>
        </p:nvSpPr>
        <p:spPr>
          <a:xfrm>
            <a:off x="5577048" y="4070194"/>
            <a:ext cx="2201243" cy="830997"/>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rPr>
              <a:t>充分条件否定后件的推理</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7197" y="966855"/>
            <a:ext cx="11612507" cy="6185535"/>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①因果分析法</a:t>
            </a:r>
            <a:endParaRPr lang="zh-CN" altLang="en-US" sz="2400" b="1">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例：</a:t>
            </a:r>
            <a:r>
              <a:rPr lang="zh-CN" altLang="en-US" sz="2400">
                <a:solidFill>
                  <a:srgbClr val="C00000"/>
                </a:solidFill>
                <a:latin typeface="微软雅黑" panose="020B0503020204020204" pitchFamily="34" charset="-122"/>
                <a:ea typeface="微软雅黑" panose="020B0503020204020204" pitchFamily="34" charset="-122"/>
              </a:rPr>
              <a:t>磨难，能历练人生</a:t>
            </a:r>
            <a:r>
              <a:rPr lang="zh-CN" altLang="en-US" sz="2400">
                <a:latin typeface="微软雅黑" panose="020B0503020204020204" pitchFamily="34" charset="-122"/>
                <a:ea typeface="微软雅黑" panose="020B0503020204020204" pitchFamily="34" charset="-122"/>
              </a:rPr>
              <a:t>。贝多芬双耳失聪，却能在这样的磨难下创造出不朽的交响曲，撼人心灵；司马迁遭受腐刑，却能在这样的耻辱中写成</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史记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，汗青溢光；一代体操王子李宁泪洒汉城后黯然退出体坛，却又另辟天地，让“李宁牌”系列运动用品风靡中国的体育用品市场。</a:t>
            </a:r>
            <a:r>
              <a:rPr lang="zh-CN" altLang="en-US" sz="2400">
                <a:solidFill>
                  <a:srgbClr val="C00000"/>
                </a:solidFill>
                <a:latin typeface="微软雅黑" panose="020B0503020204020204" pitchFamily="34" charset="-122"/>
                <a:ea typeface="微软雅黑" panose="020B0503020204020204" pitchFamily="34" charset="-122"/>
              </a:rPr>
              <a:t>磨难，能带领人冲破黑暗，绽放光彩。</a:t>
            </a:r>
            <a:endParaRPr lang="en-US" altLang="zh-CN" sz="2400">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分析</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这一叙例语段，采用了</a:t>
            </a:r>
            <a:r>
              <a:rPr lang="zh-CN" altLang="en-US" sz="2400">
                <a:solidFill>
                  <a:srgbClr val="C00000"/>
                </a:solidFill>
                <a:latin typeface="微软雅黑" panose="020B0503020204020204" pitchFamily="34" charset="-122"/>
                <a:ea typeface="微软雅黑" panose="020B0503020204020204" pitchFamily="34" charset="-122"/>
              </a:rPr>
              <a:t>总分总</a:t>
            </a:r>
            <a:r>
              <a:rPr lang="zh-CN" altLang="en-US" sz="2400">
                <a:latin typeface="微软雅黑" panose="020B0503020204020204" pitchFamily="34" charset="-122"/>
                <a:ea typeface="微软雅黑" panose="020B0503020204020204" pitchFamily="34" charset="-122"/>
              </a:rPr>
              <a:t>的结构。中间列举贝多芬、司马迁和李宁三个例子来证明论点。毛病是在例子和论点之间缺少分析语言。</a:t>
            </a:r>
            <a:r>
              <a:rPr lang="zh-CN" altLang="en-US" sz="2400">
                <a:highlight>
                  <a:srgbClr val="FFFF00"/>
                </a:highlight>
                <a:latin typeface="微软雅黑" panose="020B0503020204020204" pitchFamily="34" charset="-122"/>
                <a:ea typeface="微软雅黑" panose="020B0503020204020204" pitchFamily="34" charset="-122"/>
              </a:rPr>
              <a:t>那么，怎样展开议论呢？</a:t>
            </a:r>
            <a:r>
              <a:rPr lang="zh-CN" altLang="en-US" sz="2400">
                <a:latin typeface="微软雅黑" panose="020B0503020204020204" pitchFamily="34" charset="-122"/>
                <a:ea typeface="微软雅黑" panose="020B0503020204020204" pitchFamily="34" charset="-122"/>
              </a:rPr>
              <a:t>阅读语段，我们发现，“三位人物在磨难下的结果”已告知我们了，而对于原因则只字未提，所以，我们就可以添加</a:t>
            </a:r>
            <a:r>
              <a:rPr lang="zh-CN" altLang="en-US" sz="2400">
                <a:highlight>
                  <a:srgbClr val="FFFF00"/>
                </a:highlight>
                <a:latin typeface="微软雅黑" panose="020B0503020204020204" pitchFamily="34" charset="-122"/>
                <a:ea typeface="微软雅黑" panose="020B0503020204020204" pitchFamily="34" charset="-122"/>
              </a:rPr>
              <a:t>“原因探究”</a:t>
            </a:r>
            <a:r>
              <a:rPr lang="zh-CN" altLang="en-US" sz="2400">
                <a:latin typeface="微软雅黑" panose="020B0503020204020204" pitchFamily="34" charset="-122"/>
                <a:ea typeface="微软雅黑" panose="020B0503020204020204" pitchFamily="34" charset="-122"/>
              </a:rPr>
              <a:t>的分析文字，以较好地架起事例与结论之间的桥梁，达到“叙”为“议”服务的目的。</a:t>
            </a:r>
            <a:endParaRPr lang="zh-CN" altLang="en-US" sz="2400">
              <a:latin typeface="微软雅黑" panose="020B0503020204020204" pitchFamily="34" charset="-122"/>
              <a:ea typeface="微软雅黑" panose="020B0503020204020204" pitchFamily="34" charset="-122"/>
            </a:endParaRPr>
          </a:p>
          <a:p>
            <a:pPr lvl="0">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89737" y="130592"/>
            <a:ext cx="8710196" cy="836684"/>
            <a:chOff x="477672" y="357922"/>
            <a:chExt cx="8710196" cy="836684"/>
          </a:xfrm>
        </p:grpSpPr>
        <p:sp>
          <p:nvSpPr>
            <p:cNvPr id="14" name="文本框 13"/>
            <p:cNvSpPr txBox="1"/>
            <p:nvPr/>
          </p:nvSpPr>
          <p:spPr>
            <a:xfrm>
              <a:off x="1309949" y="357922"/>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484922"/>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7197" y="1702185"/>
            <a:ext cx="11612507" cy="5013039"/>
          </a:xfrm>
          <a:prstGeom prst="rect">
            <a:avLst/>
          </a:prstGeom>
          <a:noFill/>
        </p:spPr>
        <p:txBody>
          <a:bodyPr wrap="square" rtlCol="0">
            <a:spAutoFit/>
          </a:bodyPr>
          <a:lstStyle/>
          <a:p>
            <a:pPr lvl="0">
              <a:lnSpc>
                <a:spcPct val="150000"/>
              </a:lnSpc>
            </a:pPr>
            <a:r>
              <a:rPr lang="zh-CN" altLang="en-US" sz="2400">
                <a:latin typeface="微软雅黑" panose="020B0503020204020204" pitchFamily="34" charset="-122"/>
                <a:ea typeface="微软雅黑" panose="020B0503020204020204" pitchFamily="34" charset="-122"/>
              </a:rPr>
              <a:t>修改</a:t>
            </a:r>
            <a:r>
              <a:rPr lang="en-US" altLang="zh-CN" sz="2400">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有时候磨难，恰恰能够历练人生，绽放光彩。贝多芬双耳失聪，却能在这样的磨难下创造出不朽的交响曲，撼人心灵</a:t>
            </a:r>
            <a:r>
              <a:rPr lang="zh-CN" altLang="en-US" sz="2400">
                <a:solidFill>
                  <a:srgbClr val="C00000"/>
                </a:solidFill>
                <a:highlight>
                  <a:srgbClr val="FFFF00"/>
                </a:highlight>
                <a:latin typeface="微软雅黑" panose="020B0503020204020204" pitchFamily="34" charset="-122"/>
                <a:ea typeface="微软雅黑" panose="020B0503020204020204" pitchFamily="34" charset="-122"/>
              </a:rPr>
              <a:t>，那是因为他不屈服命运的压打，顽强抗拒厄运，才谱出了人类的心灵之歌；</a:t>
            </a:r>
            <a:r>
              <a:rPr lang="zh-CN" altLang="en-US" sz="2400">
                <a:solidFill>
                  <a:srgbClr val="C00000"/>
                </a:solidFill>
                <a:latin typeface="微软雅黑" panose="020B0503020204020204" pitchFamily="34" charset="-122"/>
                <a:ea typeface="微软雅黑" panose="020B0503020204020204" pitchFamily="34" charset="-122"/>
              </a:rPr>
              <a:t>司马迁遭受腐刑，却能在这样的耻辱中写成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史记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，汗青溢光，</a:t>
            </a:r>
            <a:r>
              <a:rPr lang="zh-CN" altLang="en-US" sz="2400">
                <a:solidFill>
                  <a:srgbClr val="C00000"/>
                </a:solidFill>
                <a:highlight>
                  <a:srgbClr val="FFFF00"/>
                </a:highlight>
                <a:latin typeface="微软雅黑" panose="020B0503020204020204" pitchFamily="34" charset="-122"/>
                <a:ea typeface="微软雅黑" panose="020B0503020204020204" pitchFamily="34" charset="-122"/>
              </a:rPr>
              <a:t>那是因为他有坚定如山的信念，刚毅如铁的意志，于诽谤讥嘲中坚持自己的志向，才突围成为“史圣”；</a:t>
            </a:r>
            <a:r>
              <a:rPr lang="zh-CN" altLang="en-US" sz="2400">
                <a:solidFill>
                  <a:srgbClr val="C00000"/>
                </a:solidFill>
                <a:latin typeface="微软雅黑" panose="020B0503020204020204" pitchFamily="34" charset="-122"/>
                <a:ea typeface="微软雅黑" panose="020B0503020204020204" pitchFamily="34" charset="-122"/>
              </a:rPr>
              <a:t>一代体操王子李宁泪洒汉城黯然退出体坛后，却又另辟天地开创了自己的事业，让李宁牌系列运动用品风靡中国的体育用品市场，</a:t>
            </a:r>
            <a:r>
              <a:rPr lang="zh-CN" altLang="en-US" sz="2400">
                <a:solidFill>
                  <a:srgbClr val="C00000"/>
                </a:solidFill>
                <a:highlight>
                  <a:srgbClr val="FFFF00"/>
                </a:highlight>
                <a:latin typeface="微软雅黑" panose="020B0503020204020204" pitchFamily="34" charset="-122"/>
                <a:ea typeface="微软雅黑" panose="020B0503020204020204" pitchFamily="34" charset="-122"/>
              </a:rPr>
              <a:t>那是因为他懂得承受失败，不为失败所吓倒，才能在失败中开拓出一条新路。</a:t>
            </a:r>
            <a:r>
              <a:rPr lang="zh-CN" altLang="en-US" sz="2400">
                <a:solidFill>
                  <a:srgbClr val="C00000"/>
                </a:solidFill>
                <a:latin typeface="微软雅黑" panose="020B0503020204020204" pitchFamily="34" charset="-122"/>
                <a:ea typeface="微软雅黑" panose="020B0503020204020204" pitchFamily="34" charset="-122"/>
              </a:rPr>
              <a:t>磨难，是祸，又是福。它对于意志坚强者，只不过是人生路上的一帘风雨，只要勇敢地走过去，前方是另一片蓝天。 </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90197" y="1090415"/>
            <a:ext cx="11612507" cy="5631180"/>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②假设分析法</a:t>
            </a:r>
            <a:endParaRPr lang="zh-CN" altLang="en-US" sz="2400" b="1">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假设分析法：运用假设推理对所列举的论据进行分析，来证明自己的观点，使事例和析例正反映衬，很有说服力。</a:t>
            </a:r>
            <a:endParaRPr lang="zh-CN" altLang="en-US" sz="2400">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例：“世界上没有完全相同的蛋，当你画了一个，再去画另一个时，形态又不同了。即使同一个蛋，从不同的角度去看，其形态也有很大的区别。只有把画蛋的基本功练好了，才能画出更好的画。”达</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芬奇老师的谆谆教导，说出了一个真理：基本功训练很重要。由于达</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芬奇从师阶段培养了扎实的画画基础，他后来成为了欧洲文艺复兴时期的卓越的画家。</a:t>
            </a:r>
            <a:endParaRPr lang="zh-CN" altLang="en-US" sz="2400">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分析</a:t>
            </a:r>
            <a:r>
              <a:rPr lang="en-US" altLang="zh-CN" sz="2400">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这一语段陈述了达</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芬奇的奋斗结果并且作了简单的原因分析，应该说有“叙”也有“议”。但说理应该再深入一点，再透彻一些。</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65607" y="345857"/>
            <a:ext cx="8602881" cy="817634"/>
            <a:chOff x="477672" y="519847"/>
            <a:chExt cx="8602881" cy="817634"/>
          </a:xfrm>
        </p:grpSpPr>
        <p:sp>
          <p:nvSpPr>
            <p:cNvPr id="14" name="文本框 13"/>
            <p:cNvSpPr txBox="1"/>
            <p:nvPr/>
          </p:nvSpPr>
          <p:spPr>
            <a:xfrm>
              <a:off x="1202634" y="51984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90197" y="1090415"/>
            <a:ext cx="11612507" cy="5077460"/>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②假设分析法</a:t>
            </a:r>
            <a:endParaRPr lang="zh-CN" altLang="en-US" sz="2400" b="1">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假设分析法：运用假设推理对所列举的论据进行分析，来证明自己的观点，使事例和析例正反映衬，很有说服力。</a:t>
            </a:r>
            <a:endParaRPr lang="zh-CN" altLang="en-US" sz="2400">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例：“世界上没有完全相同的蛋，当你画了一个，再去画另一个时，形态又不同了。即使同一个蛋，从不同的角度去看，其形态也有很大的区别。只有把画蛋的基本功练好了，才能画出更好的画。”</a:t>
            </a:r>
            <a:r>
              <a:rPr lang="zh-CN" altLang="en-US" sz="2400">
                <a:highlight>
                  <a:srgbClr val="FFFF00"/>
                </a:highlight>
                <a:latin typeface="微软雅黑" panose="020B0503020204020204" pitchFamily="34" charset="-122"/>
                <a:ea typeface="微软雅黑" panose="020B0503020204020204" pitchFamily="34" charset="-122"/>
              </a:rPr>
              <a:t>达</a:t>
            </a:r>
            <a:r>
              <a:rPr lang="en-US" altLang="zh-CN" sz="2400">
                <a:highlight>
                  <a:srgbClr val="FFFF00"/>
                </a:highlight>
                <a:latin typeface="微软雅黑" panose="020B0503020204020204" pitchFamily="34" charset="-122"/>
                <a:ea typeface="微软雅黑" panose="020B0503020204020204" pitchFamily="34" charset="-122"/>
              </a:rPr>
              <a:t>·</a:t>
            </a:r>
            <a:r>
              <a:rPr lang="zh-CN" altLang="en-US" sz="2400">
                <a:highlight>
                  <a:srgbClr val="FFFF00"/>
                </a:highlight>
                <a:latin typeface="微软雅黑" panose="020B0503020204020204" pitchFamily="34" charset="-122"/>
                <a:ea typeface="微软雅黑" panose="020B0503020204020204" pitchFamily="34" charset="-122"/>
              </a:rPr>
              <a:t>芬奇老师的谆谆教导，说出了一个真理：基本功训练很重要。假如达</a:t>
            </a:r>
            <a:r>
              <a:rPr lang="en-US" altLang="zh-CN" sz="2400">
                <a:highlight>
                  <a:srgbClr val="FFFF00"/>
                </a:highlight>
                <a:latin typeface="微软雅黑" panose="020B0503020204020204" pitchFamily="34" charset="-122"/>
                <a:ea typeface="微软雅黑" panose="020B0503020204020204" pitchFamily="34" charset="-122"/>
              </a:rPr>
              <a:t>·</a:t>
            </a:r>
            <a:r>
              <a:rPr lang="zh-CN" altLang="en-US" sz="2400">
                <a:highlight>
                  <a:srgbClr val="FFFF00"/>
                </a:highlight>
                <a:latin typeface="微软雅黑" panose="020B0503020204020204" pitchFamily="34" charset="-122"/>
                <a:ea typeface="微软雅黑" panose="020B0503020204020204" pitchFamily="34" charset="-122"/>
              </a:rPr>
              <a:t>芬奇没有在从师阶段培养扎实的画画基础，他后来无法成为欧洲文艺复兴时期的卓越画家。</a:t>
            </a:r>
            <a:endParaRPr lang="zh-CN" altLang="en-US" sz="2400">
              <a:latin typeface="微软雅黑" panose="020B0503020204020204" pitchFamily="34" charset="-122"/>
              <a:ea typeface="微软雅黑" panose="020B0503020204020204" pitchFamily="34" charset="-122"/>
            </a:endParaRPr>
          </a:p>
          <a:p>
            <a:pPr lvl="0">
              <a:lnSpc>
                <a:spcPct val="150000"/>
              </a:lnSpc>
            </a:pP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65607" y="345857"/>
            <a:ext cx="8602881" cy="817634"/>
            <a:chOff x="477672" y="519847"/>
            <a:chExt cx="8602881" cy="817634"/>
          </a:xfrm>
        </p:grpSpPr>
        <p:sp>
          <p:nvSpPr>
            <p:cNvPr id="14" name="文本框 13"/>
            <p:cNvSpPr txBox="1"/>
            <p:nvPr/>
          </p:nvSpPr>
          <p:spPr>
            <a:xfrm>
              <a:off x="1202634" y="51984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8864" y="2304506"/>
            <a:ext cx="11612507" cy="2243050"/>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③正反对比法</a:t>
            </a:r>
            <a:endParaRPr lang="zh-CN" altLang="en-US" sz="2400" b="1">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正反对比有两种情况：一是摆出一正一反两个例子，同时还要对它们作进一步分析。一是只举一个例子，这个例子里面含有正反两种因素，作者从正反两个方面进行对比性分析，重在分析，不是例子。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7197" y="1552060"/>
            <a:ext cx="11612507" cy="5077460"/>
          </a:xfrm>
          <a:prstGeom prst="rect">
            <a:avLst/>
          </a:prstGeom>
          <a:noFill/>
        </p:spPr>
        <p:txBody>
          <a:bodyPr wrap="square" rtlCol="0">
            <a:spAutoFit/>
          </a:bodyPr>
          <a:lstStyle/>
          <a:p>
            <a:pPr lvl="0">
              <a:lnSpc>
                <a:spcPct val="150000"/>
              </a:lnSpc>
            </a:pPr>
            <a:r>
              <a:rPr lang="zh-CN" altLang="en-US" sz="2400">
                <a:latin typeface="微软雅黑" panose="020B0503020204020204" pitchFamily="34" charset="-122"/>
                <a:ea typeface="微软雅黑" panose="020B0503020204020204" pitchFamily="34" charset="-122"/>
              </a:rPr>
              <a:t>例如：孙膑与庞涓同出于鬼谷子门下。他们二人可说是精于谋略，都是不可多得的人才。但是当孙膑来到庞涓任职的魏国时，庞涓嫉妒他的才能，表面恭敬，内心狠毒，多次向魏王进谗言，以致孙膑被挖去膝盖骨，不得展其才志。而当时齐王听说孙膑之才，不惜费尽心力，将孙膑请到齐国，委以重任。齐军终于有了马陵道之胜。</a:t>
            </a:r>
            <a:endParaRPr lang="zh-CN" altLang="en-US" sz="2400">
              <a:latin typeface="微软雅黑" panose="020B0503020204020204" pitchFamily="34" charset="-122"/>
              <a:ea typeface="微软雅黑" panose="020B0503020204020204" pitchFamily="34" charset="-122"/>
            </a:endParaRPr>
          </a:p>
          <a:p>
            <a:pPr lvl="0">
              <a:lnSpc>
                <a:spcPct val="150000"/>
              </a:lnSpc>
            </a:pPr>
            <a:r>
              <a:rPr lang="en-US" altLang="zh-CN" sz="2400">
                <a:latin typeface="微软雅黑" panose="020B0503020204020204" pitchFamily="34" charset="-122"/>
                <a:ea typeface="微软雅黑" panose="020B0503020204020204" pitchFamily="34" charset="-122"/>
              </a:rPr>
              <a:t>      </a:t>
            </a:r>
            <a:r>
              <a:rPr lang="en-US" altLang="zh-CN" sz="2400">
                <a:highlight>
                  <a:srgbClr val="FFFF00"/>
                </a:highlight>
                <a:latin typeface="微软雅黑" panose="020B0503020204020204" pitchFamily="34" charset="-122"/>
                <a:ea typeface="微软雅黑" panose="020B0503020204020204" pitchFamily="34" charset="-122"/>
              </a:rPr>
              <a:t> </a:t>
            </a:r>
            <a:r>
              <a:rPr lang="zh-CN" altLang="en-US" sz="2400">
                <a:highlight>
                  <a:srgbClr val="FFFF00"/>
                </a:highlight>
                <a:latin typeface="微软雅黑" panose="020B0503020204020204" pitchFamily="34" charset="-122"/>
                <a:ea typeface="微软雅黑" panose="020B0503020204020204" pitchFamily="34" charset="-122"/>
              </a:rPr>
              <a:t>同是孙膑，为何落得两种境遇呢？</a:t>
            </a:r>
            <a:r>
              <a:rPr lang="zh-CN" altLang="en-US" sz="2400">
                <a:latin typeface="微软雅黑" panose="020B0503020204020204" pitchFamily="34" charset="-122"/>
                <a:ea typeface="微软雅黑" panose="020B0503020204020204" pitchFamily="34" charset="-122"/>
              </a:rPr>
              <a:t>就是因为他效劳于优劣不同的两个统治集团。在魏国，庞涓只为私利，妒贤嫉能，魏王昏庸，偏听偏信，而且缺乏识别千里马的伯乐眼光。试想孙膑在这么一个集体中，如何施展大志呢？然而，又出现“而”了，又转向另一面了。而齐王任贤用能，身边的臣子也不像庞涓那样谋私，因而上下齐心，孙膑在此，可说计出即行，正得以充分发挥作用。可见，好集体不会埋没人才。</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670" y="1346835"/>
            <a:ext cx="11595100" cy="3476625"/>
          </a:xfrm>
          <a:prstGeom prst="rect">
            <a:avLst/>
          </a:prstGeom>
          <a:noFill/>
        </p:spPr>
        <p:txBody>
          <a:bodyPr wrap="square" rtlCol="0">
            <a:spAutoFit/>
          </a:bodyPr>
          <a:lstStyle/>
          <a:p>
            <a:r>
              <a:rPr lang="en-US" altLang="zh-CN" sz="440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rPr>
              <a:t>任何一件事如果是真实的或实在的，任何一个陈述如果是真的，就必须有一个为什么这样而不是那样的</a:t>
            </a:r>
            <a:r>
              <a:rPr lang="zh-CN" altLang="en-US" sz="4400" b="1" u="sng">
                <a:solidFill>
                  <a:srgbClr val="FF0000"/>
                </a:solidFill>
                <a:latin typeface="楷体" panose="02010609060101010101" pitchFamily="49" charset="-122"/>
                <a:ea typeface="楷体" panose="02010609060101010101" pitchFamily="49" charset="-122"/>
                <a:cs typeface="楷体" panose="02010609060101010101" pitchFamily="49" charset="-122"/>
              </a:rPr>
              <a:t>充足理由</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rPr>
              <a:t>，虽然这些理由常常总是不能为我们所知道的。</a:t>
            </a:r>
            <a:r>
              <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rPr>
              <a:t>                         —— </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rPr>
              <a:t>莱布尼茨</a:t>
            </a:r>
            <a:endPar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custDataLst>
              <p:tags r:id="rId1"/>
            </p:custDataLst>
          </p:nvPr>
        </p:nvSpPr>
        <p:spPr>
          <a:xfrm>
            <a:off x="92015" y="887113"/>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C00000"/>
                </a:solidFill>
                <a:latin typeface="黑体" panose="02010609060101010101" charset="-122"/>
                <a:ea typeface="黑体" panose="02010609060101010101" charset="-122"/>
              </a:rPr>
              <a:t>（三）在论证中引入“虚拟论敌”</a:t>
            </a:r>
            <a:endParaRPr lang="zh-CN" altLang="en-US" sz="2800" b="1">
              <a:solidFill>
                <a:srgbClr val="C00000"/>
              </a:solidFill>
              <a:latin typeface="黑体" panose="02010609060101010101" charset="-122"/>
              <a:ea typeface="黑体" panose="02010609060101010101" charset="-122"/>
            </a:endParaRPr>
          </a:p>
        </p:txBody>
      </p:sp>
      <p:sp>
        <p:nvSpPr>
          <p:cNvPr id="3" name="内容占位符 2"/>
          <p:cNvSpPr txBox="1"/>
          <p:nvPr>
            <p:custDataLst>
              <p:tags r:id="rId2"/>
            </p:custDataLst>
          </p:nvPr>
        </p:nvSpPr>
        <p:spPr>
          <a:xfrm>
            <a:off x="771394" y="2261192"/>
            <a:ext cx="10972800" cy="1592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defTabSz="1218565">
              <a:lnSpc>
                <a:spcPct val="150000"/>
              </a:lnSpc>
              <a:spcBef>
                <a:spcPct val="0"/>
              </a:spcBef>
              <a:buFont typeface="Arial" panose="020B0604020202020204" pitchFamily="34" charset="0"/>
              <a:buNone/>
            </a:pPr>
            <a:r>
              <a:rPr lang="zh-CN" altLang="en-US"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学生议论文写作常见模式“例子</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en-US"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观点”，这容易让观点绝对化、结构扁平化。</a:t>
            </a:r>
            <a:endPar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矩形: 圆角 5"/>
          <p:cNvSpPr/>
          <p:nvPr>
            <p:custDataLst>
              <p:tags r:id="rId3"/>
            </p:custDataLst>
          </p:nvPr>
        </p:nvSpPr>
        <p:spPr>
          <a:xfrm>
            <a:off x="3217653" y="3893636"/>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根据</a:t>
            </a:r>
            <a:endParaRPr lang="zh-CN" altLang="en-US" sz="3200" b="1">
              <a:solidFill>
                <a:schemeClr val="tx1"/>
              </a:solidFill>
              <a:latin typeface="黑体" panose="02010609060101010101" charset="-122"/>
              <a:ea typeface="黑体" panose="02010609060101010101" charset="-122"/>
            </a:endParaRPr>
          </a:p>
        </p:txBody>
      </p:sp>
      <p:sp>
        <p:nvSpPr>
          <p:cNvPr id="7" name="矩形: 圆角 6"/>
          <p:cNvSpPr/>
          <p:nvPr>
            <p:custDataLst>
              <p:tags r:id="rId4"/>
            </p:custDataLst>
          </p:nvPr>
        </p:nvSpPr>
        <p:spPr>
          <a:xfrm>
            <a:off x="7614249" y="3924473"/>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观点</a:t>
            </a:r>
            <a:endParaRPr lang="zh-CN" altLang="en-US" sz="3200" b="1">
              <a:solidFill>
                <a:schemeClr val="tx1"/>
              </a:solidFill>
              <a:latin typeface="黑体" panose="02010609060101010101" charset="-122"/>
              <a:ea typeface="黑体" panose="02010609060101010101" charset="-122"/>
            </a:endParaRPr>
          </a:p>
        </p:txBody>
      </p:sp>
      <p:sp>
        <p:nvSpPr>
          <p:cNvPr id="8" name="箭头: 右 7"/>
          <p:cNvSpPr/>
          <p:nvPr>
            <p:custDataLst>
              <p:tags r:id="rId5"/>
            </p:custDataLst>
          </p:nvPr>
        </p:nvSpPr>
        <p:spPr>
          <a:xfrm>
            <a:off x="4882026" y="3880696"/>
            <a:ext cx="2329132"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6"/>
            </p:custDataLst>
          </p:nvPr>
        </p:nvSpPr>
        <p:spPr>
          <a:xfrm>
            <a:off x="5417388" y="4576311"/>
            <a:ext cx="1121434" cy="57797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黑体" panose="02010609060101010101" charset="-122"/>
                <a:ea typeface="黑体" panose="02010609060101010101" charset="-122"/>
              </a:rPr>
              <a:t>漏洞</a:t>
            </a:r>
            <a:endParaRPr lang="zh-CN" altLang="en-US" sz="2800" b="1">
              <a:solidFill>
                <a:schemeClr val="bg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ldLvl="0" animBg="1"/>
      <p:bldP spid="7" grpId="0" bldLvl="0" animBg="1"/>
      <p:bldP spid="8" grpId="0" bldLvl="0" animBg="1"/>
      <p:bldP spid="9"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custDataLst>
              <p:tags r:id="rId1"/>
            </p:custDataLst>
          </p:nvPr>
        </p:nvSpPr>
        <p:spPr>
          <a:xfrm>
            <a:off x="92015" y="887113"/>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C00000"/>
                </a:solidFill>
                <a:latin typeface="黑体" panose="02010609060101010101" charset="-122"/>
                <a:ea typeface="黑体" panose="02010609060101010101" charset="-122"/>
              </a:rPr>
              <a:t>（三）在论证中引入“虚拟论敌”</a:t>
            </a:r>
            <a:endParaRPr lang="zh-CN" altLang="en-US" sz="2800" b="1">
              <a:solidFill>
                <a:srgbClr val="C00000"/>
              </a:solidFill>
              <a:latin typeface="黑体" panose="02010609060101010101" charset="-122"/>
              <a:ea typeface="黑体" panose="02010609060101010101" charset="-122"/>
            </a:endParaRPr>
          </a:p>
        </p:txBody>
      </p:sp>
      <p:sp>
        <p:nvSpPr>
          <p:cNvPr id="3" name="内容占位符 2"/>
          <p:cNvSpPr txBox="1"/>
          <p:nvPr>
            <p:custDataLst>
              <p:tags r:id="rId2"/>
            </p:custDataLst>
          </p:nvPr>
        </p:nvSpPr>
        <p:spPr>
          <a:xfrm>
            <a:off x="609600" y="1943849"/>
            <a:ext cx="10972800" cy="45259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defTabSz="1218565">
              <a:lnSpc>
                <a:spcPct val="150000"/>
              </a:lnSpc>
              <a:spcBef>
                <a:spcPct val="0"/>
              </a:spcBef>
              <a:buFont typeface="Arial" panose="020B0604020202020204" pitchFamily="34" charset="0"/>
              <a:buNone/>
            </a:pP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	</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在证明某个观点时，可以想象存在一个</a:t>
            </a:r>
            <a:r>
              <a:rPr lang="zh-CN" altLang="zh-CN" b="1" kern="100">
                <a:solidFill>
                  <a:srgbClr val="C00000"/>
                </a:solidFill>
                <a:latin typeface="华文中宋" panose="02010600040101010101" pitchFamily="2" charset="-122"/>
                <a:ea typeface="华文中宋" panose="02010600040101010101" pitchFamily="2" charset="-122"/>
                <a:cs typeface="Times New Roman" panose="02020603050405020304" pitchFamily="18" charset="0"/>
              </a:rPr>
              <a:t>驳论者</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，不妨称其为</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虚拟论敌</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。这个</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论敌</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可能会对我们的</a:t>
            </a:r>
            <a:r>
              <a:rPr lang="zh-CN" altLang="zh-CN" b="1" kern="100">
                <a:solidFill>
                  <a:srgbClr val="C00000"/>
                </a:solidFill>
                <a:latin typeface="华文中宋" panose="02010600040101010101" pitchFamily="2" charset="-122"/>
                <a:ea typeface="华文中宋" panose="02010600040101010101" pitchFamily="2" charset="-122"/>
                <a:cs typeface="Times New Roman" panose="02020603050405020304" pitchFamily="18" charset="0"/>
              </a:rPr>
              <a:t>论点</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举出反例或从论点推出错误，也可能会质疑</a:t>
            </a:r>
            <a:r>
              <a:rPr lang="zh-CN" altLang="zh-CN" b="1" kern="100">
                <a:solidFill>
                  <a:srgbClr val="C00000"/>
                </a:solidFill>
                <a:latin typeface="华文中宋" panose="02010600040101010101" pitchFamily="2" charset="-122"/>
                <a:ea typeface="华文中宋" panose="02010600040101010101" pitchFamily="2" charset="-122"/>
                <a:cs typeface="Times New Roman" panose="02020603050405020304" pitchFamily="18" charset="0"/>
              </a:rPr>
              <a:t>论据</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及隐含前提的可靠性，抑或指出</a:t>
            </a:r>
            <a:r>
              <a:rPr lang="zh-CN" altLang="zh-CN" b="1" kern="100">
                <a:solidFill>
                  <a:srgbClr val="C00000"/>
                </a:solidFill>
                <a:latin typeface="华文中宋" panose="02010600040101010101" pitchFamily="2" charset="-122"/>
                <a:ea typeface="华文中宋" panose="02010600040101010101" pitchFamily="2" charset="-122"/>
                <a:cs typeface="Times New Roman" panose="02020603050405020304" pitchFamily="18" charset="0"/>
              </a:rPr>
              <a:t>论证</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中存在的逻辑问题。面对这些可能受到的攻击，我们再进一步考虑采取怎样的措施能使自己的论证免于或抵御这些攻击。</a:t>
            </a:r>
            <a:endParaRPr lang="zh-CN" altLang="zh-CN" b="1" kern="100">
              <a:solidFill>
                <a:prstClr val="black"/>
              </a:solidFill>
              <a:latin typeface="华文中宋" panose="02010600040101010101" pitchFamily="2" charset="-122"/>
              <a:ea typeface="华文中宋" panose="02010600040101010101" pitchFamily="2" charset="-122"/>
              <a:cs typeface="Courier New" panose="02070309020205020404" pitchFamily="49" charset="0"/>
            </a:endParaRPr>
          </a:p>
          <a:p>
            <a:endParaRPr lang="zh-CN" altLang="zh-CN" b="1" kern="100">
              <a:solidFill>
                <a:prstClr val="black"/>
              </a:solidFill>
              <a:latin typeface="华文中宋" panose="02010600040101010101" pitchFamily="2" charset="-122"/>
              <a:ea typeface="华文中宋" panose="0201060004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308610" y="795020"/>
            <a:ext cx="11516995" cy="5077460"/>
          </a:xfrm>
          <a:prstGeom prst="rect">
            <a:avLst/>
          </a:prstGeom>
          <a:noFill/>
        </p:spPr>
        <p:txBody>
          <a:bodyPr wrap="square">
            <a:spAutoFit/>
          </a:bodyPr>
          <a:lstStyle/>
          <a:p>
            <a:pPr indent="457200" algn="just">
              <a:lnSpc>
                <a:spcPct val="150000"/>
              </a:lnSpc>
              <a:spcAft>
                <a:spcPts val="1000"/>
              </a:spcAft>
            </a:pPr>
            <a:r>
              <a:rPr lang="zh-CN" altLang="en-US"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例如，苏洵</a:t>
            </a:r>
            <a:r>
              <a:rPr lang="en-US" altLang="zh-CN"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六国论</a:t>
            </a:r>
            <a:r>
              <a:rPr lang="en-US" altLang="zh-CN"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开头，就通过“或曰”，引入了虚拟论敌，提出“六国互丧，率赂秦耶”这一质疑，</a:t>
            </a:r>
            <a:r>
              <a:rPr lang="zh-CN" altLang="en-US" sz="3600" kern="100">
                <a:effectLst/>
                <a:latin typeface="微软雅黑" panose="020B0503020204020204" pitchFamily="34" charset="-122"/>
                <a:ea typeface="微软雅黑" panose="020B0503020204020204" pitchFamily="34" charset="-122"/>
                <a:cs typeface="Arial" panose="020B0604020202020204" pitchFamily="34" charset="0"/>
              </a:rPr>
              <a:t>再通过反驳这一</a:t>
            </a:r>
            <a:r>
              <a:rPr lang="zh-CN" altLang="en-US" sz="36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质疑，</a:t>
            </a:r>
            <a:r>
              <a:rPr lang="zh-CN" altLang="en-US" sz="3600" kern="100">
                <a:effectLst/>
                <a:latin typeface="微软雅黑" panose="020B0503020204020204" pitchFamily="34" charset="-122"/>
                <a:ea typeface="微软雅黑" panose="020B0503020204020204" pitchFamily="34" charset="-122"/>
                <a:cs typeface="Arial" panose="020B0604020202020204" pitchFamily="34" charset="0"/>
              </a:rPr>
              <a:t>有力地支撑了自己的论证。我们在构思、写作议论性文章时，也可以通过引入虚拟论敌，与自己展开质疑问难，来完善自己的构思，增强文章的说服力。</a:t>
            </a:r>
            <a:endParaRPr lang="zh-CN" altLang="en-US" sz="3600" kern="100">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89768" y="1145262"/>
            <a:ext cx="2773680" cy="646331"/>
          </a:xfrm>
          <a:prstGeom prst="rect">
            <a:avLst/>
          </a:prstGeom>
          <a:noFill/>
        </p:spPr>
        <p:txBody>
          <a:bodyPr wrap="square" rtlCol="0">
            <a:spAutoFit/>
          </a:bodyPr>
          <a:lstStyle/>
          <a:p>
            <a:pPr algn="l"/>
            <a:r>
              <a:rPr lang="zh-CN" altLang="en-US" sz="3600" b="1">
                <a:latin typeface="黑体" panose="02010609060101010101" charset="-122"/>
                <a:ea typeface="黑体" panose="02010609060101010101" charset="-122"/>
              </a:rPr>
              <a:t>一般论证：</a:t>
            </a:r>
            <a:endParaRPr lang="zh-CN" altLang="en-US" sz="3600" b="1">
              <a:latin typeface="黑体" panose="02010609060101010101" charset="-122"/>
              <a:ea typeface="黑体" panose="02010609060101010101" charset="-122"/>
            </a:endParaRPr>
          </a:p>
        </p:txBody>
      </p:sp>
      <p:sp>
        <p:nvSpPr>
          <p:cNvPr id="4" name="文本框 3"/>
          <p:cNvSpPr txBox="1"/>
          <p:nvPr>
            <p:custDataLst>
              <p:tags r:id="rId2"/>
            </p:custDataLst>
          </p:nvPr>
        </p:nvSpPr>
        <p:spPr>
          <a:xfrm>
            <a:off x="345271" y="2294345"/>
            <a:ext cx="11674415" cy="2675255"/>
          </a:xfrm>
          <a:prstGeom prst="rect">
            <a:avLst/>
          </a:prstGeom>
          <a:noFill/>
        </p:spPr>
        <p:txBody>
          <a:bodyPr wrap="square" rtlCol="0" anchor="t">
            <a:spAutoFit/>
          </a:bodyPr>
          <a:lstStyle/>
          <a:p>
            <a:pPr algn="just">
              <a:lnSpc>
                <a:spcPct val="120000"/>
              </a:lnSpc>
              <a:spcAft>
                <a:spcPct val="0"/>
              </a:spcAft>
            </a:pPr>
            <a:r>
              <a:rPr lang="zh-CN" altLang="zh-CN" sz="2800" b="1" kern="100">
                <a:latin typeface="黑体" panose="02010609060101010101" charset="-122"/>
                <a:ea typeface="黑体" panose="02010609060101010101" charset="-122"/>
                <a:cs typeface="Times New Roman" panose="02020603050405020304" pitchFamily="18" charset="0"/>
                <a:sym typeface="+mn-ea"/>
              </a:rPr>
              <a:t>要求以</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兼听则明</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为论题写一篇议论文，写作者可能一下子想到齐王和邹忌、李世民和魏征等大量事例，于是有了这样一个提纲：</a:t>
            </a:r>
            <a:endParaRPr lang="zh-CN" altLang="zh-CN" sz="2800" b="1" kern="100">
              <a:latin typeface="黑体" panose="02010609060101010101" charset="-122"/>
              <a:ea typeface="黑体" panose="02010609060101010101" charset="-122"/>
              <a:cs typeface="Courier New" panose="02070309020205020404" pitchFamily="49" charset="0"/>
            </a:endParaRPr>
          </a:p>
          <a:p>
            <a:pPr marL="571500" indent="-571500" algn="just">
              <a:lnSpc>
                <a:spcPct val="120000"/>
              </a:lnSpc>
              <a:spcAft>
                <a:spcPct val="0"/>
              </a:spcAft>
              <a:buFont typeface="Wingdings" panose="05000000000000000000" pitchFamily="2" charset="2"/>
              <a:buChar char="u"/>
            </a:pP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论点：</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兼听则明。</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marL="571500" indent="-571500" algn="just">
              <a:lnSpc>
                <a:spcPct val="120000"/>
              </a:lnSpc>
              <a:spcAft>
                <a:spcPct val="0"/>
              </a:spcAft>
              <a:buFont typeface="Wingdings" panose="05000000000000000000" pitchFamily="2" charset="2"/>
              <a:buChar char="u"/>
            </a:pP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正面的例子：</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齐王纳谏</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等。</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marL="571500" indent="-571500" algn="just">
              <a:lnSpc>
                <a:spcPct val="120000"/>
              </a:lnSpc>
              <a:spcAft>
                <a:spcPct val="0"/>
              </a:spcAft>
              <a:buFont typeface="Wingdings" panose="05000000000000000000" pitchFamily="2" charset="2"/>
              <a:buChar char="u"/>
            </a:pP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反面的例子：</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晁盖丧命</a:t>
            </a: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kern="100">
                <a:latin typeface="楷体" panose="02010609060101010101" pitchFamily="49" charset="-122"/>
                <a:ea typeface="楷体" panose="02010609060101010101" pitchFamily="49" charset="-122"/>
                <a:cs typeface="楷体" panose="02010609060101010101" pitchFamily="49" charset="-122"/>
                <a:sym typeface="+mn-ea"/>
              </a:rPr>
              <a:t>等。</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9" name="矩形: 圆角 8"/>
          <p:cNvSpPr/>
          <p:nvPr>
            <p:custDataLst>
              <p:tags r:id="rId3"/>
            </p:custDataLst>
          </p:nvPr>
        </p:nvSpPr>
        <p:spPr>
          <a:xfrm>
            <a:off x="3263660" y="1424792"/>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根据</a:t>
            </a:r>
            <a:endParaRPr lang="zh-CN" altLang="en-US" sz="3200" b="1">
              <a:solidFill>
                <a:schemeClr val="tx1"/>
              </a:solidFill>
              <a:latin typeface="黑体" panose="02010609060101010101" charset="-122"/>
              <a:ea typeface="黑体" panose="02010609060101010101" charset="-122"/>
            </a:endParaRPr>
          </a:p>
        </p:txBody>
      </p:sp>
      <p:sp>
        <p:nvSpPr>
          <p:cNvPr id="10" name="矩形: 圆角 9"/>
          <p:cNvSpPr/>
          <p:nvPr>
            <p:custDataLst>
              <p:tags r:id="rId4"/>
            </p:custDataLst>
          </p:nvPr>
        </p:nvSpPr>
        <p:spPr>
          <a:xfrm>
            <a:off x="6808067" y="1424792"/>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观点</a:t>
            </a:r>
            <a:endParaRPr lang="zh-CN" altLang="en-US" sz="3200" b="1">
              <a:solidFill>
                <a:schemeClr val="tx1"/>
              </a:solidFill>
              <a:latin typeface="黑体" panose="02010609060101010101" charset="-122"/>
              <a:ea typeface="黑体" panose="02010609060101010101" charset="-122"/>
            </a:endParaRPr>
          </a:p>
        </p:txBody>
      </p:sp>
      <p:sp>
        <p:nvSpPr>
          <p:cNvPr id="11" name="箭头: 右 10"/>
          <p:cNvSpPr/>
          <p:nvPr>
            <p:custDataLst>
              <p:tags r:id="rId5"/>
            </p:custDataLst>
          </p:nvPr>
        </p:nvSpPr>
        <p:spPr>
          <a:xfrm>
            <a:off x="4478935" y="1424792"/>
            <a:ext cx="2329132"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6"/>
            </p:custDataLst>
          </p:nvPr>
        </p:nvSpPr>
        <p:spPr>
          <a:xfrm>
            <a:off x="2249557" y="4981392"/>
            <a:ext cx="7403402" cy="523220"/>
          </a:xfrm>
          <a:prstGeom prst="rect">
            <a:avLst/>
          </a:prstGeom>
          <a:noFill/>
        </p:spPr>
        <p:txBody>
          <a:bodyPr wrap="square" rtlCol="0">
            <a:spAutoFit/>
          </a:bodyPr>
          <a:lstStyle/>
          <a:p>
            <a:pPr algn="ctr"/>
            <a:r>
              <a:rPr lang="zh-CN" altLang="en-US" sz="2800" b="1">
                <a:solidFill>
                  <a:srgbClr val="C00000"/>
                </a:solidFill>
                <a:latin typeface="黑体" panose="02010609060101010101" charset="-122"/>
                <a:ea typeface="黑体" panose="02010609060101010101" charset="-122"/>
              </a:rPr>
              <a:t>有无漏洞？</a:t>
            </a:r>
            <a:endParaRPr lang="zh-CN" altLang="en-US" sz="2800" b="1">
              <a:solidFill>
                <a:srgbClr val="C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81660" y="904240"/>
            <a:ext cx="11125200" cy="5590540"/>
          </a:xfrm>
          <a:prstGeom prst="rect">
            <a:avLst/>
          </a:prstGeom>
          <a:noFill/>
        </p:spPr>
        <p:txBody>
          <a:bodyPr wrap="square">
            <a:spAutoFit/>
          </a:bodyPr>
          <a:lstStyle/>
          <a:p>
            <a:pPr indent="457200" algn="just">
              <a:lnSpc>
                <a:spcPct val="150000"/>
              </a:lnSpc>
              <a:spcAft>
                <a:spcPts val="1000"/>
              </a:spcAft>
            </a:pPr>
            <a:r>
              <a:rPr lang="zh-CN" altLang="en-US" sz="2400" kern="100">
                <a:effectLst/>
                <a:latin typeface="微软雅黑" panose="020B0503020204020204" pitchFamily="34" charset="-122"/>
                <a:ea typeface="微软雅黑" panose="020B0503020204020204" pitchFamily="34" charset="-122"/>
                <a:cs typeface="Arial" panose="020B0604020202020204" pitchFamily="34" charset="0"/>
              </a:rPr>
              <a:t>按照这样的提纲写下去，很容易写成“观点加例子”的模式，即使材料再丰富，逻辑上还是不够周密。</a:t>
            </a:r>
            <a:endParaRPr lang="zh-CN" altLang="en-US" sz="24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现在，试引入“虚拟论敌”，想一想</a:t>
            </a:r>
            <a:r>
              <a:rPr lang="en-US" altLang="zh-CN"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这个“论敌”会从哪些方面攻击现有的论证呢</a:t>
            </a:r>
            <a:r>
              <a:rPr lang="en-US" altLang="zh-CN"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（黄金三问！）</a:t>
            </a:r>
            <a:endParaRPr lang="en-US" altLang="zh-CN" sz="24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effectLst/>
                <a:latin typeface="楷体" panose="02010609060101010101" pitchFamily="49" charset="-122"/>
                <a:ea typeface="楷体" panose="02010609060101010101" pitchFamily="49" charset="-122"/>
                <a:cs typeface="Arial" panose="020B0604020202020204" pitchFamily="34" charset="0"/>
              </a:rPr>
              <a:t>①</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400" kern="100">
                <a:effectLst/>
                <a:latin typeface="楷体" panose="02010609060101010101" pitchFamily="49" charset="-122"/>
                <a:ea typeface="楷体" panose="02010609060101010101" pitchFamily="49" charset="-122"/>
                <a:cs typeface="Arial" panose="020B0604020202020204" pitchFamily="34" charset="0"/>
              </a:rPr>
              <a:t>兼听”就一定“明”吗</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400" kern="100">
                <a:effectLst/>
                <a:latin typeface="楷体" panose="02010609060101010101" pitchFamily="49" charset="-122"/>
                <a:ea typeface="楷体" panose="02010609060101010101" pitchFamily="49" charset="-122"/>
                <a:cs typeface="Arial" panose="020B0604020202020204" pitchFamily="34" charset="0"/>
              </a:rPr>
              <a:t>三人成虎”“父子骑驴”的故事里的主人公恰恰是听得越多越糊涂啊</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 </a:t>
            </a:r>
            <a:endParaRPr lang="en-US" altLang="zh-CN" sz="2400" kern="100">
              <a:effectLst/>
              <a:latin typeface="楷体" panose="02010609060101010101" pitchFamily="49" charset="-122"/>
              <a:ea typeface="楷体" panose="02010609060101010101" pitchFamily="49" charset="-122"/>
              <a:cs typeface="Arial" panose="020B0604020202020204" pitchFamily="34" charset="0"/>
            </a:endParaRPr>
          </a:p>
          <a:p>
            <a:pPr indent="457200" algn="just">
              <a:lnSpc>
                <a:spcPct val="150000"/>
              </a:lnSpc>
              <a:spcAft>
                <a:spcPts val="1000"/>
              </a:spcAft>
            </a:pPr>
            <a:r>
              <a:rPr lang="zh-CN" altLang="en-US" sz="2400" kern="100">
                <a:effectLst/>
                <a:latin typeface="楷体" panose="02010609060101010101" pitchFamily="49" charset="-122"/>
                <a:ea typeface="楷体" panose="02010609060101010101" pitchFamily="49" charset="-122"/>
                <a:cs typeface="Arial" panose="020B0604020202020204" pitchFamily="34" charset="0"/>
              </a:rPr>
              <a:t>②</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400" kern="100">
                <a:effectLst/>
                <a:latin typeface="楷体" panose="02010609060101010101" pitchFamily="49" charset="-122"/>
                <a:ea typeface="楷体" panose="02010609060101010101" pitchFamily="49" charset="-122"/>
                <a:cs typeface="Arial" panose="020B0604020202020204" pitchFamily="34" charset="0"/>
              </a:rPr>
              <a:t>偏信则暗”能够证明“兼听则明”吗</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 </a:t>
            </a:r>
            <a:endParaRPr lang="en-US" altLang="zh-CN" sz="2400" kern="100">
              <a:effectLst/>
              <a:latin typeface="楷体" panose="02010609060101010101" pitchFamily="49" charset="-122"/>
              <a:ea typeface="楷体" panose="02010609060101010101" pitchFamily="49" charset="-122"/>
              <a:cs typeface="Arial" panose="020B0604020202020204" pitchFamily="34" charset="0"/>
            </a:endParaRPr>
          </a:p>
          <a:p>
            <a:pPr indent="457200" algn="just">
              <a:lnSpc>
                <a:spcPct val="150000"/>
              </a:lnSpc>
              <a:spcAft>
                <a:spcPts val="1000"/>
              </a:spcAft>
            </a:pPr>
            <a:r>
              <a:rPr lang="zh-CN" altLang="en-US" sz="2400" kern="100">
                <a:effectLst/>
                <a:latin typeface="楷体" panose="02010609060101010101" pitchFamily="49" charset="-122"/>
                <a:ea typeface="楷体" panose="02010609060101010101" pitchFamily="49" charset="-122"/>
                <a:cs typeface="Arial" panose="020B0604020202020204" pitchFamily="34" charset="0"/>
              </a:rPr>
              <a:t>③齐王听了“宫妇左右”“朝廷之臣”“四境之内”的声音还不算“兼听”吗</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400" kern="100">
                <a:effectLst/>
                <a:latin typeface="楷体" panose="02010609060101010101" pitchFamily="49" charset="-122"/>
                <a:ea typeface="楷体" panose="02010609060101010101" pitchFamily="49" charset="-122"/>
                <a:cs typeface="Arial" panose="020B0604020202020204" pitchFamily="34" charset="0"/>
              </a:rPr>
              <a:t>而李世民有时听魏征</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r>
              <a:rPr lang="zh-CN" altLang="en-US" sz="2400" kern="100">
                <a:effectLst/>
                <a:latin typeface="楷体" panose="02010609060101010101" pitchFamily="49" charset="-122"/>
                <a:ea typeface="楷体" panose="02010609060101010101" pitchFamily="49" charset="-122"/>
                <a:cs typeface="Arial" panose="020B0604020202020204" pitchFamily="34" charset="0"/>
              </a:rPr>
              <a:t>一个人的就够了。究竟达到什么程度才算兼听</a:t>
            </a:r>
            <a:r>
              <a:rPr lang="en-US" altLang="zh-CN" sz="2400" kern="100">
                <a:effectLst/>
                <a:latin typeface="楷体" panose="02010609060101010101" pitchFamily="49" charset="-122"/>
                <a:ea typeface="楷体" panose="02010609060101010101" pitchFamily="49" charset="-122"/>
                <a:cs typeface="Arial" panose="020B0604020202020204" pitchFamily="34" charset="0"/>
              </a:rPr>
              <a:t>?</a:t>
            </a:r>
            <a:endParaRPr lang="zh-CN" altLang="en-US" sz="2400" kern="100">
              <a:effectLst/>
              <a:latin typeface="楷体" panose="02010609060101010101" pitchFamily="49" charset="-122"/>
              <a:ea typeface="楷体" panose="02010609060101010101" pitchFamily="49" charset="-122"/>
              <a:cs typeface="Arial" panose="020B0604020202020204" pitchFamily="34"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 calcmode="lin" valueType="num">
                                      <p:cBhvr additive="base">
                                        <p:cTn id="11"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box(in)">
                                      <p:cBhvr>
                                        <p:cTn id="17" dur="20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 calcmode="lin" valueType="num">
                                      <p:cBhvr additive="base">
                                        <p:cTn id="22" dur="5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4" end="4"/>
                                            </p:txEl>
                                          </p:spTgt>
                                        </p:tgtEl>
                                        <p:attrNameLst>
                                          <p:attrName>style.visibility</p:attrName>
                                        </p:attrNameLst>
                                      </p:cBhvr>
                                      <p:to>
                                        <p:strVal val="visible"/>
                                      </p:to>
                                    </p:set>
                                    <p:animEffect transition="in" filter="blinds(horizontal)">
                                      <p:cBhvr>
                                        <p:cTn id="28"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88752" y="275975"/>
            <a:ext cx="6094562" cy="1363065"/>
          </a:xfrm>
          <a:prstGeom prst="rect">
            <a:avLst/>
          </a:prstGeom>
          <a:noFill/>
        </p:spPr>
        <p:txBody>
          <a:bodyPr wrap="square">
            <a:spAutoFit/>
          </a:bodyPr>
          <a:lstStyle/>
          <a:p>
            <a:pPr marL="571500" indent="-571500" algn="just">
              <a:lnSpc>
                <a:spcPct val="120000"/>
              </a:lnSpc>
              <a:spcAft>
                <a:spcPct val="0"/>
              </a:spcAft>
              <a:buFont typeface="Wingdings" panose="05000000000000000000" pitchFamily="2" charset="2"/>
              <a:buChar char="u"/>
            </a:pPr>
            <a:r>
              <a:rPr lang="zh-CN" altLang="zh-CN"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论点：</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兼听则明。</a:t>
            </a:r>
            <a:endParaRPr lang="zh-CN" altLang="zh-CN" sz="2400" b="1" kern="100">
              <a:latin typeface="楷体" panose="02010609060101010101" pitchFamily="49" charset="-122"/>
              <a:ea typeface="楷体" panose="02010609060101010101" pitchFamily="49" charset="-122"/>
              <a:cs typeface="楷体" panose="02010609060101010101" pitchFamily="49" charset="-122"/>
            </a:endParaRPr>
          </a:p>
          <a:p>
            <a:pPr marL="571500" indent="-571500" algn="just">
              <a:lnSpc>
                <a:spcPct val="120000"/>
              </a:lnSpc>
              <a:spcAft>
                <a:spcPct val="0"/>
              </a:spcAft>
              <a:buFont typeface="Wingdings" panose="05000000000000000000" pitchFamily="2" charset="2"/>
              <a:buChar char="u"/>
            </a:pPr>
            <a:r>
              <a:rPr lang="zh-CN" altLang="zh-CN"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正面的例子：</a:t>
            </a:r>
            <a:r>
              <a:rPr lang="en-US" altLang="zh-CN" sz="24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齐王纳谏</a:t>
            </a:r>
            <a:r>
              <a:rPr lang="en-US" altLang="zh-CN" sz="24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等。</a:t>
            </a:r>
            <a:endParaRPr lang="zh-CN" altLang="zh-CN" sz="2400" b="1" kern="100">
              <a:latin typeface="楷体" panose="02010609060101010101" pitchFamily="49" charset="-122"/>
              <a:ea typeface="楷体" panose="02010609060101010101" pitchFamily="49" charset="-122"/>
              <a:cs typeface="楷体" panose="02010609060101010101" pitchFamily="49" charset="-122"/>
            </a:endParaRPr>
          </a:p>
          <a:p>
            <a:pPr marL="571500" indent="-571500" algn="just">
              <a:lnSpc>
                <a:spcPct val="120000"/>
              </a:lnSpc>
              <a:spcAft>
                <a:spcPct val="0"/>
              </a:spcAft>
              <a:buFont typeface="Wingdings" panose="05000000000000000000" pitchFamily="2" charset="2"/>
              <a:buChar char="u"/>
            </a:pPr>
            <a:r>
              <a:rPr lang="zh-CN" altLang="zh-CN"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反面的例子：</a:t>
            </a:r>
            <a:r>
              <a:rPr lang="en-US" altLang="zh-CN" sz="24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晁盖丧命</a:t>
            </a:r>
            <a:r>
              <a:rPr lang="en-US" altLang="zh-CN" sz="24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等。</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custDataLst>
              <p:tags r:id="rId2"/>
            </p:custDataLst>
          </p:nvPr>
        </p:nvSpPr>
        <p:spPr>
          <a:xfrm>
            <a:off x="5973706" y="355034"/>
            <a:ext cx="5753819" cy="1284006"/>
          </a:xfrm>
          <a:prstGeom prst="rect">
            <a:avLst/>
          </a:prstGeom>
          <a:noFill/>
        </p:spPr>
        <p:txBody>
          <a:bodyPr wrap="square" rtlCol="0">
            <a:spAutoFit/>
          </a:bodyPr>
          <a:lstStyle/>
          <a:p>
            <a:pPr>
              <a:lnSpc>
                <a:spcPct val="150000"/>
              </a:lnSpc>
            </a:pPr>
            <a:r>
              <a:rPr lang="zh-CN" altLang="en-US" sz="2800" b="1">
                <a:latin typeface="黑体" panose="02010609060101010101" charset="-122"/>
                <a:ea typeface="黑体" panose="02010609060101010101" charset="-122"/>
              </a:rPr>
              <a:t>假想一个“虚拟论敌”，这个“论敌”会从哪些方面攻击你的论证呢？</a:t>
            </a:r>
            <a:endParaRPr lang="zh-CN" altLang="en-US" sz="2800" b="1">
              <a:latin typeface="黑体" panose="02010609060101010101" charset="-122"/>
              <a:ea typeface="黑体" panose="02010609060101010101" charset="-122"/>
            </a:endParaRPr>
          </a:p>
        </p:txBody>
      </p:sp>
      <p:sp>
        <p:nvSpPr>
          <p:cNvPr id="11" name="文本框 10"/>
          <p:cNvSpPr txBox="1"/>
          <p:nvPr>
            <p:custDataLst>
              <p:tags r:id="rId3"/>
            </p:custDataLst>
          </p:nvPr>
        </p:nvSpPr>
        <p:spPr>
          <a:xfrm>
            <a:off x="464475" y="1639040"/>
            <a:ext cx="10418553" cy="4908651"/>
          </a:xfrm>
          <a:prstGeom prst="rect">
            <a:avLst/>
          </a:prstGeom>
          <a:noFill/>
        </p:spPr>
        <p:txBody>
          <a:bodyPr wrap="square" rtlCol="0">
            <a:spAutoFit/>
          </a:bodyPr>
          <a:lstStyle/>
          <a:p>
            <a:pPr>
              <a:lnSpc>
                <a:spcPct val="120000"/>
              </a:lnSpc>
            </a:pPr>
            <a:r>
              <a:rPr kumimoji="0" lang="zh-CN" altLang="en-US"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你的质疑：</a:t>
            </a:r>
            <a:endPar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endParaRPr>
          </a:p>
          <a:p>
            <a:pPr>
              <a:lnSpc>
                <a:spcPct val="120000"/>
              </a:lnSpc>
            </a:pPr>
            <a:r>
              <a:rPr kumimoji="0" lang="zh-CN" altLang="en-US"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1</a:t>
            </a:r>
            <a:r>
              <a:rPr kumimoji="0" lang="zh-CN" altLang="en-US"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zh-CN"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兼听</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zh-CN"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就一定</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zh-CN"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明</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zh-CN"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吗？</a:t>
            </a:r>
            <a:r>
              <a:rPr lang="en-US" altLang="zh-CN" sz="2400" b="1" kern="100">
                <a:solidFill>
                  <a:srgbClr val="C00000"/>
                </a:solidFill>
                <a:latin typeface="黑体" panose="02010609060101010101" charset="-122"/>
                <a:ea typeface="黑体" panose="02010609060101010101" charset="-122"/>
                <a:cs typeface="楷体" panose="02010609060101010101" pitchFamily="49" charset="-122"/>
                <a:sym typeface="+mn-ea"/>
              </a:rPr>
              <a:t>    </a:t>
            </a:r>
            <a:r>
              <a:rPr lang="zh-CN" altLang="en-US" sz="2400" b="1" kern="100">
                <a:solidFill>
                  <a:srgbClr val="C00000"/>
                </a:solidFill>
                <a:latin typeface="黑体" panose="02010609060101010101" charset="-122"/>
                <a:ea typeface="黑体" panose="02010609060101010101" charset="-122"/>
                <a:cs typeface="楷体" panose="02010609060101010101" pitchFamily="49" charset="-122"/>
                <a:sym typeface="+mn-ea"/>
              </a:rPr>
              <a:t>（</a:t>
            </a:r>
            <a:r>
              <a:rPr lang="en-US" altLang="zh-CN" sz="2400" b="1" kern="100">
                <a:solidFill>
                  <a:srgbClr val="C00000"/>
                </a:solidFill>
                <a:latin typeface="黑体" panose="02010609060101010101" charset="-122"/>
                <a:ea typeface="黑体" panose="02010609060101010101" charset="-122"/>
                <a:cs typeface="楷体" panose="02010609060101010101" pitchFamily="49" charset="-122"/>
                <a:sym typeface="+mn-ea"/>
              </a:rPr>
              <a:t>2</a:t>
            </a:r>
            <a:r>
              <a:rPr lang="zh-CN" altLang="en-US" sz="2400" b="1" kern="100">
                <a:solidFill>
                  <a:srgbClr val="C00000"/>
                </a:solidFill>
                <a:latin typeface="黑体" panose="02010609060101010101" charset="-122"/>
                <a:ea typeface="黑体" panose="02010609060101010101" charset="-122"/>
                <a:cs typeface="楷体" panose="02010609060101010101" pitchFamily="49" charset="-122"/>
                <a:sym typeface="+mn-ea"/>
              </a:rPr>
              <a:t>）有没有反例</a:t>
            </a:r>
            <a:endParaRPr lang="en-US" altLang="zh-CN" sz="2400" b="1" kern="100">
              <a:solidFill>
                <a:srgbClr val="C00000"/>
              </a:solidFill>
              <a:latin typeface="黑体" panose="02010609060101010101" charset="-122"/>
              <a:ea typeface="黑体" panose="02010609060101010101" charset="-122"/>
              <a:cs typeface="楷体" panose="02010609060101010101" pitchFamily="49" charset="-122"/>
              <a:sym typeface="+mn-ea"/>
            </a:endParaRPr>
          </a:p>
          <a:p>
            <a:pPr>
              <a:lnSpc>
                <a:spcPct val="120000"/>
              </a:lnSpc>
            </a:pPr>
            <a:r>
              <a:rPr kumimoji="0" lang="zh-CN" altLang="en-US"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a:t>
            </a:r>
            <a:r>
              <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3</a:t>
            </a:r>
            <a:r>
              <a:rPr kumimoji="0" lang="zh-CN" altLang="en-US"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sym typeface="+mn-ea"/>
              </a:rPr>
              <a:t>）如果此论点成立，需要什么条件？</a:t>
            </a:r>
            <a:endParaRPr kumimoji="0" lang="en-US" altLang="zh-CN" sz="24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楷体" panose="02010609060101010101" pitchFamily="49" charset="-122"/>
            </a:endParaRPr>
          </a:p>
          <a:p>
            <a:pPr marL="342900" indent="-342900">
              <a:lnSpc>
                <a:spcPct val="120000"/>
              </a:lnSpc>
              <a:buFont typeface="Wingdings" panose="05000000000000000000" pitchFamily="2" charset="2"/>
              <a:buChar char="u"/>
            </a:pPr>
            <a:r>
              <a:rPr lang="zh-CN" altLang="en-US" sz="2400" b="1">
                <a:latin typeface="黑体" panose="02010609060101010101" charset="-122"/>
                <a:ea typeface="黑体" panose="02010609060101010101" charset="-122"/>
              </a:rPr>
              <a:t>听取别人建议，反而不“明”的反例</a:t>
            </a:r>
            <a:endParaRPr lang="en-US" altLang="zh-CN" sz="2400" b="1">
              <a:latin typeface="黑体" panose="02010609060101010101" charset="-122"/>
              <a:ea typeface="黑体" panose="02010609060101010101" charset="-122"/>
            </a:endParaRPr>
          </a:p>
          <a:p>
            <a:pPr>
              <a:lnSpc>
                <a:spcPct val="12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hlinkClick r:id="rId4" action="ppaction://hlinksldjump"/>
              </a:rPr>
              <a:t>父子骑驴</a:t>
            </a:r>
            <a:endParaRPr lang="en-US" altLang="zh-CN" sz="2400" b="1">
              <a:latin typeface="黑体" panose="02010609060101010101" charset="-122"/>
              <a:ea typeface="黑体" panose="02010609060101010101" charset="-122"/>
            </a:endParaRPr>
          </a:p>
          <a:p>
            <a:pPr>
              <a:lnSpc>
                <a:spcPct val="120000"/>
              </a:lnSpc>
            </a:pPr>
            <a:r>
              <a:rPr lang="zh-CN" altLang="en-US" sz="2400" b="1">
                <a:latin typeface="黑体" panose="02010609060101010101" charset="-122"/>
                <a:ea typeface="黑体" panose="02010609060101010101" charset="-122"/>
              </a:rPr>
              <a:t>坚持己见，反而获得成功的反例</a:t>
            </a:r>
            <a:endParaRPr lang="en-US" altLang="zh-CN" sz="2400" b="1">
              <a:latin typeface="黑体" panose="02010609060101010101" charset="-122"/>
              <a:ea typeface="黑体" panose="02010609060101010101" charset="-122"/>
            </a:endParaRPr>
          </a:p>
          <a:p>
            <a:pPr>
              <a:lnSpc>
                <a:spcPct val="12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hlinkClick r:id="rId5" action="ppaction://hlinksldjump"/>
              </a:rPr>
              <a:t>美国总统林肯</a:t>
            </a:r>
            <a:endParaRPr lang="en-US" altLang="zh-CN" sz="2400" b="1">
              <a:latin typeface="黑体" panose="02010609060101010101" charset="-122"/>
              <a:ea typeface="黑体" panose="02010609060101010101" charset="-122"/>
            </a:endParaRPr>
          </a:p>
          <a:p>
            <a:pPr marL="342900" indent="-342900">
              <a:lnSpc>
                <a:spcPct val="120000"/>
              </a:lnSpc>
              <a:buFont typeface="Wingdings" panose="05000000000000000000" pitchFamily="2" charset="2"/>
              <a:buChar char="u"/>
            </a:pPr>
            <a:r>
              <a:rPr lang="zh-CN" altLang="en-US" sz="2400" b="1">
                <a:latin typeface="黑体" panose="02010609060101010101" charset="-122"/>
                <a:ea typeface="黑体" panose="02010609060101010101" charset="-122"/>
              </a:rPr>
              <a:t>只听一人，也能成功的反例</a:t>
            </a:r>
            <a:endParaRPr lang="en-US" altLang="zh-CN" sz="2400" b="1">
              <a:latin typeface="黑体" panose="02010609060101010101" charset="-122"/>
              <a:ea typeface="黑体" panose="02010609060101010101" charset="-122"/>
            </a:endParaRPr>
          </a:p>
          <a:p>
            <a:pPr>
              <a:lnSpc>
                <a:spcPct val="12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齐王听了“宫妇左右”“朝廷之臣”“四境之内”的声音，李世民有时只听魏征一人的意见就足矣</a:t>
            </a:r>
            <a:endParaRPr lang="en-US" altLang="zh-CN" sz="2400" b="1">
              <a:latin typeface="黑体" panose="02010609060101010101" charset="-122"/>
              <a:ea typeface="黑体" panose="02010609060101010101" charset="-122"/>
            </a:endParaRPr>
          </a:p>
          <a:p>
            <a:pPr>
              <a:lnSpc>
                <a:spcPct val="120000"/>
              </a:lnSpc>
            </a:pPr>
            <a:r>
              <a:rPr lang="en-US" altLang="zh-CN" sz="2400" b="1">
                <a:solidFill>
                  <a:srgbClr val="7030A0"/>
                </a:solidFill>
                <a:latin typeface="黑体" panose="02010609060101010101" charset="-122"/>
                <a:ea typeface="黑体" panose="02010609060101010101" charset="-122"/>
              </a:rPr>
              <a:t>	</a:t>
            </a:r>
            <a:endParaRPr lang="en-US" altLang="zh-CN" sz="2400" b="1">
              <a:solidFill>
                <a:srgbClr val="C00000"/>
              </a:solidFill>
              <a:latin typeface="黑体" panose="02010609060101010101" charset="-122"/>
              <a:ea typeface="黑体" panose="02010609060101010101" charset="-122"/>
            </a:endParaRPr>
          </a:p>
        </p:txBody>
      </p:sp>
      <p:sp>
        <p:nvSpPr>
          <p:cNvPr id="6" name="文本框 5"/>
          <p:cNvSpPr txBox="1"/>
          <p:nvPr>
            <p:custDataLst>
              <p:tags r:id="rId6"/>
            </p:custDataLst>
          </p:nvPr>
        </p:nvSpPr>
        <p:spPr>
          <a:xfrm>
            <a:off x="5673751" y="3657100"/>
            <a:ext cx="6096000" cy="461665"/>
          </a:xfrm>
          <a:prstGeom prst="rect">
            <a:avLst/>
          </a:prstGeom>
          <a:noFill/>
        </p:spPr>
        <p:txBody>
          <a:bodyPr wrap="square">
            <a:spAutoFit/>
          </a:bodyPr>
          <a:lstStyle/>
          <a:p>
            <a:r>
              <a:rPr lang="en-US" altLang="zh-CN" sz="2400" b="1">
                <a:solidFill>
                  <a:srgbClr val="C00000"/>
                </a:solidFill>
                <a:latin typeface="黑体" panose="02010609060101010101" charset="-122"/>
                <a:ea typeface="黑体" panose="02010609060101010101" charset="-122"/>
              </a:rPr>
              <a:t>——</a:t>
            </a:r>
            <a:r>
              <a:rPr lang="zh-CN" altLang="en-US" sz="2400" b="1">
                <a:solidFill>
                  <a:srgbClr val="7030A0"/>
                </a:solidFill>
                <a:latin typeface="黑体" panose="02010609060101010101" charset="-122"/>
                <a:ea typeface="黑体" panose="02010609060101010101" charset="-122"/>
              </a:rPr>
              <a:t>（我们应该如何兼听）</a:t>
            </a:r>
            <a:r>
              <a:rPr lang="zh-CN" altLang="en-US" sz="2400" b="1">
                <a:solidFill>
                  <a:srgbClr val="C00000"/>
                </a:solidFill>
                <a:latin typeface="黑体" panose="02010609060101010101" charset="-122"/>
                <a:ea typeface="黑体" panose="02010609060101010101" charset="-122"/>
              </a:rPr>
              <a:t>兼听的方法</a:t>
            </a:r>
            <a:endParaRPr lang="zh-CN" altLang="en-US" sz="2400"/>
          </a:p>
        </p:txBody>
      </p:sp>
      <p:sp>
        <p:nvSpPr>
          <p:cNvPr id="9" name="文本框 8"/>
          <p:cNvSpPr txBox="1"/>
          <p:nvPr>
            <p:custDataLst>
              <p:tags r:id="rId7"/>
            </p:custDataLst>
          </p:nvPr>
        </p:nvSpPr>
        <p:spPr>
          <a:xfrm>
            <a:off x="5109029" y="6209966"/>
            <a:ext cx="6814456" cy="461665"/>
          </a:xfrm>
          <a:prstGeom prst="rect">
            <a:avLst/>
          </a:prstGeom>
          <a:noFill/>
        </p:spPr>
        <p:txBody>
          <a:bodyPr wrap="square">
            <a:spAutoFit/>
          </a:bodyPr>
          <a:lstStyle/>
          <a:p>
            <a:r>
              <a:rPr lang="en-US" altLang="zh-CN" sz="2400" b="1">
                <a:solidFill>
                  <a:srgbClr val="C00000"/>
                </a:solidFill>
                <a:latin typeface="黑体" panose="02010609060101010101" charset="-122"/>
                <a:ea typeface="黑体" panose="02010609060101010101" charset="-122"/>
              </a:rPr>
              <a:t>——</a:t>
            </a:r>
            <a:r>
              <a:rPr lang="zh-CN" altLang="en-US" sz="2400" b="1">
                <a:solidFill>
                  <a:srgbClr val="7030A0"/>
                </a:solidFill>
                <a:latin typeface="黑体" panose="02010609060101010101" charset="-122"/>
                <a:ea typeface="黑体" panose="02010609060101010101" charset="-122"/>
              </a:rPr>
              <a:t>（达到什么程度，才算兼听）</a:t>
            </a:r>
            <a:r>
              <a:rPr lang="zh-CN" altLang="en-US" sz="2400" b="1">
                <a:solidFill>
                  <a:srgbClr val="C00000"/>
                </a:solidFill>
                <a:latin typeface="黑体" panose="02010609060101010101" charset="-122"/>
                <a:ea typeface="黑体" panose="02010609060101010101" charset="-122"/>
              </a:rPr>
              <a:t>兼听的内涵</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36430" y="1417872"/>
            <a:ext cx="11369615" cy="3579057"/>
          </a:xfrm>
          <a:prstGeom prst="rect">
            <a:avLst/>
          </a:prstGeom>
          <a:noFill/>
        </p:spPr>
        <p:txBody>
          <a:bodyPr wrap="square" rtlCol="0">
            <a:spAutoFit/>
          </a:bodyPr>
          <a:lstStyle/>
          <a:p>
            <a:pPr>
              <a:lnSpc>
                <a:spcPct val="120000"/>
              </a:lnSpc>
            </a:pPr>
            <a:r>
              <a:rPr lang="zh-CN" altLang="en-US" sz="2400" b="1">
                <a:solidFill>
                  <a:srgbClr val="7030A0"/>
                </a:solidFill>
                <a:latin typeface="黑体" panose="02010609060101010101" charset="-122"/>
                <a:ea typeface="黑体" panose="02010609060101010101" charset="-122"/>
                <a:hlinkClick r:id="rId2" action="ppaction://hlinksldjump"/>
              </a:rPr>
              <a:t>坚持己见，最终获得成功</a:t>
            </a:r>
            <a:r>
              <a:rPr lang="zh-CN" altLang="en-US" sz="2400" b="1">
                <a:solidFill>
                  <a:srgbClr val="7030A0"/>
                </a:solidFill>
                <a:latin typeface="黑体" panose="02010609060101010101" charset="-122"/>
                <a:ea typeface="黑体" panose="02010609060101010101" charset="-122"/>
              </a:rPr>
              <a:t>。</a:t>
            </a:r>
            <a:endParaRPr lang="en-US" altLang="zh-CN" sz="2400" b="1">
              <a:solidFill>
                <a:srgbClr val="7030A0"/>
              </a:solidFill>
              <a:latin typeface="黑体" panose="02010609060101010101" charset="-122"/>
              <a:ea typeface="黑体" panose="02010609060101010101" charset="-122"/>
            </a:endParaRPr>
          </a:p>
          <a:p>
            <a:pPr algn="l">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美国总统林肯，在他上任后不久，有一次将六个幕僚召集在一起开会。林肯提出了一个重要法案，而幕僚们的看法并不统一，林肯在仔细听取其他六个人的意见后，仍感到自己是正确的。在最后决策的时候，六个幕僚一致反对林肯的意见，但林肯仍坚持己见，他说：“虽然只有我一个人赞成但我仍要宣布，这个法案通过了。”</a:t>
            </a:r>
            <a:endParaRPr lang="zh-CN" altLang="en-US" sz="2400" b="1">
              <a:latin typeface="楷体" panose="02010609060101010101" pitchFamily="49" charset="-122"/>
              <a:ea typeface="楷体" panose="02010609060101010101" pitchFamily="49" charset="-122"/>
            </a:endParaRPr>
          </a:p>
          <a:p>
            <a:pPr algn="l">
              <a:lnSpc>
                <a:spcPct val="120000"/>
              </a:lnSpc>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重要的是你的提议和决策是对的，只要真理在握，哪怕立场孤立，也应坚决地贯彻下去。</a:t>
            </a:r>
            <a:endParaRPr lang="en-US" altLang="zh-CN" sz="2400" b="1">
              <a:latin typeface="楷体" panose="02010609060101010101" pitchFamily="49" charset="-122"/>
              <a:ea typeface="楷体" panose="02010609060101010101" pitchFamily="49" charset="-122"/>
            </a:endParaRP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10551" y="1196273"/>
            <a:ext cx="11369615" cy="4022255"/>
          </a:xfrm>
          <a:prstGeom prst="rect">
            <a:avLst/>
          </a:prstGeom>
          <a:noFill/>
        </p:spPr>
        <p:txBody>
          <a:bodyPr wrap="square" rtlCol="0">
            <a:spAutoFit/>
          </a:bodyPr>
          <a:lstStyle/>
          <a:p>
            <a:pPr>
              <a:lnSpc>
                <a:spcPct val="120000"/>
              </a:lnSpc>
            </a:pPr>
            <a:r>
              <a:rPr lang="zh-CN" altLang="en-US" sz="2400" b="1">
                <a:solidFill>
                  <a:srgbClr val="7030A0"/>
                </a:solidFill>
                <a:latin typeface="黑体" panose="02010609060101010101" charset="-122"/>
                <a:ea typeface="黑体" panose="02010609060101010101" charset="-122"/>
                <a:hlinkClick r:id="rId2" action="ppaction://hlinksldjump"/>
              </a:rPr>
              <a:t>听取他人建议，反而没有好下场</a:t>
            </a:r>
            <a:r>
              <a:rPr lang="zh-CN" altLang="en-US" sz="2400" b="1">
                <a:solidFill>
                  <a:srgbClr val="7030A0"/>
                </a:solidFill>
                <a:latin typeface="黑体" panose="02010609060101010101" charset="-122"/>
                <a:ea typeface="黑体" panose="02010609060101010101" charset="-122"/>
              </a:rPr>
              <a:t>。</a:t>
            </a:r>
            <a:endParaRPr lang="en-US" altLang="zh-CN" sz="2400" b="1">
              <a:solidFill>
                <a:srgbClr val="7030A0"/>
              </a:solidFill>
              <a:latin typeface="黑体" panose="02010609060101010101" charset="-122"/>
              <a:ea typeface="黑体" panose="02010609060101010101" charset="-122"/>
            </a:endParaRPr>
          </a:p>
          <a:p>
            <a:pPr algn="l">
              <a:lnSpc>
                <a:spcPct val="120000"/>
              </a:lnSpc>
            </a:pPr>
            <a:r>
              <a:rPr lang="zh-CN" altLang="en-US" sz="2400" b="1" i="0">
                <a:solidFill>
                  <a:srgbClr val="C00000"/>
                </a:solidFill>
                <a:effectLst/>
                <a:latin typeface="楷体" panose="02010609060101010101" pitchFamily="49" charset="-122"/>
                <a:ea typeface="楷体" panose="02010609060101010101" pitchFamily="49" charset="-122"/>
              </a:rPr>
              <a:t>父子骑驴</a:t>
            </a:r>
            <a:endParaRPr lang="zh-CN" altLang="en-US" sz="2400" b="1" i="0">
              <a:solidFill>
                <a:srgbClr val="C00000"/>
              </a:solidFill>
              <a:effectLst/>
              <a:latin typeface="楷体" panose="02010609060101010101" pitchFamily="49" charset="-122"/>
              <a:ea typeface="楷体" panose="02010609060101010101" pitchFamily="49" charset="-122"/>
            </a:endParaRPr>
          </a:p>
          <a:p>
            <a:pPr>
              <a:lnSpc>
                <a:spcPct val="120000"/>
              </a:lnSpc>
            </a:pPr>
            <a:r>
              <a:rPr lang="en-US" altLang="zh-CN" sz="2400" b="1" i="0">
                <a:solidFill>
                  <a:srgbClr val="171414"/>
                </a:solidFill>
                <a:effectLst/>
                <a:latin typeface="楷体" panose="02010609060101010101" pitchFamily="49" charset="-122"/>
                <a:ea typeface="楷体" panose="02010609060101010101" pitchFamily="49" charset="-122"/>
              </a:rPr>
              <a:t>	</a:t>
            </a:r>
            <a:r>
              <a:rPr lang="zh-CN" altLang="en-US" sz="2400" b="1" i="0">
                <a:solidFill>
                  <a:srgbClr val="171414"/>
                </a:solidFill>
                <a:effectLst/>
                <a:latin typeface="楷体" panose="02010609060101010101" pitchFamily="49" charset="-122"/>
                <a:ea typeface="楷体" panose="02010609060101010101" pitchFamily="49" charset="-122"/>
              </a:rPr>
              <a:t>从前，有对父子赶着一头驴进城去。路中有人笑话他们说：“真笨，为什么不骑驴进城呢？”于是父亲让儿子骑上了驴。走了不长时间，又有人说：“不孝的儿子，居然让父亲走路，自己骑驴。”父亲赶紧让儿子下来，自己骑着驴。又走一会儿，有人说：“这个父亲真狠心，居然让孩子走路，也不怕孩子累着。”父亲连忙让儿子也骑上驴，心想这回总算满足所有人的了。但又有人说：“两人都骑驴，还不把驴压死啊。”于是父子俩又下来，绑起驴的四条腿，用棍子抬着驴走。他们经过一座桥时，驴挣扎了一下，掉到河里淹死了。</a:t>
            </a:r>
            <a:endParaRPr lang="en-US" altLang="zh-CN" sz="2400" b="1">
              <a:latin typeface="楷体" panose="02010609060101010101" pitchFamily="49" charset="-122"/>
              <a:ea typeface="楷体" panose="02010609060101010101" pitchFamily="49" charset="-122"/>
            </a:endParaRPr>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19430" y="1664970"/>
            <a:ext cx="11115040" cy="3174365"/>
          </a:xfrm>
          <a:prstGeom prst="rect">
            <a:avLst/>
          </a:prstGeom>
          <a:noFill/>
        </p:spPr>
        <p:txBody>
          <a:bodyPr wrap="square">
            <a:spAutoFit/>
          </a:bodyPr>
          <a:lstStyle/>
          <a:p>
            <a:pPr indent="457200" algn="just">
              <a:lnSpc>
                <a:spcPct val="150000"/>
              </a:lnSpc>
              <a:spcAft>
                <a:spcPts val="1000"/>
              </a:spcAft>
            </a:pP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为了应对质疑、驳斥攻击、解释反例，写作者就得对“兼听”的</a:t>
            </a:r>
            <a:r>
              <a:rPr lang="zh-CN" altLang="en-US" sz="3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内涵作出阐述</a:t>
            </a: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，对现有的</a:t>
            </a:r>
            <a:r>
              <a:rPr lang="zh-CN" altLang="en-US" sz="3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例子进行分析，</a:t>
            </a: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甚至还要主动对</a:t>
            </a:r>
            <a:r>
              <a:rPr lang="zh-CN" altLang="en-US" sz="3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论点的适用范围进行</a:t>
            </a:r>
            <a:r>
              <a:rPr lang="zh-CN" altLang="en-US" sz="3200" b="1" kern="100">
                <a:solidFill>
                  <a:schemeClr val="accent1"/>
                </a:solidFill>
                <a:effectLst/>
                <a:latin typeface="微软雅黑" panose="020B0503020204020204" pitchFamily="34" charset="-122"/>
                <a:ea typeface="微软雅黑" panose="020B0503020204020204" pitchFamily="34" charset="-122"/>
                <a:cs typeface="Arial" panose="020B0604020202020204" pitchFamily="34" charset="0"/>
              </a:rPr>
              <a:t>限定</a:t>
            </a:r>
            <a:r>
              <a:rPr lang="zh-CN" altLang="en-US" sz="3200" kern="100">
                <a:effectLst/>
                <a:latin typeface="微软雅黑" panose="020B0503020204020204" pitchFamily="34" charset="-122"/>
                <a:ea typeface="微软雅黑" panose="020B0503020204020204" pitchFamily="34" charset="-122"/>
                <a:cs typeface="Arial" panose="020B0604020202020204" pitchFamily="34" charset="0"/>
              </a:rPr>
              <a:t>。由此，改进论证提纲如下：</a:t>
            </a:r>
            <a:endParaRPr lang="en-US" altLang="zh-CN" sz="32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3200" kern="100">
              <a:effectLst/>
              <a:latin typeface="楷体" panose="02010609060101010101" pitchFamily="49" charset="-122"/>
              <a:ea typeface="楷体" panose="02010609060101010101" pitchFamily="49" charset="-122"/>
              <a:cs typeface="Arial" panose="020B0604020202020204" pitchFamily="34" charset="0"/>
            </a:endParaRPr>
          </a:p>
        </p:txBody>
      </p:sp>
    </p:spTree>
  </p:cSld>
  <p:clrMapOvr>
    <a:masterClrMapping/>
  </p:clrMapOvr>
  <p:transition spd="med" advClick="0">
    <p:pull/>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149860" y="162560"/>
            <a:ext cx="12143740" cy="6838950"/>
          </a:xfrm>
          <a:prstGeom prst="rect">
            <a:avLst/>
          </a:prstGeom>
        </p:spPr>
        <p:txBody>
          <a:bodyPr wrap="square" lIns="121898" tIns="60948" rIns="121898" bIns="60948">
            <a:spAutoFit/>
          </a:bodyPr>
          <a:lstStyle/>
          <a:p>
            <a:pPr algn="just">
              <a:lnSpc>
                <a:spcPct val="120000"/>
              </a:lnSpc>
              <a:spcAft>
                <a:spcPct val="0"/>
              </a:spcAft>
            </a:pPr>
            <a:r>
              <a:rPr lang="en-US" altLang="zh-CN" sz="2800" b="1" kern="100">
                <a:latin typeface="黑体" panose="02010609060101010101" charset="-122"/>
                <a:ea typeface="黑体" panose="02010609060101010101" charset="-122"/>
                <a:cs typeface="Times New Roman" panose="02020603050405020304" pitchFamily="18" charset="0"/>
              </a:rPr>
              <a:t>①</a:t>
            </a:r>
            <a:r>
              <a:rPr lang="zh-CN" altLang="zh-CN" sz="2800" b="1" kern="100">
                <a:solidFill>
                  <a:srgbClr val="7030A0"/>
                </a:solidFill>
                <a:latin typeface="黑体" panose="02010609060101010101" charset="-122"/>
                <a:ea typeface="黑体" panose="02010609060101010101" charset="-122"/>
                <a:cs typeface="Times New Roman" panose="02020603050405020304" pitchFamily="18" charset="0"/>
              </a:rPr>
              <a:t>提出论点</a:t>
            </a:r>
            <a:r>
              <a:rPr lang="zh-CN" altLang="zh-CN" sz="2800" b="1" kern="100">
                <a:latin typeface="黑体" panose="02010609060101010101" charset="-122"/>
                <a:ea typeface="黑体" panose="02010609060101010101" charset="-122"/>
                <a:cs typeface="Times New Roman" panose="02020603050405020304" pitchFamily="18" charset="0"/>
              </a:rPr>
              <a:t>：兼听则明。</a:t>
            </a:r>
            <a:endParaRPr lang="zh-CN" altLang="zh-CN" sz="2800" b="1" kern="100">
              <a:latin typeface="黑体" panose="02010609060101010101" charset="-122"/>
              <a:ea typeface="黑体" panose="02010609060101010101" charset="-122"/>
              <a:cs typeface="Courier New" panose="02070309020205020404" pitchFamily="49" charset="0"/>
            </a:endParaRPr>
          </a:p>
          <a:p>
            <a:pPr algn="just">
              <a:lnSpc>
                <a:spcPct val="120000"/>
              </a:lnSpc>
              <a:spcAft>
                <a:spcPct val="0"/>
              </a:spcAft>
            </a:pPr>
            <a:r>
              <a:rPr lang="en-US" altLang="zh-CN" sz="2800" b="1" kern="100">
                <a:latin typeface="黑体" panose="02010609060101010101" charset="-122"/>
                <a:ea typeface="黑体" panose="02010609060101010101" charset="-122"/>
                <a:cs typeface="Times New Roman" panose="02020603050405020304" pitchFamily="18" charset="0"/>
              </a:rPr>
              <a:t>②</a:t>
            </a:r>
            <a:r>
              <a:rPr lang="zh-CN" altLang="zh-CN" sz="2800" b="1" kern="100">
                <a:solidFill>
                  <a:srgbClr val="7030A0"/>
                </a:solidFill>
                <a:latin typeface="黑体" panose="02010609060101010101" charset="-122"/>
                <a:ea typeface="黑体" panose="02010609060101010101" charset="-122"/>
                <a:cs typeface="Times New Roman" panose="02020603050405020304" pitchFamily="18" charset="0"/>
              </a:rPr>
              <a:t>阐述论点</a:t>
            </a:r>
            <a:r>
              <a:rPr lang="zh-CN" altLang="zh-CN" sz="2800" b="1" kern="100">
                <a:latin typeface="黑体" panose="02010609060101010101" charset="-122"/>
                <a:ea typeface="黑体" panose="02010609060101010101" charset="-122"/>
                <a:cs typeface="Times New Roman" panose="02020603050405020304" pitchFamily="18" charset="0"/>
              </a:rPr>
              <a:t>：</a:t>
            </a:r>
            <a:endParaRPr lang="zh-CN" altLang="zh-CN" sz="2800" b="1" kern="100">
              <a:latin typeface="黑体" panose="02010609060101010101" charset="-122"/>
              <a:ea typeface="黑体" panose="02010609060101010101" charset="-122"/>
              <a:cs typeface="Courier New" panose="02070309020205020404" pitchFamily="49" charset="0"/>
            </a:endParaRPr>
          </a:p>
          <a:p>
            <a:pPr algn="just">
              <a:lnSpc>
                <a:spcPct val="120000"/>
              </a:lnSpc>
              <a:spcAft>
                <a:spcPct val="0"/>
              </a:spcAft>
            </a:pPr>
            <a:r>
              <a:rPr lang="en-US"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兼</a:t>
            </a:r>
            <a:r>
              <a:rPr lang="en-US"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的目的</a:t>
            </a:r>
            <a:r>
              <a:rPr lang="zh-CN" altLang="zh-CN" sz="2800" b="1" kern="100">
                <a:latin typeface="楷体" panose="02010609060101010101" pitchFamily="49" charset="-122"/>
                <a:ea typeface="楷体" panose="02010609060101010101" pitchFamily="49" charset="-122"/>
                <a:cs typeface="楷体" panose="02010609060101010101" pitchFamily="49" charset="-122"/>
              </a:rPr>
              <a:t>：拓宽视野，打开思路。</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lang="en-US"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兼</a:t>
            </a:r>
            <a:r>
              <a:rPr lang="en-US"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的核心</a:t>
            </a:r>
            <a:r>
              <a:rPr lang="zh-CN" altLang="zh-CN" sz="2800" b="1" kern="100">
                <a:latin typeface="楷体" panose="02010609060101010101" pitchFamily="49" charset="-122"/>
                <a:ea typeface="楷体" panose="02010609060101010101" pitchFamily="49" charset="-122"/>
                <a:cs typeface="楷体" panose="02010609060101010101" pitchFamily="49" charset="-122"/>
              </a:rPr>
              <a:t>：在</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多</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，更在</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异</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endParaRPr lang="en-US" altLang="zh-CN" sz="2800" b="1" kern="100">
              <a:latin typeface="黑体" panose="02010609060101010101" charset="-122"/>
              <a:ea typeface="黑体" panose="02010609060101010101" charset="-122"/>
              <a:cs typeface="Times New Roman" panose="02020603050405020304" pitchFamily="18" charset="0"/>
            </a:endParaRPr>
          </a:p>
          <a:p>
            <a:pPr algn="just">
              <a:lnSpc>
                <a:spcPct val="120000"/>
              </a:lnSpc>
            </a:pPr>
            <a:r>
              <a:rPr lang="en-US" altLang="zh-CN" sz="2800" b="1" kern="100">
                <a:latin typeface="黑体" panose="02010609060101010101" charset="-122"/>
                <a:ea typeface="黑体" panose="02010609060101010101" charset="-122"/>
                <a:cs typeface="Times New Roman" panose="02020603050405020304" pitchFamily="18" charset="0"/>
              </a:rPr>
              <a:t>③</a:t>
            </a:r>
            <a:r>
              <a:rPr lang="zh-CN" altLang="zh-CN" sz="2800" b="1" kern="100">
                <a:solidFill>
                  <a:srgbClr val="7030A0"/>
                </a:solidFill>
                <a:latin typeface="黑体" panose="02010609060101010101" charset="-122"/>
                <a:ea typeface="黑体" panose="02010609060101010101" charset="-122"/>
                <a:cs typeface="Times New Roman" panose="02020603050405020304" pitchFamily="18" charset="0"/>
              </a:rPr>
              <a:t>举例分析</a:t>
            </a:r>
            <a:r>
              <a:rPr lang="zh-CN" altLang="zh-CN" sz="2800" b="1" kern="100">
                <a:latin typeface="黑体" panose="02010609060101010101" charset="-122"/>
                <a:ea typeface="黑体" panose="02010609060101010101" charset="-122"/>
                <a:cs typeface="Times New Roman" panose="02020603050405020304" pitchFamily="18" charset="0"/>
              </a:rPr>
              <a:t>：</a:t>
            </a:r>
            <a:endParaRPr lang="zh-CN" altLang="zh-CN" sz="2800" b="1" kern="100">
              <a:latin typeface="黑体" panose="02010609060101010101" charset="-122"/>
              <a:ea typeface="黑体" panose="02010609060101010101" charset="-122"/>
              <a:cs typeface="Courier New" panose="02070309020205020404" pitchFamily="49" charset="0"/>
            </a:endParaRPr>
          </a:p>
          <a:p>
            <a:pPr algn="just">
              <a:lnSpc>
                <a:spcPct val="120000"/>
              </a:lnSpc>
            </a:pP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正：</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齐王纳谏</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等，分析齐王</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兼听</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的表现，重点突出</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刺</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谏</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谤议</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lang="zh-CN" altLang="zh-CN" sz="2800" b="1" kern="100">
                <a:highlight>
                  <a:srgbClr val="FFFF00"/>
                </a:highlight>
                <a:latin typeface="楷体" panose="02010609060101010101" pitchFamily="49" charset="-122"/>
                <a:ea typeface="楷体" panose="02010609060101010101" pitchFamily="49" charset="-122"/>
                <a:cs typeface="楷体" panose="02010609060101010101" pitchFamily="49" charset="-122"/>
              </a:rPr>
              <a:t>反：</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晁盖丧命</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等，分析不</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明</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的根本原因是不能</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兼听</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，尽量排除他因。</a:t>
            </a:r>
            <a:endParaRPr lang="zh-CN" altLang="zh-CN" sz="2800" b="1" kern="100">
              <a:latin typeface="黑体" panose="02010609060101010101" charset="-122"/>
              <a:ea typeface="黑体" panose="02010609060101010101" charset="-122"/>
              <a:cs typeface="Times New Roman" panose="02020603050405020304" pitchFamily="18" charset="0"/>
            </a:endParaRPr>
          </a:p>
          <a:p>
            <a:pPr algn="just">
              <a:lnSpc>
                <a:spcPct val="120000"/>
              </a:lnSpc>
            </a:pPr>
            <a:r>
              <a:rPr lang="en-US"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④</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进行限定</a:t>
            </a:r>
            <a:r>
              <a:rPr lang="en-US" altLang="zh-CN" sz="2800" b="1" kern="100">
                <a:solidFill>
                  <a:srgbClr val="C00000"/>
                </a:solidFill>
                <a:latin typeface="黑体" panose="02010609060101010101" charset="-122"/>
                <a:ea typeface="黑体" panose="02010609060101010101" charset="-122"/>
                <a:cs typeface="Courier New" panose="02070309020205020404" pitchFamily="49" charset="0"/>
                <a:sym typeface="+mn-ea"/>
              </a:rPr>
              <a:t>(</a:t>
            </a:r>
            <a:r>
              <a:rPr lang="zh-CN" altLang="en-US"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同时</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阐述如何兼听</a:t>
            </a:r>
            <a:r>
              <a:rPr lang="en-US" altLang="zh-CN" sz="2800" b="1" kern="100">
                <a:solidFill>
                  <a:srgbClr val="C00000"/>
                </a:solidFill>
                <a:latin typeface="黑体" panose="02010609060101010101" charset="-122"/>
                <a:ea typeface="黑体" panose="02010609060101010101" charset="-122"/>
                <a:cs typeface="Courier New" panose="02070309020205020404" pitchFamily="49" charset="0"/>
                <a:sym typeface="+mn-ea"/>
              </a:rPr>
              <a:t>)</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a:t>
            </a:r>
            <a:endParaRPr lang="zh-CN" altLang="zh-CN" sz="2800" b="1" kern="100">
              <a:solidFill>
                <a:srgbClr val="C00000"/>
              </a:solidFill>
              <a:latin typeface="黑体" panose="02010609060101010101" charset="-122"/>
              <a:ea typeface="黑体" panose="02010609060101010101" charset="-122"/>
              <a:cs typeface="Courier New" panose="02070309020205020404" pitchFamily="49" charset="0"/>
            </a:endParaRPr>
          </a:p>
          <a:p>
            <a:pPr algn="just">
              <a:lnSpc>
                <a:spcPct val="120000"/>
              </a:lnSpc>
            </a:pP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主动引入反例</a:t>
            </a:r>
            <a:r>
              <a:rPr lang="en-US"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父子骑驴</a:t>
            </a:r>
            <a:r>
              <a:rPr lang="en-US"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 </a:t>
            </a:r>
            <a:r>
              <a:rPr lang="zh-CN" altLang="zh-CN" sz="2800" b="1" kern="100">
                <a:latin typeface="黑体" panose="02010609060101010101" charset="-122"/>
                <a:ea typeface="黑体" panose="02010609060101010101" charset="-122"/>
                <a:cs typeface="Times New Roman" panose="02020603050405020304" pitchFamily="18" charset="0"/>
                <a:sym typeface="+mn-ea"/>
              </a:rPr>
              <a:t>，指出</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听</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不能代替</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断</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en-US" sz="2800" b="1" kern="100">
                <a:latin typeface="黑体" panose="02010609060101010101" charset="-122"/>
                <a:ea typeface="黑体" panose="02010609060101010101" charset="-122"/>
                <a:cs typeface="Times New Roman" panose="02020603050405020304" pitchFamily="18" charset="0"/>
                <a:sym typeface="+mn-ea"/>
              </a:rPr>
              <a:t>，要有主见</a:t>
            </a:r>
            <a:endParaRPr lang="zh-CN" altLang="zh-CN" sz="2800" b="1" kern="100">
              <a:latin typeface="黑体" panose="02010609060101010101" charset="-122"/>
              <a:ea typeface="黑体" panose="02010609060101010101" charset="-122"/>
              <a:cs typeface="Courier New" panose="02070309020205020404" pitchFamily="49" charset="0"/>
            </a:endParaRPr>
          </a:p>
          <a:p>
            <a:pPr algn="just">
              <a:lnSpc>
                <a:spcPct val="120000"/>
              </a:lnSpc>
            </a:pP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进一步分析：</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兼听则明</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的前提是听者包容与善断。</a:t>
            </a:r>
            <a:endParaRPr lang="en-US" altLang="zh-CN" sz="2800" b="1" kern="100">
              <a:latin typeface="黑体" panose="02010609060101010101" charset="-122"/>
              <a:ea typeface="黑体" panose="02010609060101010101" charset="-122"/>
              <a:cs typeface="Times New Roman" panose="02020603050405020304" pitchFamily="18" charset="0"/>
            </a:endParaRPr>
          </a:p>
          <a:p>
            <a:pPr algn="just">
              <a:lnSpc>
                <a:spcPct val="120000"/>
              </a:lnSpc>
              <a:spcAft>
                <a:spcPct val="0"/>
              </a:spcAft>
            </a:pP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兼听</a:t>
            </a:r>
            <a:r>
              <a:rPr lang="en-US" altLang="zh-CN" sz="2800" b="1" kern="100">
                <a:latin typeface="黑体" panose="02010609060101010101" charset="-122"/>
                <a:ea typeface="黑体" panose="02010609060101010101" charset="-122"/>
                <a:cs typeface="Times New Roman" panose="02020603050405020304" pitchFamily="18" charset="0"/>
                <a:sym typeface="+mn-ea"/>
              </a:rPr>
              <a:t>”</a:t>
            </a:r>
            <a:r>
              <a:rPr lang="zh-CN" altLang="zh-CN" sz="2800" b="1" kern="100">
                <a:latin typeface="黑体" panose="02010609060101010101" charset="-122"/>
                <a:ea typeface="黑体" panose="02010609060101010101" charset="-122"/>
                <a:cs typeface="Times New Roman" panose="02020603050405020304" pitchFamily="18" charset="0"/>
                <a:sym typeface="+mn-ea"/>
              </a:rPr>
              <a:t>的</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sym typeface="+mn-ea"/>
              </a:rPr>
              <a:t>原则</a:t>
            </a:r>
            <a:r>
              <a:rPr lang="zh-CN" altLang="zh-CN" sz="2800" b="1" kern="100">
                <a:latin typeface="黑体" panose="02010609060101010101" charset="-122"/>
                <a:ea typeface="黑体" panose="02010609060101010101" charset="-122"/>
                <a:cs typeface="Times New Roman" panose="02020603050405020304" pitchFamily="18" charset="0"/>
                <a:sym typeface="+mn-ea"/>
              </a:rPr>
              <a:t>是独立思考、为我所用。</a:t>
            </a:r>
            <a:endParaRPr lang="zh-CN" altLang="zh-CN" sz="2800" b="1" kern="100">
              <a:latin typeface="黑体" panose="02010609060101010101" charset="-122"/>
              <a:ea typeface="黑体" panose="02010609060101010101"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plus(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wipe(down)">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500"/>
                                        <p:tgtEl>
                                          <p:spTgt spid="5">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blinds(horizontal)">
                                      <p:cBhvr>
                                        <p:cTn id="26" dur="500"/>
                                        <p:tgtEl>
                                          <p:spTgt spid="5">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blinds(horizontal)">
                                      <p:cBhvr>
                                        <p:cTn id="29" dur="500"/>
                                        <p:tgtEl>
                                          <p:spTgt spid="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 calcmode="lin" valueType="num">
                                      <p:cBhvr additive="base">
                                        <p:cTn id="34"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7" end="7"/>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5">
                                            <p:txEl>
                                              <p:pRg st="8" end="8"/>
                                            </p:txEl>
                                          </p:spTgt>
                                        </p:tgtEl>
                                        <p:attrNameLst>
                                          <p:attrName>style.visibility</p:attrName>
                                        </p:attrNameLst>
                                      </p:cBhvr>
                                      <p:to>
                                        <p:strVal val="visible"/>
                                      </p:to>
                                    </p:set>
                                    <p:anim calcmode="lin" valueType="num">
                                      <p:cBhvr additive="base">
                                        <p:cTn id="38"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8" end="8"/>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5">
                                            <p:txEl>
                                              <p:pRg st="9" end="9"/>
                                            </p:txEl>
                                          </p:spTgt>
                                        </p:tgtEl>
                                        <p:attrNameLst>
                                          <p:attrName>style.visibility</p:attrName>
                                        </p:attrNameLst>
                                      </p:cBhvr>
                                      <p:to>
                                        <p:strVal val="visible"/>
                                      </p:to>
                                    </p:set>
                                    <p:anim calcmode="lin" valueType="num">
                                      <p:cBhvr additive="base">
                                        <p:cTn id="42"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9" end="9"/>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
                                            <p:txEl>
                                              <p:pRg st="10" end="10"/>
                                            </p:txEl>
                                          </p:spTgt>
                                        </p:tgtEl>
                                        <p:attrNameLst>
                                          <p:attrName>style.visibility</p:attrName>
                                        </p:attrNameLst>
                                      </p:cBhvr>
                                      <p:to>
                                        <p:strVal val="visible"/>
                                      </p:to>
                                    </p:set>
                                    <p:anim calcmode="lin" valueType="num">
                                      <p:cBhvr additive="base">
                                        <p:cTn id="46"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06730" y="215265"/>
            <a:ext cx="3402965" cy="768350"/>
          </a:xfrm>
          <a:prstGeom prst="rect">
            <a:avLst/>
          </a:prstGeom>
          <a:noFill/>
        </p:spPr>
        <p:txBody>
          <a:bodyPr wrap="square" rtlCol="0">
            <a:spAutoFit/>
          </a:bodyPr>
          <a:lstStyle/>
          <a:p>
            <a:pPr algn="l"/>
            <a:r>
              <a:rPr lang="zh-CN" altLang="en-US" sz="4400" b="1">
                <a:solidFill>
                  <a:srgbClr val="002060"/>
                </a:solidFill>
                <a:latin typeface="方正粗黑宋简体" panose="02000000000000000000" charset="-122"/>
                <a:ea typeface="方正粗黑宋简体" panose="02000000000000000000" charset="-122"/>
              </a:rPr>
              <a:t>充足理由律</a:t>
            </a:r>
            <a:endParaRPr lang="zh-CN" altLang="en-US" sz="4400" b="1">
              <a:solidFill>
                <a:srgbClr val="002060"/>
              </a:solidFill>
              <a:latin typeface="方正粗黑宋简体" panose="02000000000000000000" charset="-122"/>
              <a:ea typeface="方正粗黑宋简体" panose="02000000000000000000" charset="-122"/>
            </a:endParaRPr>
          </a:p>
        </p:txBody>
      </p:sp>
      <p:sp>
        <p:nvSpPr>
          <p:cNvPr id="2" name="文本框 1"/>
          <p:cNvSpPr txBox="1"/>
          <p:nvPr/>
        </p:nvSpPr>
        <p:spPr>
          <a:xfrm>
            <a:off x="333375" y="1743075"/>
            <a:ext cx="11604625" cy="3784600"/>
          </a:xfrm>
          <a:prstGeom prst="rect">
            <a:avLst/>
          </a:prstGeom>
          <a:noFill/>
        </p:spPr>
        <p:txBody>
          <a:bodyPr wrap="square" rtlCol="0">
            <a:spAutoFit/>
          </a:bodyPr>
          <a:lstStyle/>
          <a:p>
            <a:r>
              <a:rPr lang="zh-CN" altLang="en-US" sz="4000" b="1">
                <a:solidFill>
                  <a:srgbClr val="FF0000"/>
                </a:solidFill>
                <a:latin typeface="方正粗黑宋简体" panose="02000000000000000000" charset="-122"/>
                <a:ea typeface="方正粗黑宋简体" panose="02000000000000000000" charset="-122"/>
                <a:cs typeface="华文楷体" panose="02010600040101010101" pitchFamily="2" charset="-122"/>
              </a:rPr>
              <a:t>界定：</a:t>
            </a:r>
            <a:r>
              <a:rPr lang="zh-CN" altLang="en-US" sz="4000" b="1">
                <a:latin typeface="楷体" panose="02010609060101010101" pitchFamily="49" charset="-122"/>
                <a:ea typeface="楷体" panose="02010609060101010101" pitchFamily="49" charset="-122"/>
                <a:cs typeface="华文楷体" panose="02010600040101010101" pitchFamily="2" charset="-122"/>
              </a:rPr>
              <a:t>在同一思维和论证过程中，一个思想被确定为真，要有</a:t>
            </a:r>
            <a:r>
              <a:rPr lang="zh-CN" altLang="en-US" sz="4000" b="1" u="sng">
                <a:latin typeface="楷体" panose="02010609060101010101" pitchFamily="49" charset="-122"/>
                <a:ea typeface="楷体" panose="02010609060101010101" pitchFamily="49" charset="-122"/>
                <a:cs typeface="华文楷体" panose="02010600040101010101" pitchFamily="2" charset="-122"/>
              </a:rPr>
              <a:t>充足的理由</a:t>
            </a:r>
            <a:r>
              <a:rPr lang="zh-CN" altLang="en-US" sz="4000" b="1">
                <a:latin typeface="楷体" panose="02010609060101010101" pitchFamily="49" charset="-122"/>
                <a:ea typeface="楷体" panose="02010609060101010101" pitchFamily="49" charset="-122"/>
                <a:cs typeface="华文楷体" panose="02010600040101010101" pitchFamily="2" charset="-122"/>
              </a:rPr>
              <a:t>。</a:t>
            </a:r>
            <a:endParaRPr lang="zh-CN" altLang="en-US" sz="4000" b="1">
              <a:latin typeface="楷体" panose="02010609060101010101" pitchFamily="49" charset="-122"/>
              <a:ea typeface="楷体" panose="02010609060101010101" pitchFamily="49" charset="-122"/>
              <a:cs typeface="华文楷体" panose="02010600040101010101" pitchFamily="2" charset="-122"/>
            </a:endParaRPr>
          </a:p>
          <a:p>
            <a:r>
              <a:rPr lang="zh-CN" altLang="en-US" sz="4000" b="1">
                <a:latin typeface="方正粗黑宋简体" panose="02000000000000000000" charset="-122"/>
                <a:ea typeface="方正粗黑宋简体" panose="02000000000000000000" charset="-122"/>
                <a:cs typeface="华文楷体" panose="02010600040101010101" pitchFamily="2" charset="-122"/>
              </a:rPr>
              <a:t>要点</a:t>
            </a:r>
            <a:r>
              <a:rPr lang="zh-CN" altLang="en-US" sz="4000" b="1">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40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4000" b="1">
                <a:latin typeface="楷体" panose="02010609060101010101" pitchFamily="49" charset="-122"/>
                <a:ea typeface="楷体" panose="02010609060101010101" pitchFamily="49" charset="-122"/>
                <a:cs typeface="楷体" panose="02010609060101010101" pitchFamily="49" charset="-122"/>
              </a:rPr>
              <a:t>（</a:t>
            </a:r>
            <a:r>
              <a:rPr lang="en-US" altLang="zh-CN" sz="4000" b="1">
                <a:latin typeface="楷体" panose="02010609060101010101" pitchFamily="49" charset="-122"/>
                <a:ea typeface="楷体" panose="02010609060101010101" pitchFamily="49" charset="-122"/>
                <a:cs typeface="楷体" panose="02010609060101010101" pitchFamily="49" charset="-122"/>
              </a:rPr>
              <a:t>1</a:t>
            </a:r>
            <a:r>
              <a:rPr lang="zh-CN" altLang="en-US" sz="4000" b="1">
                <a:latin typeface="楷体" panose="02010609060101010101" pitchFamily="49" charset="-122"/>
                <a:ea typeface="楷体" panose="02010609060101010101" pitchFamily="49" charset="-122"/>
                <a:cs typeface="楷体" panose="02010609060101010101" pitchFamily="49" charset="-122"/>
              </a:rPr>
              <a:t>）对所要论证的观点</a:t>
            </a:r>
            <a:r>
              <a:rPr lang="zh-CN" altLang="en-US" sz="4000" b="1" u="sng">
                <a:latin typeface="楷体" panose="02010609060101010101" pitchFamily="49" charset="-122"/>
                <a:ea typeface="楷体" panose="02010609060101010101" pitchFamily="49" charset="-122"/>
                <a:cs typeface="楷体" panose="02010609060101010101" pitchFamily="49" charset="-122"/>
              </a:rPr>
              <a:t>必须给出理由</a:t>
            </a:r>
            <a:r>
              <a:rPr lang="zh-CN" altLang="en-US" sz="4000" b="1">
                <a:latin typeface="楷体" panose="02010609060101010101" pitchFamily="49" charset="-122"/>
                <a:ea typeface="楷体" panose="02010609060101010101" pitchFamily="49" charset="-122"/>
                <a:cs typeface="楷体" panose="02010609060101010101" pitchFamily="49" charset="-122"/>
              </a:rPr>
              <a:t>。</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r>
              <a:rPr lang="zh-CN" altLang="en-US" sz="4000" b="1">
                <a:latin typeface="楷体" panose="02010609060101010101" pitchFamily="49" charset="-122"/>
                <a:ea typeface="楷体" panose="02010609060101010101" pitchFamily="49" charset="-122"/>
                <a:cs typeface="楷体" panose="02010609060101010101" pitchFamily="49" charset="-122"/>
              </a:rPr>
              <a:t>（</a:t>
            </a:r>
            <a:r>
              <a:rPr lang="en-US" altLang="zh-CN" sz="4000" b="1">
                <a:latin typeface="楷体" panose="02010609060101010101" pitchFamily="49" charset="-122"/>
                <a:ea typeface="楷体" panose="02010609060101010101" pitchFamily="49" charset="-122"/>
                <a:cs typeface="楷体" panose="02010609060101010101" pitchFamily="49" charset="-122"/>
              </a:rPr>
              <a:t>2</a:t>
            </a:r>
            <a:r>
              <a:rPr lang="zh-CN" altLang="en-US" sz="4000" b="1">
                <a:latin typeface="楷体" panose="02010609060101010101" pitchFamily="49" charset="-122"/>
                <a:ea typeface="楷体" panose="02010609060101010101" pitchFamily="49" charset="-122"/>
                <a:cs typeface="楷体" panose="02010609060101010101" pitchFamily="49" charset="-122"/>
              </a:rPr>
              <a:t>）给出的理由</a:t>
            </a:r>
            <a:r>
              <a:rPr lang="zh-CN" altLang="en-US" sz="4000" b="1" u="sng">
                <a:latin typeface="楷体" panose="02010609060101010101" pitchFamily="49" charset="-122"/>
                <a:ea typeface="楷体" panose="02010609060101010101" pitchFamily="49" charset="-122"/>
                <a:cs typeface="楷体" panose="02010609060101010101" pitchFamily="49" charset="-122"/>
              </a:rPr>
              <a:t>必须真实</a:t>
            </a:r>
            <a:r>
              <a:rPr lang="zh-CN" altLang="en-US" sz="4000" b="1">
                <a:latin typeface="楷体" panose="02010609060101010101" pitchFamily="49" charset="-122"/>
                <a:ea typeface="楷体" panose="02010609060101010101" pitchFamily="49" charset="-122"/>
                <a:cs typeface="楷体" panose="02010609060101010101" pitchFamily="49" charset="-122"/>
              </a:rPr>
              <a:t>。</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r>
              <a:rPr lang="zh-CN" altLang="en-US" sz="4000" b="1">
                <a:latin typeface="楷体" panose="02010609060101010101" pitchFamily="49" charset="-122"/>
                <a:ea typeface="楷体" panose="02010609060101010101" pitchFamily="49" charset="-122"/>
                <a:cs typeface="楷体" panose="02010609060101010101" pitchFamily="49" charset="-122"/>
              </a:rPr>
              <a:t>（</a:t>
            </a:r>
            <a:r>
              <a:rPr lang="en-US" altLang="zh-CN" sz="4000" b="1">
                <a:latin typeface="楷体" panose="02010609060101010101" pitchFamily="49" charset="-122"/>
                <a:ea typeface="楷体" panose="02010609060101010101" pitchFamily="49" charset="-122"/>
                <a:cs typeface="楷体" panose="02010609060101010101" pitchFamily="49" charset="-122"/>
              </a:rPr>
              <a:t>3</a:t>
            </a:r>
            <a:r>
              <a:rPr lang="zh-CN" altLang="en-US" sz="4000" b="1">
                <a:latin typeface="楷体" panose="02010609060101010101" pitchFamily="49" charset="-122"/>
                <a:ea typeface="楷体" panose="02010609060101010101" pitchFamily="49" charset="-122"/>
                <a:cs typeface="楷体" panose="02010609060101010101" pitchFamily="49" charset="-122"/>
              </a:rPr>
              <a:t>）从给出的理由</a:t>
            </a:r>
            <a:r>
              <a:rPr lang="zh-CN" altLang="en-US" sz="4000" b="1" u="sng">
                <a:latin typeface="楷体" panose="02010609060101010101" pitchFamily="49" charset="-122"/>
                <a:ea typeface="楷体" panose="02010609060101010101" pitchFamily="49" charset="-122"/>
                <a:cs typeface="楷体" panose="02010609060101010101" pitchFamily="49" charset="-122"/>
              </a:rPr>
              <a:t>必须能够推出所要论证的论点</a:t>
            </a:r>
            <a:r>
              <a:rPr lang="zh-CN" altLang="en-US" sz="4000" b="1">
                <a:latin typeface="楷体" panose="02010609060101010101" pitchFamily="49" charset="-122"/>
                <a:ea typeface="楷体" panose="02010609060101010101" pitchFamily="49" charset="-122"/>
                <a:cs typeface="楷体" panose="02010609060101010101" pitchFamily="49" charset="-122"/>
              </a:rPr>
              <a:t>。</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486411" y="2503255"/>
            <a:ext cx="1767205" cy="1893570"/>
          </a:xfrm>
          <a:prstGeom prst="rect">
            <a:avLst/>
          </a:prstGeom>
          <a:solidFill>
            <a:schemeClr val="accent6">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solidFill>
                  <a:schemeClr val="tx1"/>
                </a:solidFill>
              </a:rPr>
              <a:t>齐王纳谏</a:t>
            </a:r>
            <a:endParaRPr lang="zh-CN" altLang="en-US" sz="2800" b="1">
              <a:solidFill>
                <a:schemeClr val="tx1"/>
              </a:solidFill>
            </a:endParaRPr>
          </a:p>
          <a:p>
            <a:pPr algn="ctr"/>
            <a:endParaRPr lang="en-US" altLang="zh-CN" sz="2800" b="1">
              <a:solidFill>
                <a:schemeClr val="tx1"/>
              </a:solidFill>
            </a:endParaRPr>
          </a:p>
          <a:p>
            <a:pPr algn="ctr"/>
            <a:r>
              <a:rPr lang="zh-CN" altLang="en-US" sz="2800" b="1">
                <a:solidFill>
                  <a:schemeClr val="tx1"/>
                </a:solidFill>
              </a:rPr>
              <a:t>晁盖丧命</a:t>
            </a:r>
            <a:endParaRPr lang="zh-CN" altLang="en-US" sz="2800" b="1">
              <a:solidFill>
                <a:schemeClr val="tx1"/>
              </a:solidFill>
            </a:endParaRPr>
          </a:p>
        </p:txBody>
      </p:sp>
      <p:cxnSp>
        <p:nvCxnSpPr>
          <p:cNvPr id="3" name="直接箭头连接符 2"/>
          <p:cNvCxnSpPr>
            <a:stCxn id="2" idx="3"/>
          </p:cNvCxnSpPr>
          <p:nvPr>
            <p:custDataLst>
              <p:tags r:id="rId2"/>
            </p:custDataLst>
          </p:nvPr>
        </p:nvCxnSpPr>
        <p:spPr>
          <a:xfrm>
            <a:off x="2253321" y="3449925"/>
            <a:ext cx="7300289" cy="20883"/>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4" name="矩形 3"/>
          <p:cNvSpPr/>
          <p:nvPr>
            <p:custDataLst>
              <p:tags r:id="rId3"/>
            </p:custDataLst>
          </p:nvPr>
        </p:nvSpPr>
        <p:spPr>
          <a:xfrm>
            <a:off x="6713082" y="1954981"/>
            <a:ext cx="3163887" cy="1064929"/>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a:solidFill>
                  <a:schemeClr val="tx1"/>
                </a:solidFill>
              </a:rPr>
              <a:t>“听”不能代替“断”，“听者”要有主见</a:t>
            </a:r>
            <a:endParaRPr lang="zh-CN" altLang="en-US" sz="2400" b="1">
              <a:solidFill>
                <a:schemeClr val="tx1"/>
              </a:solidFill>
            </a:endParaRPr>
          </a:p>
        </p:txBody>
      </p:sp>
      <p:sp>
        <p:nvSpPr>
          <p:cNvPr id="5" name="矩形 4"/>
          <p:cNvSpPr/>
          <p:nvPr>
            <p:custDataLst>
              <p:tags r:id="rId4"/>
            </p:custDataLst>
          </p:nvPr>
        </p:nvSpPr>
        <p:spPr>
          <a:xfrm>
            <a:off x="7134577" y="3841446"/>
            <a:ext cx="1832091" cy="511502"/>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父子骑驴</a:t>
            </a:r>
            <a:endParaRPr lang="zh-CN" altLang="en-US" sz="2800" b="1">
              <a:solidFill>
                <a:schemeClr val="tx1"/>
              </a:solidFill>
            </a:endParaRPr>
          </a:p>
        </p:txBody>
      </p:sp>
      <p:sp>
        <p:nvSpPr>
          <p:cNvPr id="6" name="矩形 5"/>
          <p:cNvSpPr/>
          <p:nvPr>
            <p:custDataLst>
              <p:tags r:id="rId5"/>
            </p:custDataLst>
          </p:nvPr>
        </p:nvSpPr>
        <p:spPr>
          <a:xfrm>
            <a:off x="3329741" y="4641576"/>
            <a:ext cx="2440099" cy="947534"/>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齐王听面刺、进谏、谤讥</a:t>
            </a:r>
            <a:endParaRPr lang="zh-CN" altLang="en-US" sz="2800" b="1">
              <a:solidFill>
                <a:schemeClr val="tx1"/>
              </a:solidFill>
            </a:endParaRPr>
          </a:p>
        </p:txBody>
      </p:sp>
      <p:cxnSp>
        <p:nvCxnSpPr>
          <p:cNvPr id="7" name="直接箭头连接符 6"/>
          <p:cNvCxnSpPr/>
          <p:nvPr>
            <p:custDataLst>
              <p:tags r:id="rId6"/>
            </p:custDataLst>
          </p:nvPr>
        </p:nvCxnSpPr>
        <p:spPr>
          <a:xfrm flipH="1" flipV="1">
            <a:off x="4549791" y="3123501"/>
            <a:ext cx="0" cy="717945"/>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8" name="矩形 7"/>
          <p:cNvSpPr/>
          <p:nvPr>
            <p:custDataLst>
              <p:tags r:id="rId7"/>
            </p:custDataLst>
          </p:nvPr>
        </p:nvSpPr>
        <p:spPr>
          <a:xfrm>
            <a:off x="3329512" y="3601672"/>
            <a:ext cx="2440099" cy="981077"/>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李世民有时只听魏征</a:t>
            </a:r>
            <a:endParaRPr lang="zh-CN" altLang="en-US" sz="2800" b="1">
              <a:solidFill>
                <a:schemeClr val="tx1"/>
              </a:solidFill>
            </a:endParaRPr>
          </a:p>
        </p:txBody>
      </p:sp>
      <p:cxnSp>
        <p:nvCxnSpPr>
          <p:cNvPr id="9" name="直接箭头连接符 8"/>
          <p:cNvCxnSpPr>
            <a:stCxn id="5" idx="0"/>
          </p:cNvCxnSpPr>
          <p:nvPr>
            <p:custDataLst>
              <p:tags r:id="rId8"/>
            </p:custDataLst>
          </p:nvPr>
        </p:nvCxnSpPr>
        <p:spPr>
          <a:xfrm flipV="1">
            <a:off x="8050623" y="3074226"/>
            <a:ext cx="15275" cy="76722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0" name="矩形 9"/>
          <p:cNvSpPr/>
          <p:nvPr>
            <p:custDataLst>
              <p:tags r:id="rId9"/>
            </p:custDataLst>
          </p:nvPr>
        </p:nvSpPr>
        <p:spPr>
          <a:xfrm>
            <a:off x="9696485" y="3104614"/>
            <a:ext cx="1767254" cy="712178"/>
          </a:xfrm>
          <a:prstGeom prst="rect">
            <a:avLst/>
          </a:prstGeom>
          <a:solidFill>
            <a:schemeClr val="accent6">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solidFill>
                  <a:schemeClr val="tx1"/>
                </a:solidFill>
              </a:rPr>
              <a:t>兼听则明</a:t>
            </a:r>
            <a:endParaRPr lang="zh-CN" altLang="en-US" sz="2800" b="1">
              <a:solidFill>
                <a:schemeClr val="tx1"/>
              </a:solidFill>
            </a:endParaRPr>
          </a:p>
        </p:txBody>
      </p:sp>
      <p:sp>
        <p:nvSpPr>
          <p:cNvPr id="11" name="矩形 10"/>
          <p:cNvSpPr/>
          <p:nvPr>
            <p:custDataLst>
              <p:tags r:id="rId10"/>
            </p:custDataLst>
          </p:nvPr>
        </p:nvSpPr>
        <p:spPr>
          <a:xfrm>
            <a:off x="2474690" y="1954982"/>
            <a:ext cx="3831765" cy="1064929"/>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a:solidFill>
                  <a:schemeClr val="tx1"/>
                </a:solidFill>
              </a:rPr>
              <a:t>（</a:t>
            </a:r>
            <a:r>
              <a:rPr lang="en-US" altLang="zh-CN" sz="2400" b="1">
                <a:solidFill>
                  <a:schemeClr val="tx1"/>
                </a:solidFill>
              </a:rPr>
              <a:t>1</a:t>
            </a:r>
            <a:r>
              <a:rPr lang="zh-CN" altLang="en-US" sz="2400" b="1">
                <a:solidFill>
                  <a:schemeClr val="tx1"/>
                </a:solidFill>
              </a:rPr>
              <a:t>）“听” 在“多” 更在“异”</a:t>
            </a:r>
            <a:endParaRPr lang="en-US" altLang="zh-CN" sz="2400" b="1">
              <a:solidFill>
                <a:schemeClr val="tx1"/>
              </a:solidFill>
            </a:endParaRPr>
          </a:p>
          <a:p>
            <a:pPr algn="ctr"/>
            <a:r>
              <a:rPr lang="zh-CN" altLang="en-US" sz="2400" b="1">
                <a:solidFill>
                  <a:schemeClr val="tx1"/>
                </a:solidFill>
              </a:rPr>
              <a:t>（</a:t>
            </a:r>
            <a:r>
              <a:rPr lang="en-US" altLang="zh-CN" sz="2400" b="1">
                <a:solidFill>
                  <a:schemeClr val="tx1"/>
                </a:solidFill>
              </a:rPr>
              <a:t>2</a:t>
            </a:r>
            <a:r>
              <a:rPr lang="zh-CN" altLang="en-US" sz="2400" b="1">
                <a:solidFill>
                  <a:schemeClr val="tx1"/>
                </a:solidFill>
              </a:rPr>
              <a:t>）“听”需有所筛选，而不能全盘接收</a:t>
            </a:r>
            <a:endParaRPr lang="zh-CN" altLang="en-US" sz="2400" b="1">
              <a:solidFill>
                <a:schemeClr val="tx1"/>
              </a:solidFill>
            </a:endParaRPr>
          </a:p>
        </p:txBody>
      </p:sp>
      <p:sp>
        <p:nvSpPr>
          <p:cNvPr id="12" name="矩形 11"/>
          <p:cNvSpPr/>
          <p:nvPr>
            <p:custDataLst>
              <p:tags r:id="rId11"/>
            </p:custDataLst>
          </p:nvPr>
        </p:nvSpPr>
        <p:spPr>
          <a:xfrm>
            <a:off x="6888161" y="4633505"/>
            <a:ext cx="2549335" cy="611710"/>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美国总统林肯</a:t>
            </a:r>
            <a:endParaRPr lang="zh-CN" altLang="en-US" sz="2800" b="1">
              <a:solidFill>
                <a:schemeClr val="tx1"/>
              </a:solidFill>
            </a:endParaRPr>
          </a:p>
        </p:txBody>
      </p:sp>
      <p:sp>
        <p:nvSpPr>
          <p:cNvPr id="13" name="矩形 12"/>
          <p:cNvSpPr/>
          <p:nvPr>
            <p:custDataLst>
              <p:tags r:id="rId12"/>
            </p:custDataLst>
          </p:nvPr>
        </p:nvSpPr>
        <p:spPr>
          <a:xfrm>
            <a:off x="486411" y="1089745"/>
            <a:ext cx="5283200" cy="611505"/>
          </a:xfrm>
          <a:prstGeom prst="rect">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3600" b="1">
                <a:solidFill>
                  <a:schemeClr val="bg1"/>
                </a:solidFill>
                <a:latin typeface="微软雅黑" panose="020B0503020204020204" pitchFamily="34" charset="-122"/>
                <a:ea typeface="微软雅黑" panose="020B0503020204020204" pitchFamily="34" charset="-122"/>
              </a:rPr>
              <a:t>目的：拓宽视野，包容</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custDataLst>
              <p:tags r:id="rId13"/>
            </p:custDataLst>
          </p:nvPr>
        </p:nvSpPr>
        <p:spPr>
          <a:xfrm>
            <a:off x="6548121" y="1089745"/>
            <a:ext cx="5012508" cy="611505"/>
          </a:xfrm>
          <a:prstGeom prst="rect">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ClrTx/>
              <a:buSzTx/>
              <a:buFontTx/>
            </a:pPr>
            <a:r>
              <a:rPr lang="zh-CN" altLang="en-US" sz="3600" b="1">
                <a:solidFill>
                  <a:schemeClr val="bg1"/>
                </a:solidFill>
                <a:latin typeface="微软雅黑" panose="020B0503020204020204" pitchFamily="34" charset="-122"/>
                <a:ea typeface="微软雅黑" panose="020B0503020204020204" pitchFamily="34" charset="-122"/>
              </a:rPr>
              <a:t>前提：独立思考，善断</a:t>
            </a:r>
            <a:endParaRPr lang="zh-CN" altLang="en-US" sz="3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P spid="6" grpId="0" bldLvl="0" animBg="1"/>
      <p:bldP spid="8" grpId="0" bldLvl="0" animBg="1"/>
      <p:bldP spid="10" grpId="0" bldLvl="0" animBg="1"/>
      <p:bldP spid="11" grpId="0" bldLvl="0" animBg="1"/>
      <p:bldP spid="12" grpId="0" bldLvl="0" animBg="1"/>
      <p:bldP spid="13" grpId="0" bldLvl="0" animBg="1"/>
      <p:bldP spid="14" grpId="0" bldLvl="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11230162421"/>
          <p:cNvPicPr>
            <a:picLocks noChangeAspect="1"/>
          </p:cNvPicPr>
          <p:nvPr/>
        </p:nvPicPr>
        <p:blipFill>
          <a:blip r:embed="rId1"/>
          <a:stretch>
            <a:fillRect/>
          </a:stretch>
        </p:blipFill>
        <p:spPr>
          <a:xfrm>
            <a:off x="6985" y="99695"/>
            <a:ext cx="12089765" cy="7397750"/>
          </a:xfrm>
          <a:prstGeom prst="rect">
            <a:avLst/>
          </a:prstGeom>
        </p:spPr>
      </p:pic>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11230163709"/>
          <p:cNvPicPr>
            <a:picLocks noChangeAspect="1"/>
          </p:cNvPicPr>
          <p:nvPr/>
        </p:nvPicPr>
        <p:blipFill>
          <a:blip r:embed="rId1"/>
          <a:stretch>
            <a:fillRect/>
          </a:stretch>
        </p:blipFill>
        <p:spPr>
          <a:xfrm>
            <a:off x="206375" y="290195"/>
            <a:ext cx="11728450" cy="6492240"/>
          </a:xfrm>
          <a:prstGeom prst="rect">
            <a:avLst/>
          </a:prstGeom>
        </p:spPr>
      </p:pic>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11230163715"/>
          <p:cNvPicPr>
            <a:picLocks noChangeAspect="1"/>
          </p:cNvPicPr>
          <p:nvPr/>
        </p:nvPicPr>
        <p:blipFill>
          <a:blip r:embed="rId1"/>
          <a:stretch>
            <a:fillRect/>
          </a:stretch>
        </p:blipFill>
        <p:spPr>
          <a:xfrm>
            <a:off x="77470" y="133350"/>
            <a:ext cx="12023725" cy="6638925"/>
          </a:xfrm>
          <a:prstGeom prst="rect">
            <a:avLst/>
          </a:prstGeom>
        </p:spPr>
      </p:pic>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09270" y="793115"/>
            <a:ext cx="2160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小前提</a:t>
            </a:r>
            <a:endParaRPr lang="zh-CN" altLang="en-US" sz="2800" b="1">
              <a:latin typeface="仿宋" panose="02010609060101010101" charset="-122"/>
              <a:ea typeface="仿宋" panose="02010609060101010101" charset="-122"/>
            </a:endParaRPr>
          </a:p>
        </p:txBody>
      </p:sp>
      <p:sp>
        <p:nvSpPr>
          <p:cNvPr id="6" name="圆角矩形 5"/>
          <p:cNvSpPr/>
          <p:nvPr/>
        </p:nvSpPr>
        <p:spPr>
          <a:xfrm>
            <a:off x="5575935" y="793750"/>
            <a:ext cx="2520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结论成立</a:t>
            </a:r>
            <a:endParaRPr lang="zh-CN" altLang="en-US" sz="2800" b="1">
              <a:latin typeface="仿宋" panose="02010609060101010101" charset="-122"/>
              <a:ea typeface="仿宋" panose="02010609060101010101" charset="-122"/>
            </a:endParaRPr>
          </a:p>
          <a:p>
            <a:pPr algn="ctr"/>
            <a:r>
              <a:rPr lang="zh-CN" altLang="en-US" sz="2800" b="1">
                <a:latin typeface="仿宋" panose="02010609060101010101" charset="-122"/>
                <a:ea typeface="仿宋" panose="02010609060101010101" charset="-122"/>
              </a:rPr>
              <a:t>的条件</a:t>
            </a:r>
            <a:endParaRPr lang="zh-CN" altLang="en-US" sz="2800" b="1">
              <a:latin typeface="仿宋" panose="02010609060101010101" charset="-122"/>
              <a:ea typeface="仿宋" panose="02010609060101010101" charset="-122"/>
            </a:endParaRPr>
          </a:p>
        </p:txBody>
      </p:sp>
      <p:sp>
        <p:nvSpPr>
          <p:cNvPr id="7" name="圆角矩形 6"/>
          <p:cNvSpPr/>
          <p:nvPr/>
        </p:nvSpPr>
        <p:spPr>
          <a:xfrm>
            <a:off x="2778125" y="2419985"/>
            <a:ext cx="2160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大前提</a:t>
            </a:r>
            <a:endParaRPr lang="zh-CN" altLang="en-US" sz="2800" b="1">
              <a:latin typeface="仿宋" panose="02010609060101010101" charset="-122"/>
              <a:ea typeface="仿宋" panose="02010609060101010101" charset="-122"/>
            </a:endParaRPr>
          </a:p>
        </p:txBody>
      </p:sp>
      <p:cxnSp>
        <p:nvCxnSpPr>
          <p:cNvPr id="8" name="直接连接符 7"/>
          <p:cNvCxnSpPr>
            <a:stCxn id="5" idx="3"/>
            <a:endCxn id="6" idx="1"/>
          </p:cNvCxnSpPr>
          <p:nvPr/>
        </p:nvCxnSpPr>
        <p:spPr>
          <a:xfrm>
            <a:off x="2669540" y="1333500"/>
            <a:ext cx="2906395" cy="635"/>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10965" y="1333500"/>
            <a:ext cx="3175" cy="1116000"/>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9147175" y="793115"/>
            <a:ext cx="2232025"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最终结论</a:t>
            </a:r>
            <a:endParaRPr lang="zh-CN" altLang="en-US" sz="2800" b="1">
              <a:latin typeface="仿宋" panose="02010609060101010101" charset="-122"/>
              <a:ea typeface="仿宋" panose="02010609060101010101" charset="-122"/>
            </a:endParaRPr>
          </a:p>
        </p:txBody>
      </p:sp>
      <p:sp>
        <p:nvSpPr>
          <p:cNvPr id="4" name="圆角矩形 3"/>
          <p:cNvSpPr/>
          <p:nvPr/>
        </p:nvSpPr>
        <p:spPr>
          <a:xfrm>
            <a:off x="5575935" y="2410460"/>
            <a:ext cx="2520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异议</a:t>
            </a:r>
            <a:endParaRPr lang="zh-CN" altLang="en-US" sz="2800" b="1">
              <a:latin typeface="仿宋" panose="02010609060101010101" charset="-122"/>
              <a:ea typeface="仿宋" panose="02010609060101010101" charset="-122"/>
            </a:endParaRPr>
          </a:p>
          <a:p>
            <a:pPr algn="ctr"/>
            <a:r>
              <a:rPr lang="zh-CN" altLang="en-US" sz="2800" b="1">
                <a:latin typeface="仿宋" panose="02010609060101010101" charset="-122"/>
                <a:ea typeface="仿宋" panose="02010609060101010101" charset="-122"/>
              </a:rPr>
              <a:t>或反例</a:t>
            </a:r>
            <a:endParaRPr lang="zh-CN" altLang="en-US" sz="2800" b="1">
              <a:latin typeface="仿宋" panose="02010609060101010101" charset="-122"/>
              <a:ea typeface="仿宋" panose="02010609060101010101" charset="-122"/>
            </a:endParaRPr>
          </a:p>
        </p:txBody>
      </p:sp>
      <p:cxnSp>
        <p:nvCxnSpPr>
          <p:cNvPr id="11" name="直接连接符 10"/>
          <p:cNvCxnSpPr/>
          <p:nvPr/>
        </p:nvCxnSpPr>
        <p:spPr>
          <a:xfrm>
            <a:off x="6895465" y="1873250"/>
            <a:ext cx="4445" cy="540000"/>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3"/>
            <a:endCxn id="2" idx="1"/>
          </p:cNvCxnSpPr>
          <p:nvPr/>
        </p:nvCxnSpPr>
        <p:spPr>
          <a:xfrm flipV="1">
            <a:off x="8096250" y="1333500"/>
            <a:ext cx="1050925" cy="635"/>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2778125" y="3976370"/>
            <a:ext cx="2196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大前提</a:t>
            </a:r>
            <a:endParaRPr lang="zh-CN" altLang="en-US" sz="2800" b="1">
              <a:latin typeface="仿宋" panose="02010609060101010101" charset="-122"/>
              <a:ea typeface="仿宋" panose="02010609060101010101" charset="-122"/>
            </a:endParaRPr>
          </a:p>
          <a:p>
            <a:pPr algn="ctr"/>
            <a:r>
              <a:rPr lang="zh-CN" altLang="en-US" sz="2800" b="1">
                <a:latin typeface="仿宋" panose="02010609060101010101" charset="-122"/>
                <a:ea typeface="仿宋" panose="02010609060101010101" charset="-122"/>
              </a:rPr>
              <a:t>成立依据</a:t>
            </a:r>
            <a:r>
              <a:rPr lang="en-US" altLang="zh-CN" sz="2800" b="1">
                <a:latin typeface="仿宋" panose="02010609060101010101" charset="-122"/>
                <a:ea typeface="仿宋" panose="02010609060101010101" charset="-122"/>
              </a:rPr>
              <a:t>1</a:t>
            </a:r>
            <a:endParaRPr lang="en-US" altLang="zh-CN" sz="2800" b="1">
              <a:latin typeface="仿宋" panose="02010609060101010101" charset="-122"/>
              <a:ea typeface="仿宋" panose="02010609060101010101" charset="-122"/>
            </a:endParaRPr>
          </a:p>
        </p:txBody>
      </p:sp>
      <p:sp>
        <p:nvSpPr>
          <p:cNvPr id="10" name="圆角矩形 9"/>
          <p:cNvSpPr/>
          <p:nvPr/>
        </p:nvSpPr>
        <p:spPr>
          <a:xfrm>
            <a:off x="2778125" y="5461635"/>
            <a:ext cx="2196000" cy="108013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a:latin typeface="仿宋" panose="02010609060101010101" charset="-122"/>
                <a:ea typeface="仿宋" panose="02010609060101010101" charset="-122"/>
              </a:rPr>
              <a:t>大前提</a:t>
            </a:r>
            <a:endParaRPr lang="zh-CN" altLang="en-US" sz="2800" b="1">
              <a:latin typeface="仿宋" panose="02010609060101010101" charset="-122"/>
              <a:ea typeface="仿宋" panose="02010609060101010101" charset="-122"/>
            </a:endParaRPr>
          </a:p>
          <a:p>
            <a:pPr algn="ctr"/>
            <a:r>
              <a:rPr lang="zh-CN" altLang="en-US" sz="2800" b="1">
                <a:latin typeface="仿宋" panose="02010609060101010101" charset="-122"/>
                <a:ea typeface="仿宋" panose="02010609060101010101" charset="-122"/>
              </a:rPr>
              <a:t>成立依据</a:t>
            </a:r>
            <a:r>
              <a:rPr lang="en-US" altLang="zh-CN" sz="2800" b="1">
                <a:latin typeface="仿宋" panose="02010609060101010101" charset="-122"/>
                <a:ea typeface="仿宋" panose="02010609060101010101" charset="-122"/>
              </a:rPr>
              <a:t>2</a:t>
            </a:r>
            <a:endParaRPr lang="en-US" altLang="zh-CN" sz="2800" b="1">
              <a:latin typeface="仿宋" panose="02010609060101010101" charset="-122"/>
              <a:ea typeface="仿宋" panose="02010609060101010101" charset="-122"/>
            </a:endParaRPr>
          </a:p>
        </p:txBody>
      </p:sp>
      <p:cxnSp>
        <p:nvCxnSpPr>
          <p:cNvPr id="13" name="直接连接符 12"/>
          <p:cNvCxnSpPr/>
          <p:nvPr/>
        </p:nvCxnSpPr>
        <p:spPr>
          <a:xfrm flipH="1">
            <a:off x="3924935" y="5066665"/>
            <a:ext cx="0" cy="388620"/>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942715" y="3519805"/>
            <a:ext cx="1270" cy="447040"/>
          </a:xfrm>
          <a:prstGeom prst="line">
            <a:avLst/>
          </a:prstGeom>
          <a:ln w="28575">
            <a:solidFill>
              <a:srgbClr val="14529E"/>
            </a:solidFill>
          </a:ln>
        </p:spPr>
        <p:style>
          <a:lnRef idx="1">
            <a:schemeClr val="accent1"/>
          </a:lnRef>
          <a:fillRef idx="0">
            <a:schemeClr val="accent1"/>
          </a:fillRef>
          <a:effectRef idx="0">
            <a:schemeClr val="accent1"/>
          </a:effectRef>
          <a:fontRef idx="minor">
            <a:schemeClr val="tx1"/>
          </a:fontRef>
        </p:style>
      </p:cxnSp>
      <p:pic>
        <p:nvPicPr>
          <p:cNvPr id="15" name="图片 14" descr="A000220150318F63PPIC"/>
          <p:cNvPicPr>
            <a:picLocks noChangeAspect="1"/>
          </p:cNvPicPr>
          <p:nvPr>
            <p:custDataLst>
              <p:tags r:id="rId1"/>
            </p:custDataLst>
          </p:nvPr>
        </p:nvPicPr>
        <p:blipFill>
          <a:blip r:embed="rId2"/>
          <a:stretch>
            <a:fillRect/>
          </a:stretch>
        </p:blipFill>
        <p:spPr>
          <a:xfrm>
            <a:off x="9321800" y="3500120"/>
            <a:ext cx="1883410" cy="2548890"/>
          </a:xfrm>
          <a:prstGeom prst="rect">
            <a:avLst/>
          </a:prstGeom>
        </p:spPr>
      </p:pic>
      <p:sp>
        <p:nvSpPr>
          <p:cNvPr id="12" name="文本框 11"/>
          <p:cNvSpPr txBox="1"/>
          <p:nvPr/>
        </p:nvSpPr>
        <p:spPr>
          <a:xfrm>
            <a:off x="6059170" y="5546725"/>
            <a:ext cx="3088005" cy="521970"/>
          </a:xfrm>
          <a:prstGeom prst="rect">
            <a:avLst/>
          </a:prstGeom>
          <a:noFill/>
        </p:spPr>
        <p:txBody>
          <a:bodyPr wrap="square" rtlCol="0">
            <a:spAutoFit/>
          </a:bodyPr>
          <a:lstStyle/>
          <a:p>
            <a:r>
              <a:rPr lang="zh-CN" altLang="en-US" sz="2800"/>
              <a:t>图尔明论证模型</a:t>
            </a:r>
            <a:endParaRPr lang="zh-CN" altLang="en-US" sz="2800"/>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custDataLst>
              <p:tags r:id="rId1"/>
            </p:custDataLst>
          </p:nvPr>
        </p:nvSpPr>
        <p:spPr>
          <a:xfrm>
            <a:off x="1671881" y="1392118"/>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根据</a:t>
            </a:r>
            <a:endParaRPr lang="zh-CN" altLang="en-US" sz="3200" b="1">
              <a:solidFill>
                <a:schemeClr val="tx1"/>
              </a:solidFill>
              <a:latin typeface="黑体" panose="02010609060101010101" charset="-122"/>
              <a:ea typeface="黑体" panose="02010609060101010101" charset="-122"/>
            </a:endParaRPr>
          </a:p>
        </p:txBody>
      </p:sp>
      <p:sp>
        <p:nvSpPr>
          <p:cNvPr id="7" name="矩形: 圆角 6"/>
          <p:cNvSpPr/>
          <p:nvPr>
            <p:custDataLst>
              <p:tags r:id="rId2"/>
            </p:custDataLst>
          </p:nvPr>
        </p:nvSpPr>
        <p:spPr>
          <a:xfrm>
            <a:off x="7911792" y="1377345"/>
            <a:ext cx="1215275"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黑体" panose="02010609060101010101" charset="-122"/>
                <a:ea typeface="黑体" panose="02010609060101010101" charset="-122"/>
              </a:rPr>
              <a:t>观点</a:t>
            </a:r>
            <a:endParaRPr lang="zh-CN" altLang="en-US" sz="3200" b="1">
              <a:solidFill>
                <a:schemeClr val="tx1"/>
              </a:solidFill>
              <a:latin typeface="黑体" panose="02010609060101010101" charset="-122"/>
              <a:ea typeface="黑体" panose="02010609060101010101" charset="-122"/>
            </a:endParaRPr>
          </a:p>
        </p:txBody>
      </p:sp>
      <p:sp>
        <p:nvSpPr>
          <p:cNvPr id="8" name="箭头: 右 7"/>
          <p:cNvSpPr/>
          <p:nvPr>
            <p:custDataLst>
              <p:tags r:id="rId3"/>
            </p:custDataLst>
          </p:nvPr>
        </p:nvSpPr>
        <p:spPr>
          <a:xfrm>
            <a:off x="2887156" y="1385301"/>
            <a:ext cx="4972330"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4"/>
            </p:custDataLst>
          </p:nvPr>
        </p:nvSpPr>
        <p:spPr>
          <a:xfrm>
            <a:off x="3482903" y="2742834"/>
            <a:ext cx="1121434"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保证</a:t>
            </a:r>
            <a:endParaRPr lang="zh-CN" altLang="en-US" sz="2800" b="1">
              <a:solidFill>
                <a:schemeClr val="tx1"/>
              </a:solidFill>
              <a:latin typeface="黑体" panose="02010609060101010101" charset="-122"/>
              <a:ea typeface="黑体" panose="02010609060101010101" charset="-122"/>
            </a:endParaRPr>
          </a:p>
        </p:txBody>
      </p:sp>
      <p:sp>
        <p:nvSpPr>
          <p:cNvPr id="10" name="矩形: 圆角 9"/>
          <p:cNvSpPr/>
          <p:nvPr>
            <p:custDataLst>
              <p:tags r:id="rId5"/>
            </p:custDataLst>
          </p:nvPr>
        </p:nvSpPr>
        <p:spPr>
          <a:xfrm>
            <a:off x="3538702" y="4326455"/>
            <a:ext cx="1121434"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支撑</a:t>
            </a:r>
            <a:endParaRPr lang="zh-CN" altLang="en-US" sz="2800" b="1">
              <a:solidFill>
                <a:schemeClr val="tx1"/>
              </a:solidFill>
              <a:latin typeface="黑体" panose="02010609060101010101" charset="-122"/>
              <a:ea typeface="黑体" panose="02010609060101010101" charset="-122"/>
            </a:endParaRPr>
          </a:p>
        </p:txBody>
      </p:sp>
      <p:sp>
        <p:nvSpPr>
          <p:cNvPr id="11" name="箭头: 右 10"/>
          <p:cNvSpPr/>
          <p:nvPr>
            <p:custDataLst>
              <p:tags r:id="rId6"/>
            </p:custDataLst>
          </p:nvPr>
        </p:nvSpPr>
        <p:spPr>
          <a:xfrm rot="16200000">
            <a:off x="3625085" y="2063425"/>
            <a:ext cx="954692"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p:cNvSpPr/>
          <p:nvPr>
            <p:custDataLst>
              <p:tags r:id="rId7"/>
            </p:custDataLst>
          </p:nvPr>
        </p:nvSpPr>
        <p:spPr>
          <a:xfrm rot="16200000">
            <a:off x="3622073" y="3633798"/>
            <a:ext cx="954692" cy="37966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custDataLst>
              <p:tags r:id="rId8"/>
            </p:custDataLst>
          </p:nvPr>
        </p:nvSpPr>
        <p:spPr>
          <a:xfrm>
            <a:off x="5600551" y="2727590"/>
            <a:ext cx="1121434"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辩驳</a:t>
            </a:r>
            <a:endParaRPr lang="zh-CN" altLang="en-US" sz="2800" b="1">
              <a:solidFill>
                <a:schemeClr val="tx1"/>
              </a:solidFill>
              <a:latin typeface="黑体" panose="02010609060101010101" charset="-122"/>
              <a:ea typeface="黑体" panose="02010609060101010101" charset="-122"/>
            </a:endParaRPr>
          </a:p>
        </p:txBody>
      </p:sp>
      <p:sp>
        <p:nvSpPr>
          <p:cNvPr id="14" name="矩形: 圆角 13"/>
          <p:cNvSpPr/>
          <p:nvPr>
            <p:custDataLst>
              <p:tags r:id="rId9"/>
            </p:custDataLst>
          </p:nvPr>
        </p:nvSpPr>
        <p:spPr>
          <a:xfrm>
            <a:off x="5535283" y="1369541"/>
            <a:ext cx="1121434" cy="577970"/>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限定</a:t>
            </a:r>
            <a:endParaRPr lang="zh-CN" altLang="en-US" sz="2800" b="1">
              <a:solidFill>
                <a:schemeClr val="tx1"/>
              </a:solidFill>
              <a:latin typeface="黑体" panose="02010609060101010101" charset="-122"/>
              <a:ea typeface="黑体" panose="02010609060101010101" charset="-122"/>
            </a:endParaRPr>
          </a:p>
        </p:txBody>
      </p:sp>
      <p:sp>
        <p:nvSpPr>
          <p:cNvPr id="15" name="箭头: 右 14"/>
          <p:cNvSpPr/>
          <p:nvPr>
            <p:custDataLst>
              <p:tags r:id="rId10"/>
            </p:custDataLst>
          </p:nvPr>
        </p:nvSpPr>
        <p:spPr>
          <a:xfrm rot="16200000">
            <a:off x="5771229" y="2150732"/>
            <a:ext cx="780079"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右 15"/>
          <p:cNvSpPr/>
          <p:nvPr>
            <p:custDataLst>
              <p:tags r:id="rId11"/>
            </p:custDataLst>
          </p:nvPr>
        </p:nvSpPr>
        <p:spPr>
          <a:xfrm rot="10800000">
            <a:off x="4660136" y="2841987"/>
            <a:ext cx="954692" cy="37966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12"/>
            </p:custDataLst>
          </p:nvPr>
        </p:nvSpPr>
        <p:spPr>
          <a:xfrm>
            <a:off x="7170057" y="4158343"/>
            <a:ext cx="4071257" cy="584775"/>
          </a:xfrm>
          <a:prstGeom prst="rect">
            <a:avLst/>
          </a:prstGeom>
          <a:noFill/>
        </p:spPr>
        <p:txBody>
          <a:bodyPr wrap="square" rtlCol="0">
            <a:spAutoFit/>
          </a:bodyPr>
          <a:lstStyle/>
          <a:p>
            <a:r>
              <a:rPr lang="zh-CN" altLang="en-US" sz="3200" b="1">
                <a:latin typeface="黑体" panose="02010609060101010101" charset="-122"/>
                <a:ea typeface="黑体" panose="02010609060101010101" charset="-122"/>
              </a:rPr>
              <a:t>图尔明论证模型</a:t>
            </a:r>
            <a:endParaRPr lang="zh-CN" altLang="en-US" sz="32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22086" y="1751710"/>
            <a:ext cx="10747828" cy="3135858"/>
          </a:xfrm>
          <a:prstGeom prst="rect">
            <a:avLst/>
          </a:prstGeom>
          <a:noFill/>
        </p:spPr>
        <p:txBody>
          <a:bodyPr wrap="square">
            <a:spAutoFit/>
          </a:bodyPr>
          <a:lstStyle/>
          <a:p>
            <a:pPr>
              <a:lnSpc>
                <a:spcPct val="12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多知让人平庸。著名围棋大师聂卫平曾在日本与沈君山神侃桥牌，一边的吴清源先生听到后，主动走过来很认真地说</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搏二兔，不得一兔。”这句话让聂卫平一生受用。这种“可知者知之，不可知者则不知”的人生智慧让身为晚辈的我们也是极为受教。正如柯南</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道尔笔下的福尔摩斯，将人的大脑比作一个空旷的阁楼间，有限的空间只能存放有限的知识，所以他精通</a:t>
            </a:r>
            <a:r>
              <a:rPr lang="en-US" altLang="zh-CN" sz="2400" b="1">
                <a:latin typeface="黑体" panose="02010609060101010101" charset="-122"/>
                <a:ea typeface="黑体" panose="02010609060101010101" charset="-122"/>
              </a:rPr>
              <a:t>19</a:t>
            </a:r>
            <a:r>
              <a:rPr lang="zh-CN" altLang="en-US" sz="2400" b="1">
                <a:latin typeface="黑体" panose="02010609060101010101" charset="-122"/>
                <a:ea typeface="黑体" panose="02010609060101010101" charset="-122"/>
              </a:rPr>
              <a:t>世纪欧洲所发生的每一件惊悚事件，却无意了解哥白尼的宇宙系统。虽然有些偏执，但他很好地解释了“知应有涯”的内涵。</a:t>
            </a:r>
            <a:endParaRPr lang="zh-CN" altLang="en-US" sz="2400" b="1">
              <a:latin typeface="黑体" panose="02010609060101010101" charset="-122"/>
              <a:ea typeface="黑体" panose="02010609060101010101" charset="-122"/>
            </a:endParaRP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custDataLst>
              <p:tags r:id="rId1"/>
            </p:custDataLst>
          </p:nvPr>
        </p:nvSpPr>
        <p:spPr>
          <a:xfrm>
            <a:off x="123371" y="1225071"/>
            <a:ext cx="2763785" cy="85033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人们不想平庸</a:t>
            </a:r>
            <a:endParaRPr lang="en-US" altLang="zh-CN" sz="2400" b="1">
              <a:solidFill>
                <a:schemeClr val="tx1"/>
              </a:solidFill>
              <a:latin typeface="黑体" panose="02010609060101010101" charset="-122"/>
              <a:ea typeface="黑体" panose="02010609060101010101" charset="-122"/>
            </a:endParaRPr>
          </a:p>
          <a:p>
            <a:pPr algn="ctr"/>
            <a:r>
              <a:rPr lang="zh-CN" altLang="en-US" sz="2400" b="1">
                <a:solidFill>
                  <a:schemeClr val="tx1"/>
                </a:solidFill>
                <a:latin typeface="黑体" panose="02010609060101010101" charset="-122"/>
                <a:ea typeface="黑体" panose="02010609060101010101" charset="-122"/>
              </a:rPr>
              <a:t>（隐含）</a:t>
            </a:r>
            <a:endParaRPr lang="zh-CN" altLang="en-US" sz="2400" b="1">
              <a:solidFill>
                <a:schemeClr val="tx1"/>
              </a:solidFill>
              <a:latin typeface="黑体" panose="02010609060101010101" charset="-122"/>
              <a:ea typeface="黑体" panose="02010609060101010101" charset="-122"/>
            </a:endParaRPr>
          </a:p>
        </p:txBody>
      </p:sp>
      <p:sp>
        <p:nvSpPr>
          <p:cNvPr id="7" name="矩形: 圆角 6"/>
          <p:cNvSpPr/>
          <p:nvPr>
            <p:custDataLst>
              <p:tags r:id="rId2"/>
            </p:custDataLst>
          </p:nvPr>
        </p:nvSpPr>
        <p:spPr>
          <a:xfrm>
            <a:off x="7911792" y="1377345"/>
            <a:ext cx="1885351"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知应有涯</a:t>
            </a:r>
            <a:endParaRPr lang="zh-CN" altLang="en-US" sz="2400" b="1">
              <a:solidFill>
                <a:schemeClr val="tx1"/>
              </a:solidFill>
              <a:latin typeface="黑体" panose="02010609060101010101" charset="-122"/>
              <a:ea typeface="黑体" panose="02010609060101010101" charset="-122"/>
            </a:endParaRPr>
          </a:p>
        </p:txBody>
      </p:sp>
      <p:sp>
        <p:nvSpPr>
          <p:cNvPr id="8" name="箭头: 右 7"/>
          <p:cNvSpPr/>
          <p:nvPr>
            <p:custDataLst>
              <p:tags r:id="rId3"/>
            </p:custDataLst>
          </p:nvPr>
        </p:nvSpPr>
        <p:spPr>
          <a:xfrm>
            <a:off x="2887156" y="1385301"/>
            <a:ext cx="4972330"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4"/>
            </p:custDataLst>
          </p:nvPr>
        </p:nvSpPr>
        <p:spPr>
          <a:xfrm>
            <a:off x="3475646" y="2438034"/>
            <a:ext cx="3404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多知让人平庸</a:t>
            </a:r>
            <a:endParaRPr lang="zh-CN" altLang="en-US" sz="2800" b="1">
              <a:solidFill>
                <a:schemeClr val="tx1"/>
              </a:solidFill>
              <a:latin typeface="黑体" panose="02010609060101010101" charset="-122"/>
              <a:ea typeface="黑体" panose="02010609060101010101" charset="-122"/>
            </a:endParaRPr>
          </a:p>
        </p:txBody>
      </p:sp>
      <p:sp>
        <p:nvSpPr>
          <p:cNvPr id="11" name="箭头: 右 10"/>
          <p:cNvSpPr/>
          <p:nvPr>
            <p:custDataLst>
              <p:tags r:id="rId5"/>
            </p:custDataLst>
          </p:nvPr>
        </p:nvSpPr>
        <p:spPr>
          <a:xfrm rot="16200000">
            <a:off x="3762423" y="1926087"/>
            <a:ext cx="680016"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p:cNvSpPr/>
          <p:nvPr>
            <p:custDataLst>
              <p:tags r:id="rId6"/>
            </p:custDataLst>
          </p:nvPr>
        </p:nvSpPr>
        <p:spPr>
          <a:xfrm rot="16200000">
            <a:off x="3723576" y="3208040"/>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custDataLst>
              <p:tags r:id="rId7"/>
            </p:custDataLst>
          </p:nvPr>
        </p:nvSpPr>
        <p:spPr>
          <a:xfrm>
            <a:off x="3475646" y="3773714"/>
            <a:ext cx="3404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搏二兔，不得一兔</a:t>
            </a:r>
            <a:endParaRPr lang="zh-CN" altLang="en-US" sz="2800" b="1">
              <a:solidFill>
                <a:schemeClr val="tx1"/>
              </a:solidFill>
              <a:latin typeface="黑体" panose="02010609060101010101" charset="-122"/>
              <a:ea typeface="黑体" panose="02010609060101010101" charset="-122"/>
            </a:endParaRPr>
          </a:p>
        </p:txBody>
      </p:sp>
      <p:sp>
        <p:nvSpPr>
          <p:cNvPr id="14" name="箭头: 右 13"/>
          <p:cNvSpPr/>
          <p:nvPr>
            <p:custDataLst>
              <p:tags r:id="rId8"/>
            </p:custDataLst>
          </p:nvPr>
        </p:nvSpPr>
        <p:spPr>
          <a:xfrm rot="16200000">
            <a:off x="3723576" y="4543720"/>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custDataLst>
              <p:tags r:id="rId9"/>
            </p:custDataLst>
          </p:nvPr>
        </p:nvSpPr>
        <p:spPr>
          <a:xfrm>
            <a:off x="3388560" y="5109394"/>
            <a:ext cx="5436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有限的空间只能存放有限的知识</a:t>
            </a:r>
            <a:endParaRPr lang="zh-CN" altLang="en-US" sz="2800" b="1">
              <a:solidFill>
                <a:schemeClr val="tx1"/>
              </a:solidFill>
              <a:latin typeface="黑体" panose="02010609060101010101" charset="-122"/>
              <a:ea typeface="黑体" panose="02010609060101010101" charset="-122"/>
            </a:endParaRPr>
          </a:p>
        </p:txBody>
      </p:sp>
      <p:sp>
        <p:nvSpPr>
          <p:cNvPr id="16" name="矩形: 圆角 15"/>
          <p:cNvSpPr/>
          <p:nvPr>
            <p:custDataLst>
              <p:tags r:id="rId10"/>
            </p:custDataLst>
          </p:nvPr>
        </p:nvSpPr>
        <p:spPr>
          <a:xfrm>
            <a:off x="8678173" y="2960887"/>
            <a:ext cx="2481395"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黑体" panose="02010609060101010101" charset="-122"/>
                <a:ea typeface="黑体" panose="02010609060101010101" charset="-122"/>
              </a:rPr>
              <a:t>如何辩驳？</a:t>
            </a:r>
            <a:endParaRPr lang="zh-CN" altLang="en-US" sz="2800" b="1">
              <a:solidFill>
                <a:schemeClr val="tx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4" grpId="0" bldLvl="0" animBg="1"/>
      <p:bldP spid="15" grpId="0" bldLvl="0" animBg="1"/>
      <p:bldP spid="16" grpId="0" bldLvl="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custDataLst>
              <p:tags r:id="rId1"/>
            </p:custDataLst>
          </p:nvPr>
        </p:nvSpPr>
        <p:spPr>
          <a:xfrm>
            <a:off x="123371" y="1225071"/>
            <a:ext cx="2763785" cy="85033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人们不想平庸</a:t>
            </a:r>
            <a:endParaRPr lang="en-US" altLang="zh-CN" sz="2400" b="1">
              <a:solidFill>
                <a:schemeClr val="tx1"/>
              </a:solidFill>
              <a:latin typeface="黑体" panose="02010609060101010101" charset="-122"/>
              <a:ea typeface="黑体" panose="02010609060101010101" charset="-122"/>
            </a:endParaRPr>
          </a:p>
          <a:p>
            <a:pPr algn="ctr"/>
            <a:r>
              <a:rPr lang="zh-CN" altLang="en-US" sz="2400" b="1">
                <a:solidFill>
                  <a:schemeClr val="tx1"/>
                </a:solidFill>
                <a:latin typeface="黑体" panose="02010609060101010101" charset="-122"/>
                <a:ea typeface="黑体" panose="02010609060101010101" charset="-122"/>
              </a:rPr>
              <a:t>（隐含）</a:t>
            </a:r>
            <a:endParaRPr lang="zh-CN" altLang="en-US" sz="2400" b="1">
              <a:solidFill>
                <a:schemeClr val="tx1"/>
              </a:solidFill>
              <a:latin typeface="黑体" panose="02010609060101010101" charset="-122"/>
              <a:ea typeface="黑体" panose="02010609060101010101" charset="-122"/>
            </a:endParaRPr>
          </a:p>
        </p:txBody>
      </p:sp>
      <p:sp>
        <p:nvSpPr>
          <p:cNvPr id="7" name="矩形: 圆角 6"/>
          <p:cNvSpPr/>
          <p:nvPr>
            <p:custDataLst>
              <p:tags r:id="rId2"/>
            </p:custDataLst>
          </p:nvPr>
        </p:nvSpPr>
        <p:spPr>
          <a:xfrm>
            <a:off x="7911792" y="1377345"/>
            <a:ext cx="1885351"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知应有涯</a:t>
            </a:r>
            <a:endParaRPr lang="zh-CN" altLang="en-US" sz="2400" b="1">
              <a:solidFill>
                <a:schemeClr val="tx1"/>
              </a:solidFill>
              <a:latin typeface="黑体" panose="02010609060101010101" charset="-122"/>
              <a:ea typeface="黑体" panose="02010609060101010101" charset="-122"/>
            </a:endParaRPr>
          </a:p>
        </p:txBody>
      </p:sp>
      <p:sp>
        <p:nvSpPr>
          <p:cNvPr id="8" name="箭头: 右 7"/>
          <p:cNvSpPr/>
          <p:nvPr>
            <p:custDataLst>
              <p:tags r:id="rId3"/>
            </p:custDataLst>
          </p:nvPr>
        </p:nvSpPr>
        <p:spPr>
          <a:xfrm>
            <a:off x="2887156" y="1385301"/>
            <a:ext cx="4972330"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4"/>
            </p:custDataLst>
          </p:nvPr>
        </p:nvSpPr>
        <p:spPr>
          <a:xfrm>
            <a:off x="1646458" y="2445474"/>
            <a:ext cx="2481395"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多知让人平庸</a:t>
            </a:r>
            <a:endParaRPr lang="zh-CN" altLang="en-US" sz="2400" b="1">
              <a:solidFill>
                <a:schemeClr val="tx1"/>
              </a:solidFill>
              <a:latin typeface="黑体" panose="02010609060101010101" charset="-122"/>
              <a:ea typeface="黑体" panose="02010609060101010101" charset="-122"/>
            </a:endParaRPr>
          </a:p>
        </p:txBody>
      </p:sp>
      <p:sp>
        <p:nvSpPr>
          <p:cNvPr id="11" name="箭头: 右 10"/>
          <p:cNvSpPr/>
          <p:nvPr>
            <p:custDataLst>
              <p:tags r:id="rId5"/>
            </p:custDataLst>
          </p:nvPr>
        </p:nvSpPr>
        <p:spPr>
          <a:xfrm rot="16200000">
            <a:off x="3135638" y="1918081"/>
            <a:ext cx="680016"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p:cNvSpPr/>
          <p:nvPr>
            <p:custDataLst>
              <p:tags r:id="rId6"/>
            </p:custDataLst>
          </p:nvPr>
        </p:nvSpPr>
        <p:spPr>
          <a:xfrm rot="16200000">
            <a:off x="3083965" y="3215480"/>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custDataLst>
              <p:tags r:id="rId7"/>
            </p:custDataLst>
          </p:nvPr>
        </p:nvSpPr>
        <p:spPr>
          <a:xfrm>
            <a:off x="1413933" y="3781154"/>
            <a:ext cx="3404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搏二兔，不得一兔</a:t>
            </a:r>
            <a:endParaRPr lang="zh-CN" altLang="en-US" sz="2400" b="1">
              <a:solidFill>
                <a:schemeClr val="tx1"/>
              </a:solidFill>
              <a:latin typeface="黑体" panose="02010609060101010101" charset="-122"/>
              <a:ea typeface="黑体" panose="02010609060101010101" charset="-122"/>
            </a:endParaRPr>
          </a:p>
        </p:txBody>
      </p:sp>
      <p:sp>
        <p:nvSpPr>
          <p:cNvPr id="14" name="箭头: 右 13"/>
          <p:cNvSpPr/>
          <p:nvPr>
            <p:custDataLst>
              <p:tags r:id="rId8"/>
            </p:custDataLst>
          </p:nvPr>
        </p:nvSpPr>
        <p:spPr>
          <a:xfrm rot="16200000">
            <a:off x="3114728" y="4542369"/>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custDataLst>
              <p:tags r:id="rId9"/>
            </p:custDataLst>
          </p:nvPr>
        </p:nvSpPr>
        <p:spPr>
          <a:xfrm>
            <a:off x="775520" y="5039076"/>
            <a:ext cx="5436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有限的空间只能存放有限的知识</a:t>
            </a:r>
            <a:endParaRPr lang="zh-CN" altLang="en-US" sz="2400" b="1">
              <a:solidFill>
                <a:schemeClr val="tx1"/>
              </a:solidFill>
              <a:latin typeface="黑体" panose="02010609060101010101" charset="-122"/>
              <a:ea typeface="黑体" panose="02010609060101010101" charset="-122"/>
            </a:endParaRPr>
          </a:p>
        </p:txBody>
      </p:sp>
      <p:sp>
        <p:nvSpPr>
          <p:cNvPr id="16" name="矩形: 圆角 15"/>
          <p:cNvSpPr/>
          <p:nvPr>
            <p:custDataLst>
              <p:tags r:id="rId10"/>
            </p:custDataLst>
          </p:nvPr>
        </p:nvSpPr>
        <p:spPr>
          <a:xfrm>
            <a:off x="5608419" y="3732937"/>
            <a:ext cx="5169648"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驳根据：并不是所有人都不想平庸，有人就想做个普通人</a:t>
            </a:r>
            <a:endParaRPr lang="zh-CN" altLang="en-US" sz="2400" b="1">
              <a:solidFill>
                <a:schemeClr val="tx1"/>
              </a:solidFill>
              <a:latin typeface="黑体" panose="02010609060101010101" charset="-122"/>
              <a:ea typeface="黑体" panose="02010609060101010101" charset="-122"/>
            </a:endParaRPr>
          </a:p>
        </p:txBody>
      </p:sp>
      <p:sp>
        <p:nvSpPr>
          <p:cNvPr id="17" name="箭头: 右 16"/>
          <p:cNvSpPr/>
          <p:nvPr>
            <p:custDataLst>
              <p:tags r:id="rId11"/>
            </p:custDataLst>
          </p:nvPr>
        </p:nvSpPr>
        <p:spPr>
          <a:xfrm rot="16200000">
            <a:off x="7282628" y="3192841"/>
            <a:ext cx="780079"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custDataLst>
              <p:tags r:id="rId12"/>
            </p:custDataLst>
          </p:nvPr>
        </p:nvSpPr>
        <p:spPr>
          <a:xfrm>
            <a:off x="5375894" y="1985919"/>
            <a:ext cx="5169648"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限定：要想成为专业精深的人，应该明白“知应有涯”的道理</a:t>
            </a:r>
            <a:endParaRPr lang="zh-CN" altLang="en-US" sz="2400" b="1">
              <a:solidFill>
                <a:schemeClr val="tx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custDataLst>
              <p:tags r:id="rId1"/>
            </p:custDataLst>
          </p:nvPr>
        </p:nvSpPr>
        <p:spPr>
          <a:xfrm>
            <a:off x="123371" y="1225071"/>
            <a:ext cx="2763785" cy="85033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人们不想平庸</a:t>
            </a:r>
            <a:endParaRPr lang="en-US" altLang="zh-CN" sz="2400" b="1">
              <a:solidFill>
                <a:schemeClr val="tx1"/>
              </a:solidFill>
              <a:latin typeface="黑体" panose="02010609060101010101" charset="-122"/>
              <a:ea typeface="黑体" panose="02010609060101010101" charset="-122"/>
            </a:endParaRPr>
          </a:p>
          <a:p>
            <a:pPr algn="ctr"/>
            <a:r>
              <a:rPr lang="zh-CN" altLang="en-US" sz="2400" b="1">
                <a:solidFill>
                  <a:schemeClr val="tx1"/>
                </a:solidFill>
                <a:latin typeface="黑体" panose="02010609060101010101" charset="-122"/>
                <a:ea typeface="黑体" panose="02010609060101010101" charset="-122"/>
              </a:rPr>
              <a:t>（隐含）</a:t>
            </a:r>
            <a:endParaRPr lang="zh-CN" altLang="en-US" sz="2400" b="1">
              <a:solidFill>
                <a:schemeClr val="tx1"/>
              </a:solidFill>
              <a:latin typeface="黑体" panose="02010609060101010101" charset="-122"/>
              <a:ea typeface="黑体" panose="02010609060101010101" charset="-122"/>
            </a:endParaRPr>
          </a:p>
        </p:txBody>
      </p:sp>
      <p:sp>
        <p:nvSpPr>
          <p:cNvPr id="7" name="矩形: 圆角 6"/>
          <p:cNvSpPr/>
          <p:nvPr>
            <p:custDataLst>
              <p:tags r:id="rId2"/>
            </p:custDataLst>
          </p:nvPr>
        </p:nvSpPr>
        <p:spPr>
          <a:xfrm>
            <a:off x="7911792" y="1377345"/>
            <a:ext cx="1885351"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知应有涯</a:t>
            </a:r>
            <a:endParaRPr lang="zh-CN" altLang="en-US" sz="2400" b="1">
              <a:solidFill>
                <a:schemeClr val="tx1"/>
              </a:solidFill>
              <a:latin typeface="黑体" panose="02010609060101010101" charset="-122"/>
              <a:ea typeface="黑体" panose="02010609060101010101" charset="-122"/>
            </a:endParaRPr>
          </a:p>
        </p:txBody>
      </p:sp>
      <p:sp>
        <p:nvSpPr>
          <p:cNvPr id="8" name="箭头: 右 7"/>
          <p:cNvSpPr/>
          <p:nvPr>
            <p:custDataLst>
              <p:tags r:id="rId3"/>
            </p:custDataLst>
          </p:nvPr>
        </p:nvSpPr>
        <p:spPr>
          <a:xfrm>
            <a:off x="2887156" y="1385301"/>
            <a:ext cx="4972330"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4"/>
            </p:custDataLst>
          </p:nvPr>
        </p:nvSpPr>
        <p:spPr>
          <a:xfrm>
            <a:off x="1646458" y="2445474"/>
            <a:ext cx="2481395"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多知让人平庸</a:t>
            </a:r>
            <a:endParaRPr lang="zh-CN" altLang="en-US" sz="2400" b="1">
              <a:solidFill>
                <a:schemeClr val="tx1"/>
              </a:solidFill>
              <a:latin typeface="黑体" panose="02010609060101010101" charset="-122"/>
              <a:ea typeface="黑体" panose="02010609060101010101" charset="-122"/>
            </a:endParaRPr>
          </a:p>
        </p:txBody>
      </p:sp>
      <p:sp>
        <p:nvSpPr>
          <p:cNvPr id="11" name="箭头: 右 10"/>
          <p:cNvSpPr/>
          <p:nvPr>
            <p:custDataLst>
              <p:tags r:id="rId5"/>
            </p:custDataLst>
          </p:nvPr>
        </p:nvSpPr>
        <p:spPr>
          <a:xfrm rot="16200000">
            <a:off x="3135638" y="1918081"/>
            <a:ext cx="680016"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p:cNvSpPr/>
          <p:nvPr>
            <p:custDataLst>
              <p:tags r:id="rId6"/>
            </p:custDataLst>
          </p:nvPr>
        </p:nvSpPr>
        <p:spPr>
          <a:xfrm rot="16200000">
            <a:off x="3083965" y="3215480"/>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custDataLst>
              <p:tags r:id="rId7"/>
            </p:custDataLst>
          </p:nvPr>
        </p:nvSpPr>
        <p:spPr>
          <a:xfrm>
            <a:off x="1413933" y="3781154"/>
            <a:ext cx="3404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搏二兔，不得一兔</a:t>
            </a:r>
            <a:endParaRPr lang="zh-CN" altLang="en-US" sz="2400" b="1">
              <a:solidFill>
                <a:schemeClr val="tx1"/>
              </a:solidFill>
              <a:latin typeface="黑体" panose="02010609060101010101" charset="-122"/>
              <a:ea typeface="黑体" panose="02010609060101010101" charset="-122"/>
            </a:endParaRPr>
          </a:p>
        </p:txBody>
      </p:sp>
      <p:sp>
        <p:nvSpPr>
          <p:cNvPr id="14" name="箭头: 右 13"/>
          <p:cNvSpPr/>
          <p:nvPr>
            <p:custDataLst>
              <p:tags r:id="rId8"/>
            </p:custDataLst>
          </p:nvPr>
        </p:nvSpPr>
        <p:spPr>
          <a:xfrm rot="16200000">
            <a:off x="3114728" y="4542369"/>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custDataLst>
              <p:tags r:id="rId9"/>
            </p:custDataLst>
          </p:nvPr>
        </p:nvSpPr>
        <p:spPr>
          <a:xfrm>
            <a:off x="775520" y="5039076"/>
            <a:ext cx="5436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有限的空间只能存放有限的知识</a:t>
            </a:r>
            <a:endParaRPr lang="zh-CN" altLang="en-US" sz="2400" b="1">
              <a:solidFill>
                <a:schemeClr val="tx1"/>
              </a:solidFill>
              <a:latin typeface="黑体" panose="02010609060101010101" charset="-122"/>
              <a:ea typeface="黑体" panose="02010609060101010101" charset="-122"/>
            </a:endParaRPr>
          </a:p>
        </p:txBody>
      </p:sp>
      <p:sp>
        <p:nvSpPr>
          <p:cNvPr id="16" name="矩形: 圆角 15"/>
          <p:cNvSpPr/>
          <p:nvPr>
            <p:custDataLst>
              <p:tags r:id="rId10"/>
            </p:custDataLst>
          </p:nvPr>
        </p:nvSpPr>
        <p:spPr>
          <a:xfrm>
            <a:off x="5608419" y="3732937"/>
            <a:ext cx="5169648"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驳保证：现在不是强调要通才吗？知道太少，视野太狭隘，并不能成为真正的大师</a:t>
            </a:r>
            <a:endParaRPr lang="zh-CN" altLang="en-US" sz="2400" b="1">
              <a:solidFill>
                <a:schemeClr val="tx1"/>
              </a:solidFill>
              <a:latin typeface="黑体" panose="02010609060101010101" charset="-122"/>
              <a:ea typeface="黑体" panose="02010609060101010101" charset="-122"/>
            </a:endParaRPr>
          </a:p>
        </p:txBody>
      </p:sp>
      <p:sp>
        <p:nvSpPr>
          <p:cNvPr id="17" name="箭头: 右 16"/>
          <p:cNvSpPr/>
          <p:nvPr>
            <p:custDataLst>
              <p:tags r:id="rId11"/>
            </p:custDataLst>
          </p:nvPr>
        </p:nvSpPr>
        <p:spPr>
          <a:xfrm rot="16200000">
            <a:off x="7282628" y="3192841"/>
            <a:ext cx="780079"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custDataLst>
              <p:tags r:id="rId12"/>
            </p:custDataLst>
          </p:nvPr>
        </p:nvSpPr>
        <p:spPr>
          <a:xfrm>
            <a:off x="5375894" y="1985919"/>
            <a:ext cx="5967842"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限定：我们社会需要专才，也需要通才。看自己目标是什么，自己选择的方向是需要专还是博，还是两者兼具</a:t>
            </a:r>
            <a:endParaRPr lang="zh-CN" altLang="en-US" sz="2400" b="1">
              <a:solidFill>
                <a:schemeClr val="tx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idx="13"/>
          </p:nvPr>
        </p:nvSpPr>
        <p:spPr>
          <a:xfrm>
            <a:off x="2874645" y="1865630"/>
            <a:ext cx="6610985" cy="1351280"/>
          </a:xfrm>
        </p:spPr>
        <p:txBody>
          <a:bodyPr>
            <a:noAutofit/>
          </a:bodyPr>
          <a:lstStyle/>
          <a:p>
            <a:r>
              <a:rPr lang="zh-CN" altLang="en-US" sz="6600" b="1">
                <a:latin typeface="方正粗黑宋简体" panose="02000000000000000000" charset="-122"/>
                <a:ea typeface="方正粗黑宋简体" panose="02000000000000000000" charset="-122"/>
              </a:rPr>
              <a:t>案例分析与探究</a:t>
            </a:r>
            <a:endParaRPr lang="zh-CN" altLang="en-US" sz="6600" b="1">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custDataLst>
              <p:tags r:id="rId1"/>
            </p:custDataLst>
          </p:nvPr>
        </p:nvSpPr>
        <p:spPr>
          <a:xfrm>
            <a:off x="123371" y="1225071"/>
            <a:ext cx="2763785" cy="85033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人们不想平庸</a:t>
            </a:r>
            <a:endParaRPr lang="en-US" altLang="zh-CN" sz="2400" b="1">
              <a:solidFill>
                <a:schemeClr val="tx1"/>
              </a:solidFill>
              <a:latin typeface="黑体" panose="02010609060101010101" charset="-122"/>
              <a:ea typeface="黑体" panose="02010609060101010101" charset="-122"/>
            </a:endParaRPr>
          </a:p>
          <a:p>
            <a:pPr algn="ctr"/>
            <a:r>
              <a:rPr lang="zh-CN" altLang="en-US" sz="2400" b="1">
                <a:solidFill>
                  <a:schemeClr val="tx1"/>
                </a:solidFill>
                <a:latin typeface="黑体" panose="02010609060101010101" charset="-122"/>
                <a:ea typeface="黑体" panose="02010609060101010101" charset="-122"/>
              </a:rPr>
              <a:t>（隐含）</a:t>
            </a:r>
            <a:endParaRPr lang="zh-CN" altLang="en-US" sz="2400" b="1">
              <a:solidFill>
                <a:schemeClr val="tx1"/>
              </a:solidFill>
              <a:latin typeface="黑体" panose="02010609060101010101" charset="-122"/>
              <a:ea typeface="黑体" panose="02010609060101010101" charset="-122"/>
            </a:endParaRPr>
          </a:p>
        </p:txBody>
      </p:sp>
      <p:sp>
        <p:nvSpPr>
          <p:cNvPr id="7" name="矩形: 圆角 6"/>
          <p:cNvSpPr/>
          <p:nvPr>
            <p:custDataLst>
              <p:tags r:id="rId2"/>
            </p:custDataLst>
          </p:nvPr>
        </p:nvSpPr>
        <p:spPr>
          <a:xfrm>
            <a:off x="7911792" y="1377345"/>
            <a:ext cx="1885351" cy="52988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知应有涯</a:t>
            </a:r>
            <a:endParaRPr lang="zh-CN" altLang="en-US" sz="2400" b="1">
              <a:solidFill>
                <a:schemeClr val="tx1"/>
              </a:solidFill>
              <a:latin typeface="黑体" panose="02010609060101010101" charset="-122"/>
              <a:ea typeface="黑体" panose="02010609060101010101" charset="-122"/>
            </a:endParaRPr>
          </a:p>
        </p:txBody>
      </p:sp>
      <p:sp>
        <p:nvSpPr>
          <p:cNvPr id="8" name="箭头: 右 7"/>
          <p:cNvSpPr/>
          <p:nvPr>
            <p:custDataLst>
              <p:tags r:id="rId3"/>
            </p:custDataLst>
          </p:nvPr>
        </p:nvSpPr>
        <p:spPr>
          <a:xfrm>
            <a:off x="2887156" y="1385301"/>
            <a:ext cx="4972330" cy="52988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custDataLst>
              <p:tags r:id="rId4"/>
            </p:custDataLst>
          </p:nvPr>
        </p:nvSpPr>
        <p:spPr>
          <a:xfrm>
            <a:off x="1646458" y="2445474"/>
            <a:ext cx="2481395"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多知让人平庸</a:t>
            </a:r>
            <a:endParaRPr lang="zh-CN" altLang="en-US" sz="2400" b="1">
              <a:solidFill>
                <a:schemeClr val="tx1"/>
              </a:solidFill>
              <a:latin typeface="黑体" panose="02010609060101010101" charset="-122"/>
              <a:ea typeface="黑体" panose="02010609060101010101" charset="-122"/>
            </a:endParaRPr>
          </a:p>
        </p:txBody>
      </p:sp>
      <p:sp>
        <p:nvSpPr>
          <p:cNvPr id="11" name="箭头: 右 10"/>
          <p:cNvSpPr/>
          <p:nvPr>
            <p:custDataLst>
              <p:tags r:id="rId5"/>
            </p:custDataLst>
          </p:nvPr>
        </p:nvSpPr>
        <p:spPr>
          <a:xfrm rot="16200000">
            <a:off x="3135638" y="1918081"/>
            <a:ext cx="680016"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p:cNvSpPr/>
          <p:nvPr>
            <p:custDataLst>
              <p:tags r:id="rId6"/>
            </p:custDataLst>
          </p:nvPr>
        </p:nvSpPr>
        <p:spPr>
          <a:xfrm rot="16200000">
            <a:off x="3083965" y="3215480"/>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custDataLst>
              <p:tags r:id="rId7"/>
            </p:custDataLst>
          </p:nvPr>
        </p:nvSpPr>
        <p:spPr>
          <a:xfrm>
            <a:off x="1413933" y="3781154"/>
            <a:ext cx="3404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搏二兔，不得一兔</a:t>
            </a:r>
            <a:endParaRPr lang="zh-CN" altLang="en-US" sz="2400" b="1">
              <a:solidFill>
                <a:schemeClr val="tx1"/>
              </a:solidFill>
              <a:latin typeface="黑体" panose="02010609060101010101" charset="-122"/>
              <a:ea typeface="黑体" panose="02010609060101010101" charset="-122"/>
            </a:endParaRPr>
          </a:p>
        </p:txBody>
      </p:sp>
      <p:sp>
        <p:nvSpPr>
          <p:cNvPr id="14" name="箭头: 右 13"/>
          <p:cNvSpPr/>
          <p:nvPr>
            <p:custDataLst>
              <p:tags r:id="rId8"/>
            </p:custDataLst>
          </p:nvPr>
        </p:nvSpPr>
        <p:spPr>
          <a:xfrm rot="16200000">
            <a:off x="3114728" y="4542369"/>
            <a:ext cx="757710"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custDataLst>
              <p:tags r:id="rId9"/>
            </p:custDataLst>
          </p:nvPr>
        </p:nvSpPr>
        <p:spPr>
          <a:xfrm>
            <a:off x="775520" y="5039076"/>
            <a:ext cx="5436126" cy="57797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有限的空间只能存放有限的知识</a:t>
            </a:r>
            <a:endParaRPr lang="zh-CN" altLang="en-US" sz="2400" b="1">
              <a:solidFill>
                <a:schemeClr val="tx1"/>
              </a:solidFill>
              <a:latin typeface="黑体" panose="02010609060101010101" charset="-122"/>
              <a:ea typeface="黑体" panose="02010609060101010101" charset="-122"/>
            </a:endParaRPr>
          </a:p>
        </p:txBody>
      </p:sp>
      <p:sp>
        <p:nvSpPr>
          <p:cNvPr id="16" name="矩形: 圆角 15"/>
          <p:cNvSpPr/>
          <p:nvPr>
            <p:custDataLst>
              <p:tags r:id="rId10"/>
            </p:custDataLst>
          </p:nvPr>
        </p:nvSpPr>
        <p:spPr>
          <a:xfrm>
            <a:off x="5608419" y="3732937"/>
            <a:ext cx="5062456"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限定</a:t>
            </a:r>
            <a:r>
              <a:rPr lang="en-US" altLang="zh-CN" sz="2400" b="1">
                <a:solidFill>
                  <a:schemeClr val="tx1"/>
                </a:solidFill>
                <a:latin typeface="黑体" panose="02010609060101010101" charset="-122"/>
                <a:ea typeface="黑体" panose="02010609060101010101" charset="-122"/>
              </a:rPr>
              <a:t>1</a:t>
            </a:r>
            <a:r>
              <a:rPr lang="zh-CN" altLang="en-US" sz="2400" b="1">
                <a:solidFill>
                  <a:schemeClr val="tx1"/>
                </a:solidFill>
                <a:latin typeface="黑体" panose="02010609060101010101" charset="-122"/>
                <a:ea typeface="黑体" panose="02010609060101010101" charset="-122"/>
              </a:rPr>
              <a:t>：要想成为专业精深的人，应该明白“知应有涯”的道理</a:t>
            </a:r>
            <a:endParaRPr lang="zh-CN" altLang="en-US" sz="2400" b="1">
              <a:solidFill>
                <a:schemeClr val="tx1"/>
              </a:solidFill>
              <a:latin typeface="黑体" panose="02010609060101010101" charset="-122"/>
              <a:ea typeface="黑体" panose="02010609060101010101" charset="-122"/>
            </a:endParaRPr>
          </a:p>
        </p:txBody>
      </p:sp>
      <p:sp>
        <p:nvSpPr>
          <p:cNvPr id="17" name="箭头: 右 16"/>
          <p:cNvSpPr/>
          <p:nvPr>
            <p:custDataLst>
              <p:tags r:id="rId11"/>
            </p:custDataLst>
          </p:nvPr>
        </p:nvSpPr>
        <p:spPr>
          <a:xfrm rot="16200000">
            <a:off x="7282628" y="3192841"/>
            <a:ext cx="780079" cy="3736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custDataLst>
              <p:tags r:id="rId12"/>
            </p:custDataLst>
          </p:nvPr>
        </p:nvSpPr>
        <p:spPr>
          <a:xfrm>
            <a:off x="4891177" y="1985919"/>
            <a:ext cx="7021901" cy="109394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黑体" panose="02010609060101010101" charset="-122"/>
                <a:ea typeface="黑体" panose="02010609060101010101" charset="-122"/>
              </a:rPr>
              <a:t>限定</a:t>
            </a:r>
            <a:r>
              <a:rPr lang="en-US" altLang="zh-CN" sz="2400" b="1">
                <a:solidFill>
                  <a:schemeClr val="tx1"/>
                </a:solidFill>
                <a:latin typeface="黑体" panose="02010609060101010101" charset="-122"/>
                <a:ea typeface="黑体" panose="02010609060101010101" charset="-122"/>
              </a:rPr>
              <a:t>2</a:t>
            </a:r>
            <a:r>
              <a:rPr lang="zh-CN" altLang="en-US" sz="2400" b="1">
                <a:solidFill>
                  <a:schemeClr val="tx1"/>
                </a:solidFill>
                <a:latin typeface="黑体" panose="02010609060101010101" charset="-122"/>
                <a:ea typeface="黑体" panose="02010609060101010101" charset="-122"/>
              </a:rPr>
              <a:t>：知应有涯与一个人的目标有关，在目标内的知识应努力去追求，目标外的知识应有所放弃</a:t>
            </a:r>
            <a:endParaRPr lang="zh-CN" altLang="en-US" sz="2400" b="1">
              <a:solidFill>
                <a:schemeClr val="tx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7"/>
            </p:custDataLst>
          </p:nvPr>
        </p:nvSpPr>
        <p:spPr>
          <a:xfrm>
            <a:off x="3864648" y="3202851"/>
            <a:ext cx="9278595"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任务三      尝试写驳论文。</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19350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采用合理的论证方法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任务三</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848244" y="2248034"/>
            <a:ext cx="6657384" cy="2918428"/>
          </a:xfrm>
          <a:prstGeom prst="rect">
            <a:avLst/>
          </a:prstGeom>
          <a:noFill/>
        </p:spPr>
        <p:txBody>
          <a:bodyPr wrap="square">
            <a:spAutoFit/>
          </a:bodyPr>
          <a:lstStyle/>
          <a:p>
            <a:pPr indent="457200" algn="just">
              <a:lnSpc>
                <a:spcPct val="150000"/>
              </a:lnSpc>
              <a:spcAft>
                <a:spcPts val="1000"/>
              </a:spcAft>
            </a:pPr>
            <a:r>
              <a:rPr lang="zh-CN" altLang="en-US" sz="2000" kern="100">
                <a:effectLst/>
                <a:latin typeface="微软雅黑" panose="020B0503020204020204" pitchFamily="34" charset="-122"/>
                <a:ea typeface="微软雅黑" panose="020B0503020204020204" pitchFamily="34" charset="-122"/>
                <a:cs typeface="Arial" panose="020B0604020202020204" pitchFamily="34" charset="0"/>
              </a:rPr>
              <a:t>驳论文就是为反驳某种观点而写的议论文。写驳论文，会促使你独立思考、辩证分析，帮助你学会有效表达观点、参与公共讨论。围绕最近的社会热点问题，搜集、阅读媒体上的评论文章，选择你不认同其观点的一篇， 写一篇不少 于</a:t>
            </a:r>
            <a:r>
              <a:rPr lang="en-US" altLang="zh-CN" sz="2000" kern="100">
                <a:effectLst/>
                <a:latin typeface="微软雅黑" panose="020B0503020204020204" pitchFamily="34" charset="-122"/>
                <a:ea typeface="微软雅黑" panose="020B0503020204020204" pitchFamily="34" charset="-122"/>
                <a:cs typeface="Arial" panose="020B0604020202020204" pitchFamily="34" charset="0"/>
              </a:rPr>
              <a:t>800</a:t>
            </a:r>
            <a:r>
              <a:rPr lang="zh-CN" altLang="en-US" sz="2000" kern="100">
                <a:effectLst/>
                <a:latin typeface="微软雅黑" panose="020B0503020204020204" pitchFamily="34" charset="-122"/>
                <a:ea typeface="微软雅黑" panose="020B0503020204020204" pitchFamily="34" charset="-122"/>
                <a:cs typeface="Arial" panose="020B0604020202020204" pitchFamily="34" charset="0"/>
              </a:rPr>
              <a:t>字的驳论文。</a:t>
            </a:r>
            <a:endParaRPr lang="zh-CN" altLang="en-US" sz="2000" kern="100">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000" kern="100">
              <a:effectLst/>
              <a:latin typeface="楷体" panose="02010609060101010101" pitchFamily="49" charset="-122"/>
              <a:ea typeface="楷体" panose="02010609060101010101" pitchFamily="49" charset="-122"/>
              <a:cs typeface="Arial" panose="020B0604020202020204" pitchFamily="34" charset="0"/>
            </a:endParaRPr>
          </a:p>
        </p:txBody>
      </p:sp>
      <p:pic>
        <p:nvPicPr>
          <p:cNvPr id="3" name="图片 2"/>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8567422" y="2500255"/>
            <a:ext cx="2713155" cy="2094556"/>
          </a:xfrm>
          <a:prstGeom prst="rect">
            <a:avLst/>
          </a:prstGeom>
          <a:ln>
            <a:noFill/>
          </a:ln>
          <a:effectLst>
            <a:outerShdw blurRad="190500" algn="tl" rotWithShape="0">
              <a:srgbClr val="000000">
                <a:alpha val="70000"/>
              </a:srgbClr>
            </a:outerShdw>
          </a:effectLst>
        </p:spPr>
      </p:pic>
      <p:pic>
        <p:nvPicPr>
          <p:cNvPr id="31" name="New picture"/>
          <p:cNvPicPr/>
          <p:nvPr>
            <p:custDataLst>
              <p:tags r:id="rId8"/>
            </p:custDataLst>
          </p:nvPr>
        </p:nvPicPr>
        <p:blipFill>
          <a:blip r:embed="rId9"/>
          <a:stretch>
            <a:fillRect/>
          </a:stretch>
        </p:blipFill>
        <p:spPr>
          <a:xfrm>
            <a:off x="10680700" y="11760200"/>
            <a:ext cx="330200" cy="241300"/>
          </a:xfrm>
          <a:prstGeom prst="cube">
            <a:avLst/>
          </a:prstGeom>
        </p:spPr>
      </p:pic>
    </p:spTree>
  </p:cSld>
  <p:clrMapOvr>
    <a:masterClrMapping/>
  </p:clrMapOvr>
  <p:transition spd="med" advClick="0">
    <p:pull/>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18110" y="-39164"/>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1"/>
          <a:stretch>
            <a:fillRect/>
          </a:stretch>
        </p:blipFill>
        <p:spPr>
          <a:xfrm>
            <a:off x="11798300" y="11341100"/>
            <a:ext cx="406400" cy="368300"/>
          </a:xfrm>
          <a:prstGeom prst="cube">
            <a:avLst/>
          </a:prstGeom>
        </p:spPr>
      </p:pic>
      <p:pic>
        <p:nvPicPr>
          <p:cNvPr id="85" name="New picture"/>
          <p:cNvPicPr/>
          <p:nvPr/>
        </p:nvPicPr>
        <p:blipFill>
          <a:blip r:embed="rId2"/>
          <a:stretch>
            <a:fillRect/>
          </a:stretch>
        </p:blipFill>
        <p:spPr>
          <a:xfrm>
            <a:off x="11036300" y="104140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7"/>
            </p:custDataLst>
          </p:nvPr>
        </p:nvSpPr>
        <p:spPr>
          <a:xfrm>
            <a:off x="894715" y="2942590"/>
            <a:ext cx="9809480" cy="132207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4000">
                <a:latin typeface="微软雅黑" panose="020B0503020204020204" pitchFamily="34" charset="-122"/>
                <a:ea typeface="微软雅黑" panose="020B0503020204020204" pitchFamily="34" charset="-122"/>
              </a:rPr>
              <a:t>任务一  分析教材</a:t>
            </a:r>
            <a:r>
              <a:rPr lang="en-US" altLang="zh-CN" sz="4000">
                <a:latin typeface="微软雅黑" panose="020B0503020204020204" pitchFamily="34" charset="-122"/>
                <a:ea typeface="微软雅黑" panose="020B0503020204020204" pitchFamily="34" charset="-122"/>
              </a:rPr>
              <a:t>93</a:t>
            </a:r>
            <a:r>
              <a:rPr lang="zh-CN" altLang="en-US" sz="4000">
                <a:latin typeface="微软雅黑" panose="020B0503020204020204" pitchFamily="34" charset="-122"/>
                <a:ea typeface="微软雅黑" panose="020B0503020204020204" pitchFamily="34" charset="-122"/>
              </a:rPr>
              <a:t>页的例子，指出其中的逻辑错误。</a:t>
            </a:r>
            <a:endParaRPr lang="zh-CN" altLang="en-US" sz="40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矩形 322561"/>
          <p:cNvSpPr/>
          <p:nvPr>
            <p:custDataLst>
              <p:tags r:id="rId1"/>
            </p:custDataLst>
          </p:nvPr>
        </p:nvSpPr>
        <p:spPr>
          <a:xfrm>
            <a:off x="456906" y="633811"/>
            <a:ext cx="11086691" cy="661670"/>
          </a:xfrm>
          <a:prstGeom prst="rect">
            <a:avLst/>
          </a:prstGeom>
          <a:noFill/>
          <a:ln w="9525">
            <a:noFill/>
          </a:ln>
        </p:spPr>
        <p:txBody>
          <a:bodyPr>
            <a:spAutoFit/>
          </a:bodyPr>
          <a:p>
            <a:pPr defTabSz="863600"/>
            <a:r>
              <a:rPr lang="zh-CN" altLang="en-US" sz="3705">
                <a:solidFill>
                  <a:srgbClr val="009999"/>
                </a:solidFill>
                <a:ea typeface="华文中宋" panose="02010600040101010101" pitchFamily="2" charset="-122"/>
              </a:rPr>
              <a:t>分析下面的例子，指出其中的逻辑错误</a:t>
            </a:r>
            <a:endParaRPr lang="zh-CN" altLang="en-US" sz="3705">
              <a:ea typeface="华文中宋" panose="02010600040101010101" pitchFamily="2" charset="-122"/>
            </a:endParaRPr>
          </a:p>
        </p:txBody>
      </p:sp>
      <p:sp>
        <p:nvSpPr>
          <p:cNvPr id="102403" name="矩形 322562"/>
          <p:cNvSpPr/>
          <p:nvPr>
            <p:custDataLst>
              <p:tags r:id="rId2"/>
            </p:custDataLst>
          </p:nvPr>
        </p:nvSpPr>
        <p:spPr>
          <a:xfrm>
            <a:off x="456906" y="1448514"/>
            <a:ext cx="11278188" cy="1419860"/>
          </a:xfrm>
          <a:prstGeom prst="rect">
            <a:avLst/>
          </a:prstGeom>
          <a:noFill/>
          <a:ln w="9525">
            <a:noFill/>
          </a:ln>
        </p:spPr>
        <p:txBody>
          <a:bodyPr>
            <a:spAutoFit/>
          </a:bodyPr>
          <a:p>
            <a:pPr defTabSz="863600">
              <a:lnSpc>
                <a:spcPct val="120000"/>
              </a:lnSpc>
              <a:buClrTx/>
              <a:buSzPct val="100000"/>
              <a:buFontTx/>
              <a:buNone/>
            </a:pPr>
            <a:r>
              <a:rPr lang="zh-CN" altLang="en-US" sz="1905">
                <a:sym typeface="Wingdings" panose="05000000000000000000" pitchFamily="2" charset="2"/>
              </a:rPr>
              <a:t>   </a:t>
            </a:r>
            <a:r>
              <a:rPr lang="zh-CN" altLang="en-US" sz="3600">
                <a:sym typeface="Wingdings" panose="05000000000000000000" pitchFamily="2" charset="2"/>
              </a:rPr>
              <a:t>    </a:t>
            </a:r>
            <a:r>
              <a:rPr lang="zh-CN" altLang="zh-CN" sz="3600">
                <a:sym typeface="Wingdings" panose="05000000000000000000" pitchFamily="2" charset="2"/>
              </a:rPr>
              <a:t>①鲁迅的作品不是一天能读完的，《孔乙已》 是鲁迅的作品，所以，《孔乙已》不是一天能读完的。</a:t>
            </a:r>
            <a:endParaRPr lang="zh-CN" altLang="zh-CN" sz="3600">
              <a:sym typeface="Wingdings" panose="05000000000000000000" pitchFamily="2" charset="2"/>
            </a:endParaRPr>
          </a:p>
        </p:txBody>
      </p:sp>
      <p:sp>
        <p:nvSpPr>
          <p:cNvPr id="102404" name="矩形 322563"/>
          <p:cNvSpPr/>
          <p:nvPr>
            <p:custDataLst>
              <p:tags r:id="rId3"/>
            </p:custDataLst>
          </p:nvPr>
        </p:nvSpPr>
        <p:spPr>
          <a:xfrm>
            <a:off x="456906" y="2992252"/>
            <a:ext cx="11300026" cy="2748280"/>
          </a:xfrm>
          <a:prstGeom prst="rect">
            <a:avLst/>
          </a:prstGeom>
          <a:solidFill>
            <a:srgbClr val="FFFFCC"/>
          </a:solidFill>
          <a:ln w="9525">
            <a:noFill/>
          </a:ln>
        </p:spPr>
        <p:txBody>
          <a:bodyPr>
            <a:spAutoFit/>
          </a:bodyPr>
          <a:p>
            <a:pPr defTabSz="863600">
              <a:lnSpc>
                <a:spcPct val="12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  分析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第一个“作品”是鲁迅“所有”作品的总称，第二个“作品”是“每一个”作品的通称，看起来表述一样，其实不是一个概念，所以造成推理的错误。这样的情况就是“偷换概念”。违反同一律。</a:t>
            </a:r>
            <a:endParaRPr lang="zh-CN" altLang="en-US" sz="36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2402">
                                            <p:txEl>
                                              <p:pRg st="0" end="0"/>
                                            </p:txEl>
                                          </p:spTgt>
                                        </p:tgtEl>
                                        <p:attrNameLst>
                                          <p:attrName>style.visibility</p:attrName>
                                        </p:attrNameLst>
                                      </p:cBhvr>
                                      <p:to>
                                        <p:strVal val="visible"/>
                                      </p:to>
                                    </p:set>
                                    <p:animEffect transition="in" filter="strips(downLeft)">
                                      <p:cBhvr>
                                        <p:cTn id="7" dur="500"/>
                                        <p:tgtEl>
                                          <p:spTgt spid="1024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403">
                                            <p:txEl>
                                              <p:pRg st="0" end="0"/>
                                            </p:txEl>
                                          </p:spTgt>
                                        </p:tgtEl>
                                        <p:attrNameLst>
                                          <p:attrName>style.visibility</p:attrName>
                                        </p:attrNameLst>
                                      </p:cBhvr>
                                      <p:to>
                                        <p:strVal val="visible"/>
                                      </p:to>
                                    </p:set>
                                    <p:anim calcmode="lin" valueType="num">
                                      <p:cBhvr additive="base">
                                        <p:cTn id="12"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2404">
                                            <p:txEl>
                                              <p:pRg st="0" end="0"/>
                                            </p:txEl>
                                          </p:spTgt>
                                        </p:tgtEl>
                                        <p:attrNameLst>
                                          <p:attrName>style.visibility</p:attrName>
                                        </p:attrNameLst>
                                      </p:cBhvr>
                                      <p:to>
                                        <p:strVal val="visible"/>
                                      </p:to>
                                    </p:set>
                                    <p:animEffect transition="in" filter="wipe(down)">
                                      <p:cBhvr>
                                        <p:cTn id="18" dur="500"/>
                                        <p:tgtEl>
                                          <p:spTgt spid="1024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Freeform 5"/>
          <p:cNvSpPr/>
          <p:nvPr>
            <p:custDataLst>
              <p:tags r:id="rId1"/>
            </p:custDataLst>
          </p:nvPr>
        </p:nvSpPr>
        <p:spPr bwMode="auto">
          <a:xfrm rot="10800000">
            <a:off x="179494" y="588815"/>
            <a:ext cx="2466723" cy="64633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custDataLst>
              <p:tags r:id="rId2"/>
            </p:custDataLst>
          </p:nvPr>
        </p:nvGrpSpPr>
        <p:grpSpPr>
          <a:xfrm>
            <a:off x="556824" y="681148"/>
            <a:ext cx="1415772" cy="713452"/>
            <a:chOff x="563751" y="1817221"/>
            <a:chExt cx="1415772" cy="713452"/>
          </a:xfrm>
        </p:grpSpPr>
        <p:sp>
          <p:nvSpPr>
            <p:cNvPr id="42" name="TextBox 41"/>
            <p:cNvSpPr txBox="1"/>
            <p:nvPr>
              <p:custDataLst>
                <p:tags r:id="rId3"/>
              </p:custDataLst>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custDataLst>
                <p:tags r:id="rId4"/>
              </p:custDataLst>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endParaRPr lang="zh-CN" altLang="en-US" sz="2400" b="1">
                <a:solidFill>
                  <a:srgbClr val="F0ECE9"/>
                </a:solidFill>
                <a:latin typeface="微软雅黑" panose="020B0503020204020204" pitchFamily="34" charset="-122"/>
                <a:ea typeface="微软雅黑" panose="020B0503020204020204" pitchFamily="34" charset="-122"/>
              </a:endParaRPr>
            </a:p>
          </p:txBody>
        </p:sp>
      </p:grpSp>
      <p:sp>
        <p:nvSpPr>
          <p:cNvPr id="19" name="文本框 18"/>
          <p:cNvSpPr txBox="1"/>
          <p:nvPr>
            <p:custDataLst>
              <p:tags r:id="rId5"/>
            </p:custDataLst>
          </p:nvPr>
        </p:nvSpPr>
        <p:spPr>
          <a:xfrm>
            <a:off x="556260" y="1920875"/>
            <a:ext cx="11244580" cy="256349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3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rPr>
              <a:t>掌握逻辑规律，辨别潜藏的逻辑错误。</a:t>
            </a:r>
            <a:endPar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3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rPr>
              <a:t>理解推理规则，掌握逻辑推理的三种有效形式。</a:t>
            </a:r>
            <a:endPar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3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rPr>
              <a:t>了解直接论证和间接论证的方法，构建和完善论证。</a:t>
            </a:r>
            <a:endParaRPr lang="zh-CN" altLang="en-US" sz="3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Click="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矩形 323585"/>
          <p:cNvSpPr/>
          <p:nvPr>
            <p:custDataLst>
              <p:tags r:id="rId1"/>
            </p:custDataLst>
          </p:nvPr>
        </p:nvSpPr>
        <p:spPr>
          <a:xfrm>
            <a:off x="456906" y="417116"/>
            <a:ext cx="11086691" cy="661670"/>
          </a:xfrm>
          <a:prstGeom prst="rect">
            <a:avLst/>
          </a:prstGeom>
          <a:noFill/>
          <a:ln w="9525">
            <a:noFill/>
          </a:ln>
        </p:spPr>
        <p:txBody>
          <a:bodyPr>
            <a:spAutoFit/>
          </a:bodyPr>
          <a:p>
            <a:pPr defTabSz="863600"/>
            <a:r>
              <a:rPr lang="zh-CN" altLang="en-US" sz="3705">
                <a:solidFill>
                  <a:srgbClr val="009999"/>
                </a:solidFill>
                <a:ea typeface="华文中宋" panose="02010600040101010101" pitchFamily="2" charset="-122"/>
              </a:rPr>
              <a:t>分析下面的例子，指出其中的逻辑错误</a:t>
            </a:r>
            <a:endParaRPr lang="zh-CN" altLang="en-US" sz="3705">
              <a:ea typeface="华文中宋" panose="02010600040101010101" pitchFamily="2" charset="-122"/>
            </a:endParaRPr>
          </a:p>
        </p:txBody>
      </p:sp>
      <p:sp>
        <p:nvSpPr>
          <p:cNvPr id="104451" name="矩形 323586"/>
          <p:cNvSpPr/>
          <p:nvPr>
            <p:custDataLst>
              <p:tags r:id="rId2"/>
            </p:custDataLst>
          </p:nvPr>
        </p:nvSpPr>
        <p:spPr>
          <a:xfrm>
            <a:off x="456906" y="1095756"/>
            <a:ext cx="11278188" cy="2084070"/>
          </a:xfrm>
          <a:prstGeom prst="rect">
            <a:avLst/>
          </a:prstGeom>
          <a:noFill/>
          <a:ln w="9525">
            <a:noFill/>
          </a:ln>
        </p:spPr>
        <p:txBody>
          <a:bodyPr>
            <a:spAutoFit/>
          </a:bodyPr>
          <a:p>
            <a:pPr defTabSz="863600">
              <a:lnSpc>
                <a:spcPct val="120000"/>
              </a:lnSpc>
              <a:buClrTx/>
              <a:buSzPct val="100000"/>
              <a:buFontTx/>
              <a:buNone/>
            </a:pPr>
            <a:r>
              <a:rPr lang="zh-CN" altLang="en-US" sz="1905">
                <a:sym typeface="Wingdings" panose="05000000000000000000" pitchFamily="2" charset="2"/>
              </a:rPr>
              <a:t>       </a:t>
            </a:r>
            <a:r>
              <a:rPr lang="zh-CN" altLang="en-US" sz="3600">
                <a:sym typeface="Wingdings" panose="05000000000000000000" pitchFamily="2" charset="2"/>
              </a:rPr>
              <a:t> </a:t>
            </a:r>
            <a:r>
              <a:rPr lang="zh-CN" altLang="zh-CN" sz="3600">
                <a:sym typeface="Wingdings" panose="05000000000000000000" pitchFamily="2" charset="2"/>
              </a:rPr>
              <a:t>②庄子日:“请循其本。子日“汝安知鱼乐”云者， 既已知吾知之而问我。我知之濠也。”(《庄子与惠子游于濠梁之上)</a:t>
            </a:r>
            <a:endParaRPr lang="zh-CN" altLang="zh-CN" sz="3600">
              <a:sym typeface="Wingdings" panose="05000000000000000000" pitchFamily="2" charset="2"/>
            </a:endParaRPr>
          </a:p>
        </p:txBody>
      </p:sp>
      <p:sp>
        <p:nvSpPr>
          <p:cNvPr id="104452" name="矩形 323587"/>
          <p:cNvSpPr/>
          <p:nvPr>
            <p:custDataLst>
              <p:tags r:id="rId3"/>
            </p:custDataLst>
          </p:nvPr>
        </p:nvSpPr>
        <p:spPr>
          <a:xfrm>
            <a:off x="456906" y="3200548"/>
            <a:ext cx="11300026" cy="3412490"/>
          </a:xfrm>
          <a:prstGeom prst="rect">
            <a:avLst/>
          </a:prstGeom>
          <a:solidFill>
            <a:srgbClr val="FFFFCC"/>
          </a:solidFill>
          <a:ln w="9525">
            <a:noFill/>
          </a:ln>
        </p:spPr>
        <p:txBody>
          <a:bodyPr>
            <a:spAutoFit/>
          </a:bodyPr>
          <a:p>
            <a:pPr defTabSz="863600">
              <a:lnSpc>
                <a:spcPct val="12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   分析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安，在问句中通常有两种用法，一种是表示“怎么”，另一种表示“在哪里”。庄子惠子一开始是围绕“人能不能以及怎么能知道鱼快乐”的话题进行辩论的。但到最后，庄子突然偷换概念，把“安”用于表达“在哪里”，并以“知之濠上”作结。违反了同一律。</a:t>
            </a:r>
            <a:endParaRPr lang="zh-CN" altLang="en-US" sz="36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animEffect transition="in" filter="blinds(horizontal)">
                                      <p:cBhvr>
                                        <p:cTn id="7" dur="500"/>
                                        <p:tgtEl>
                                          <p:spTgt spid="1044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4451">
                                            <p:txEl>
                                              <p:pRg st="0" end="0"/>
                                            </p:txEl>
                                          </p:spTgt>
                                        </p:tgtEl>
                                        <p:attrNameLst>
                                          <p:attrName>style.visibility</p:attrName>
                                        </p:attrNameLst>
                                      </p:cBhvr>
                                      <p:to>
                                        <p:strVal val="visible"/>
                                      </p:to>
                                    </p:set>
                                    <p:animEffect transition="in" filter="strips(downLeft)">
                                      <p:cBhvr>
                                        <p:cTn id="12" dur="500"/>
                                        <p:tgtEl>
                                          <p:spTgt spid="1044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4452">
                                            <p:txEl>
                                              <p:pRg st="0" end="0"/>
                                            </p:txEl>
                                          </p:spTgt>
                                        </p:tgtEl>
                                        <p:attrNameLst>
                                          <p:attrName>style.visibility</p:attrName>
                                        </p:attrNameLst>
                                      </p:cBhvr>
                                      <p:to>
                                        <p:strVal val="visible"/>
                                      </p:to>
                                    </p:set>
                                    <p:anim calcmode="lin" valueType="num">
                                      <p:cBhvr additive="base">
                                        <p:cTn id="17" dur="500" fill="hold"/>
                                        <p:tgtEl>
                                          <p:spTgt spid="10445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445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矩形 324609"/>
          <p:cNvSpPr/>
          <p:nvPr>
            <p:custDataLst>
              <p:tags r:id="rId1"/>
            </p:custDataLst>
          </p:nvPr>
        </p:nvSpPr>
        <p:spPr>
          <a:xfrm>
            <a:off x="456906" y="417116"/>
            <a:ext cx="11086691" cy="661670"/>
          </a:xfrm>
          <a:prstGeom prst="rect">
            <a:avLst/>
          </a:prstGeom>
          <a:noFill/>
          <a:ln w="9525">
            <a:noFill/>
          </a:ln>
        </p:spPr>
        <p:txBody>
          <a:bodyPr>
            <a:spAutoFit/>
          </a:bodyPr>
          <a:p>
            <a:pPr defTabSz="863600"/>
            <a:r>
              <a:rPr lang="zh-CN" altLang="en-US" sz="3705">
                <a:solidFill>
                  <a:srgbClr val="009999"/>
                </a:solidFill>
                <a:ea typeface="华文中宋" panose="02010600040101010101" pitchFamily="2" charset="-122"/>
              </a:rPr>
              <a:t>分析下面的例子，指出其中的逻辑错误</a:t>
            </a:r>
            <a:endParaRPr lang="zh-CN" altLang="en-US" sz="3705">
              <a:ea typeface="华文中宋" panose="02010600040101010101" pitchFamily="2" charset="-122"/>
            </a:endParaRPr>
          </a:p>
        </p:txBody>
      </p:sp>
      <p:sp>
        <p:nvSpPr>
          <p:cNvPr id="106499" name="矩形 324610"/>
          <p:cNvSpPr/>
          <p:nvPr>
            <p:custDataLst>
              <p:tags r:id="rId2"/>
            </p:custDataLst>
          </p:nvPr>
        </p:nvSpPr>
        <p:spPr>
          <a:xfrm>
            <a:off x="456906" y="1104155"/>
            <a:ext cx="11278188" cy="1419860"/>
          </a:xfrm>
          <a:prstGeom prst="rect">
            <a:avLst/>
          </a:prstGeom>
          <a:noFill/>
          <a:ln w="9525">
            <a:noFill/>
          </a:ln>
        </p:spPr>
        <p:txBody>
          <a:bodyPr>
            <a:spAutoFit/>
          </a:bodyPr>
          <a:p>
            <a:pPr defTabSz="863600">
              <a:lnSpc>
                <a:spcPct val="120000"/>
              </a:lnSpc>
              <a:buClrTx/>
              <a:buSzPct val="100000"/>
              <a:buFontTx/>
              <a:buNone/>
            </a:pPr>
            <a:r>
              <a:rPr lang="zh-CN" altLang="en-US" sz="1905">
                <a:sym typeface="Wingdings" panose="05000000000000000000" pitchFamily="2" charset="2"/>
              </a:rPr>
              <a:t>   </a:t>
            </a:r>
            <a:r>
              <a:rPr lang="zh-CN" altLang="en-US" sz="3600">
                <a:sym typeface="Wingdings" panose="05000000000000000000" pitchFamily="2" charset="2"/>
              </a:rPr>
              <a:t>    </a:t>
            </a:r>
            <a:r>
              <a:rPr lang="zh-CN" altLang="zh-CN" sz="3600">
                <a:sym typeface="Wingdings" panose="05000000000000000000" pitchFamily="2" charset="2"/>
              </a:rPr>
              <a:t>③“服务员同志，请当心，你的手指浸到我的汤里去了。”“没有关系，汤不烫，我不痛。</a:t>
            </a:r>
            <a:endParaRPr lang="zh-CN" altLang="zh-CN" sz="3600">
              <a:sym typeface="Wingdings" panose="05000000000000000000" pitchFamily="2" charset="2"/>
            </a:endParaRPr>
          </a:p>
        </p:txBody>
      </p:sp>
      <p:sp>
        <p:nvSpPr>
          <p:cNvPr id="106500" name="矩形 324611"/>
          <p:cNvSpPr/>
          <p:nvPr>
            <p:custDataLst>
              <p:tags r:id="rId3"/>
            </p:custDataLst>
          </p:nvPr>
        </p:nvSpPr>
        <p:spPr>
          <a:xfrm>
            <a:off x="-41910" y="2590800"/>
            <a:ext cx="12155805" cy="3784600"/>
          </a:xfrm>
          <a:prstGeom prst="rect">
            <a:avLst/>
          </a:prstGeom>
          <a:solidFill>
            <a:srgbClr val="FFFFCC"/>
          </a:solidFill>
          <a:ln w="9525">
            <a:noFill/>
          </a:ln>
        </p:spPr>
        <p:txBody>
          <a:bodyPr wrap="square">
            <a:spAutoFit/>
          </a:bodyPr>
          <a:p>
            <a:pPr defTabSz="863600">
              <a:lnSpc>
                <a:spcPct val="12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4000">
                <a:ea typeface="楷体" panose="02010609060101010101" pitchFamily="49" charset="-122"/>
                <a:sym typeface="Wingdings" panose="05000000000000000000" pitchFamily="2" charset="2"/>
              </a:rPr>
              <a:t>分析</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顾客想表达的是提醒甚至抗议，关注的是他的饭菜的卫生问题</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服务员却把问题转移成自己有没有被烫挨痛的问题。应该说服务员的答话颇为狡黠，但考虑到其做法确实有损顾客的权益，而又有逃避责任的意思，可以认定其答话是典型的“偷换论题”的谬误。</a:t>
            </a:r>
            <a:endParaRPr lang="zh-CN" altLang="en-US" sz="4000">
              <a:ea typeface="楷体" panose="02010609060101010101" pitchFamily="49" charset="-122"/>
              <a:sym typeface="Wingdings" panose="05000000000000000000" pitchFamily="2" charset="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矩形 325633"/>
          <p:cNvSpPr/>
          <p:nvPr>
            <p:custDataLst>
              <p:tags r:id="rId1"/>
            </p:custDataLst>
          </p:nvPr>
        </p:nvSpPr>
        <p:spPr>
          <a:xfrm>
            <a:off x="456906" y="1104155"/>
            <a:ext cx="11278188" cy="2306955"/>
          </a:xfrm>
          <a:prstGeom prst="rect">
            <a:avLst/>
          </a:prstGeom>
          <a:noFill/>
          <a:ln w="9525">
            <a:noFill/>
          </a:ln>
        </p:spPr>
        <p:txBody>
          <a:bodyPr>
            <a:spAutoFit/>
          </a:bodyPr>
          <a:p>
            <a:pPr defTabSz="863600">
              <a:lnSpc>
                <a:spcPct val="120000"/>
              </a:lnSpc>
              <a:buClrTx/>
              <a:buSzPct val="100000"/>
              <a:buFontTx/>
              <a:buNone/>
            </a:pPr>
            <a:r>
              <a:rPr lang="zh-CN" altLang="en-US" sz="1905">
                <a:sym typeface="Wingdings" panose="05000000000000000000" pitchFamily="2" charset="2"/>
              </a:rPr>
              <a:t>      </a:t>
            </a:r>
            <a:r>
              <a:rPr lang="zh-CN" altLang="en-US" sz="4000">
                <a:sym typeface="Wingdings" panose="05000000000000000000" pitchFamily="2" charset="2"/>
              </a:rPr>
              <a:t>  </a:t>
            </a:r>
            <a:r>
              <a:rPr lang="zh-CN" altLang="zh-CN" sz="4000">
                <a:sym typeface="Wingdings" panose="05000000000000000000" pitchFamily="2" charset="2"/>
              </a:rPr>
              <a:t>④“我是答应您昨天来修门铃没错。可我来了三次，每次按门铃，都没有人来开门，我只好走了。”</a:t>
            </a:r>
            <a:endParaRPr lang="zh-CN" altLang="zh-CN" sz="4000">
              <a:sym typeface="Wingdings" panose="05000000000000000000" pitchFamily="2" charset="2"/>
            </a:endParaRPr>
          </a:p>
        </p:txBody>
      </p:sp>
      <p:sp>
        <p:nvSpPr>
          <p:cNvPr id="108547" name="矩形 325634"/>
          <p:cNvSpPr/>
          <p:nvPr>
            <p:custDataLst>
              <p:tags r:id="rId2"/>
            </p:custDataLst>
          </p:nvPr>
        </p:nvSpPr>
        <p:spPr>
          <a:xfrm>
            <a:off x="456906" y="2590779"/>
            <a:ext cx="11300026" cy="3784600"/>
          </a:xfrm>
          <a:prstGeom prst="rect">
            <a:avLst/>
          </a:prstGeom>
          <a:solidFill>
            <a:srgbClr val="FFFFCC"/>
          </a:solidFill>
          <a:ln w="9525">
            <a:noFill/>
          </a:ln>
        </p:spPr>
        <p:txBody>
          <a:bodyPr>
            <a:spAutoFit/>
          </a:bodyPr>
          <a:p>
            <a:pPr defTabSz="863600">
              <a:lnSpc>
                <a:spcPct val="12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4000">
                <a:ea typeface="楷体" panose="02010609060101010101" pitchFamily="49" charset="-122"/>
                <a:sym typeface="Wingdings" panose="05000000000000000000" pitchFamily="2" charset="2"/>
              </a:rPr>
              <a:t>  分析</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一般来说，需要修门铃就是因为门铃坏了，又怎么能指望“每次按门铃”就“有人来开门”呢</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说话人或是真的未意识到其中的问题，或是为自己的不守信而开脱，总之都犯了自相矛盾的错误。。</a:t>
            </a:r>
            <a:endParaRPr lang="zh-CN" altLang="en-US" sz="40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8546">
                                            <p:txEl>
                                              <p:pRg st="0" end="0"/>
                                            </p:txEl>
                                          </p:spTgt>
                                        </p:tgtEl>
                                        <p:attrNameLst>
                                          <p:attrName>style.visibility</p:attrName>
                                        </p:attrNameLst>
                                      </p:cBhvr>
                                      <p:to>
                                        <p:strVal val="visible"/>
                                      </p:to>
                                    </p:set>
                                    <p:animEffect transition="in" filter="box(in)">
                                      <p:cBhvr>
                                        <p:cTn id="7" dur="2000"/>
                                        <p:tgtEl>
                                          <p:spTgt spid="1085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8547">
                                            <p:txEl>
                                              <p:pRg st="0" end="0"/>
                                            </p:txEl>
                                          </p:spTgt>
                                        </p:tgtEl>
                                        <p:attrNameLst>
                                          <p:attrName>style.visibility</p:attrName>
                                        </p:attrNameLst>
                                      </p:cBhvr>
                                      <p:to>
                                        <p:strVal val="visible"/>
                                      </p:to>
                                    </p:set>
                                    <p:animEffect transition="in" filter="blinds(horizontal)">
                                      <p:cBhvr>
                                        <p:cTn id="12" dur="500"/>
                                        <p:tgtEl>
                                          <p:spTgt spid="1085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矩形 326657"/>
          <p:cNvSpPr/>
          <p:nvPr>
            <p:custDataLst>
              <p:tags r:id="rId1"/>
            </p:custDataLst>
          </p:nvPr>
        </p:nvSpPr>
        <p:spPr>
          <a:xfrm>
            <a:off x="456906" y="153387"/>
            <a:ext cx="11278188" cy="3136900"/>
          </a:xfrm>
          <a:prstGeom prst="rect">
            <a:avLst/>
          </a:prstGeom>
          <a:noFill/>
          <a:ln w="9525">
            <a:noFill/>
          </a:ln>
        </p:spPr>
        <p:txBody>
          <a:bodyPr>
            <a:spAutoFit/>
          </a:bodyPr>
          <a:p>
            <a:pPr defTabSz="863600">
              <a:lnSpc>
                <a:spcPct val="110000"/>
              </a:lnSpc>
              <a:buClrTx/>
              <a:buSzPct val="100000"/>
              <a:buFontTx/>
              <a:buNone/>
            </a:pPr>
            <a:r>
              <a:rPr lang="zh-CN" altLang="en-US" sz="1905">
                <a:sym typeface="Wingdings" panose="05000000000000000000" pitchFamily="2" charset="2"/>
              </a:rPr>
              <a:t>      </a:t>
            </a:r>
            <a:r>
              <a:rPr lang="zh-CN" altLang="en-US" sz="3600">
                <a:sym typeface="Wingdings" panose="05000000000000000000" pitchFamily="2" charset="2"/>
              </a:rPr>
              <a:t>  </a:t>
            </a:r>
            <a:r>
              <a:rPr lang="zh-CN" altLang="zh-CN" sz="3600">
                <a:sym typeface="Wingdings" panose="05000000000000000000" pitchFamily="2" charset="2"/>
              </a:rPr>
              <a:t>⑤在法国某地，一个耍 戏法的人招揽观众: “快来快来，这里有拿破仑的头骨。”围观的一个人说:“奇怪，听说拿破仑的脑袋是很大的，这个头骨怎么和普通人的没有区别啊?”耍戏法的解释道:“没错，这是拿破仑孩提时代的头骨。”。</a:t>
            </a:r>
            <a:endParaRPr lang="zh-CN" altLang="zh-CN" sz="3600">
              <a:sym typeface="Wingdings" panose="05000000000000000000" pitchFamily="2" charset="2"/>
            </a:endParaRPr>
          </a:p>
        </p:txBody>
      </p:sp>
      <p:sp>
        <p:nvSpPr>
          <p:cNvPr id="110595" name="矩形 326658"/>
          <p:cNvSpPr/>
          <p:nvPr>
            <p:custDataLst>
              <p:tags r:id="rId2"/>
            </p:custDataLst>
          </p:nvPr>
        </p:nvSpPr>
        <p:spPr>
          <a:xfrm>
            <a:off x="456906" y="3124956"/>
            <a:ext cx="11300026" cy="3745865"/>
          </a:xfrm>
          <a:prstGeom prst="rect">
            <a:avLst/>
          </a:prstGeom>
          <a:solidFill>
            <a:srgbClr val="FFFFCC"/>
          </a:solidFill>
          <a:ln w="9525">
            <a:noFill/>
          </a:ln>
        </p:spPr>
        <p:txBody>
          <a:bodyPr>
            <a:spAutoFit/>
          </a:bodyPr>
          <a:p>
            <a:pPr defTabSz="863600">
              <a:lnSpc>
                <a:spcPct val="110000"/>
              </a:lnSpc>
              <a:buClrTx/>
              <a:buSzPct val="100000"/>
              <a:buFontTx/>
              <a:buNone/>
            </a:pPr>
            <a:r>
              <a:rPr lang="zh-CN" altLang="en-US" sz="3600">
                <a:ea typeface="楷体" panose="02010609060101010101" pitchFamily="49" charset="-122"/>
                <a:sym typeface="Wingdings" panose="05000000000000000000" pitchFamily="2" charset="2"/>
              </a:rPr>
              <a:t>分析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拿破仑孩提时代的头骨”被保留下来则意味着拿破仑死于童年。而耍戏法的用拿破仑的名头来招揽观众，显然指的是活到成年后叱咤风云的拿破仑。这个有名的拿破仑</a:t>
            </a:r>
            <a:r>
              <a:rPr lang="en-US" altLang="zh-CN" sz="3600">
                <a:ea typeface="楷体" panose="02010609060101010101" pitchFamily="49" charset="-122"/>
                <a:sym typeface="Wingdings" panose="05000000000000000000" pitchFamily="2" charset="2"/>
              </a:rPr>
              <a:t>1821</a:t>
            </a:r>
            <a:r>
              <a:rPr lang="zh-CN" altLang="en-US" sz="3600">
                <a:ea typeface="楷体" panose="02010609060101010101" pitchFamily="49" charset="-122"/>
                <a:sym typeface="Wingdings" panose="05000000000000000000" pitchFamily="2" charset="2"/>
              </a:rPr>
              <a:t>年</a:t>
            </a:r>
            <a:r>
              <a:rPr lang="en-US" altLang="zh-CN" sz="3600">
                <a:ea typeface="楷体" panose="02010609060101010101" pitchFamily="49" charset="-122"/>
                <a:sym typeface="Wingdings" panose="05000000000000000000" pitchFamily="2" charset="2"/>
              </a:rPr>
              <a:t>5</a:t>
            </a:r>
            <a:r>
              <a:rPr lang="zh-CN" altLang="en-US" sz="3600">
                <a:ea typeface="楷体" panose="02010609060101010101" pitchFamily="49" charset="-122"/>
                <a:sym typeface="Wingdings" panose="05000000000000000000" pitchFamily="2" charset="2"/>
              </a:rPr>
              <a:t>月</a:t>
            </a:r>
            <a:r>
              <a:rPr lang="en-US" altLang="zh-CN" sz="3600">
                <a:ea typeface="楷体" panose="02010609060101010101" pitchFamily="49" charset="-122"/>
                <a:sym typeface="Wingdings" panose="05000000000000000000" pitchFamily="2" charset="2"/>
              </a:rPr>
              <a:t>5</a:t>
            </a:r>
            <a:r>
              <a:rPr lang="zh-CN" altLang="en-US" sz="3600">
                <a:ea typeface="楷体" panose="02010609060101010101" pitchFamily="49" charset="-122"/>
                <a:sym typeface="Wingdings" panose="05000000000000000000" pitchFamily="2" charset="2"/>
              </a:rPr>
              <a:t>日 </a:t>
            </a:r>
            <a:r>
              <a:rPr lang="en-US" altLang="zh-CN" sz="3600">
                <a:ea typeface="楷体" panose="02010609060101010101" pitchFamily="49" charset="-122"/>
                <a:sym typeface="Wingdings" panose="05000000000000000000" pitchFamily="2" charset="2"/>
              </a:rPr>
              <a:t>(52</a:t>
            </a:r>
            <a:r>
              <a:rPr lang="zh-CN" altLang="en-US" sz="3600">
                <a:ea typeface="楷体" panose="02010609060101010101" pitchFamily="49" charset="-122"/>
                <a:sym typeface="Wingdings" panose="05000000000000000000" pitchFamily="2" charset="2"/>
              </a:rPr>
              <a:t>岁</a:t>
            </a:r>
            <a:r>
              <a:rPr lang="en-US" altLang="zh-CN" sz="3600">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病逝于南大西洋圣赫勒拿岛，又何来“孩提时代的头骨”</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拿破仑死于童年”和“拿破仑死于中年”两者必有一假，耍戏法的违反了矛盾律。</a:t>
            </a:r>
            <a:endParaRPr lang="zh-CN" altLang="en-US" sz="36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594">
                                            <p:txEl>
                                              <p:pRg st="0" end="0"/>
                                            </p:txEl>
                                          </p:spTgt>
                                        </p:tgtEl>
                                        <p:attrNameLst>
                                          <p:attrName>style.visibility</p:attrName>
                                        </p:attrNameLst>
                                      </p:cBhvr>
                                      <p:to>
                                        <p:strVal val="visible"/>
                                      </p:to>
                                    </p:set>
                                    <p:animEffect transition="in" filter="wipe(down)">
                                      <p:cBhvr>
                                        <p:cTn id="7" dur="500"/>
                                        <p:tgtEl>
                                          <p:spTgt spid="1105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0595">
                                            <p:txEl>
                                              <p:pRg st="0" end="0"/>
                                            </p:txEl>
                                          </p:spTgt>
                                        </p:tgtEl>
                                        <p:attrNameLst>
                                          <p:attrName>style.visibility</p:attrName>
                                        </p:attrNameLst>
                                      </p:cBhvr>
                                      <p:to>
                                        <p:strVal val="visible"/>
                                      </p:to>
                                    </p:set>
                                    <p:animEffect transition="in" filter="strips(downLeft)">
                                      <p:cBhvr>
                                        <p:cTn id="12" dur="500"/>
                                        <p:tgtEl>
                                          <p:spTgt spid="1105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矩形 327681"/>
          <p:cNvSpPr/>
          <p:nvPr>
            <p:custDataLst>
              <p:tags r:id="rId1"/>
            </p:custDataLst>
          </p:nvPr>
        </p:nvSpPr>
        <p:spPr>
          <a:xfrm>
            <a:off x="456906" y="944573"/>
            <a:ext cx="11278188" cy="1753235"/>
          </a:xfrm>
          <a:prstGeom prst="rect">
            <a:avLst/>
          </a:prstGeom>
          <a:noFill/>
          <a:ln w="9525">
            <a:noFill/>
          </a:ln>
        </p:spPr>
        <p:txBody>
          <a:bodyPr>
            <a:spAutoFit/>
          </a:bodyPr>
          <a:p>
            <a:pPr defTabSz="863600">
              <a:lnSpc>
                <a:spcPct val="150000"/>
              </a:lnSpc>
              <a:buClrTx/>
              <a:buSzPct val="100000"/>
              <a:buFontTx/>
              <a:buNone/>
            </a:pPr>
            <a:r>
              <a:rPr lang="zh-CN" altLang="en-US" sz="1905">
                <a:sym typeface="Arial" panose="020B0604020202020204" pitchFamily="34" charset="0"/>
              </a:rPr>
              <a:t>       </a:t>
            </a:r>
            <a:r>
              <a:rPr lang="zh-CN" altLang="en-US" sz="3600">
                <a:sym typeface="Arial" panose="020B0604020202020204" pitchFamily="34" charset="0"/>
              </a:rPr>
              <a:t> ⑥有人说《红楼梦》值得读，有人说不值得。两种意见我都不赞成。读，太花时间;不读，又有点儿可惜。</a:t>
            </a:r>
            <a:endParaRPr lang="zh-CN" altLang="en-US" sz="3600">
              <a:sym typeface="Arial" panose="020B0604020202020204" pitchFamily="34" charset="0"/>
            </a:endParaRPr>
          </a:p>
        </p:txBody>
      </p:sp>
      <p:sp>
        <p:nvSpPr>
          <p:cNvPr id="112643" name="矩形 327682"/>
          <p:cNvSpPr/>
          <p:nvPr>
            <p:custDataLst>
              <p:tags r:id="rId2"/>
            </p:custDataLst>
          </p:nvPr>
        </p:nvSpPr>
        <p:spPr>
          <a:xfrm>
            <a:off x="456906" y="2904902"/>
            <a:ext cx="11300026" cy="1691640"/>
          </a:xfrm>
          <a:prstGeom prst="rect">
            <a:avLst/>
          </a:prstGeom>
          <a:solidFill>
            <a:srgbClr val="FFFFCC"/>
          </a:solidFill>
          <a:ln w="9525">
            <a:noFill/>
          </a:ln>
        </p:spPr>
        <p:txBody>
          <a:bodyPr>
            <a:spAutoFit/>
          </a:bodyPr>
          <a:p>
            <a:pPr defTabSz="863600">
              <a:lnSpc>
                <a:spcPct val="130000"/>
              </a:lnSpc>
            </a:pPr>
            <a:r>
              <a:rPr lang="zh-CN" altLang="en-US" sz="1905">
                <a:ea typeface="楷体" panose="02010609060101010101" pitchFamily="49" charset="-122"/>
                <a:sym typeface="Wingdings" panose="05000000000000000000" pitchFamily="2" charset="2"/>
              </a:rPr>
              <a:t>       </a:t>
            </a:r>
            <a:r>
              <a:rPr lang="zh-CN" altLang="en-US" sz="4000">
                <a:ea typeface="楷体" panose="02010609060101010101" pitchFamily="49" charset="-122"/>
                <a:sym typeface="Wingdings" panose="05000000000000000000" pitchFamily="2" charset="2"/>
              </a:rPr>
              <a:t> 分析</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红楼梦</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值得读和不值得读也是相互矛盾的，不能都否定</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都否定违反了排中律。</a:t>
            </a:r>
            <a:endParaRPr lang="zh-CN" altLang="en-US" sz="40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42">
                                            <p:txEl>
                                              <p:pRg st="0" end="0"/>
                                            </p:txEl>
                                          </p:spTgt>
                                        </p:tgtEl>
                                        <p:attrNameLst>
                                          <p:attrName>style.visibility</p:attrName>
                                        </p:attrNameLst>
                                      </p:cBhvr>
                                      <p:to>
                                        <p:strVal val="visible"/>
                                      </p:to>
                                    </p:set>
                                    <p:anim calcmode="lin" valueType="num">
                                      <p:cBhvr additive="base">
                                        <p:cTn id="7" dur="500" fill="hold"/>
                                        <p:tgtEl>
                                          <p:spTgt spid="1126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43">
                                            <p:txEl>
                                              <p:pRg st="0" end="0"/>
                                            </p:txEl>
                                          </p:spTgt>
                                        </p:tgtEl>
                                        <p:attrNameLst>
                                          <p:attrName>style.visibility</p:attrName>
                                        </p:attrNameLst>
                                      </p:cBhvr>
                                      <p:to>
                                        <p:strVal val="visible"/>
                                      </p:to>
                                    </p:set>
                                    <p:anim calcmode="lin" valueType="num">
                                      <p:cBhvr additive="base">
                                        <p:cTn id="13" dur="500" fill="hold"/>
                                        <p:tgtEl>
                                          <p:spTgt spid="11264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矩形 328705"/>
          <p:cNvSpPr/>
          <p:nvPr>
            <p:custDataLst>
              <p:tags r:id="rId1"/>
            </p:custDataLst>
          </p:nvPr>
        </p:nvSpPr>
        <p:spPr>
          <a:xfrm>
            <a:off x="456906" y="944573"/>
            <a:ext cx="11278188" cy="1014730"/>
          </a:xfrm>
          <a:prstGeom prst="rect">
            <a:avLst/>
          </a:prstGeom>
          <a:noFill/>
          <a:ln w="9525">
            <a:noFill/>
          </a:ln>
        </p:spPr>
        <p:txBody>
          <a:bodyPr>
            <a:spAutoFit/>
          </a:bodyPr>
          <a:p>
            <a:pPr defTabSz="863600">
              <a:lnSpc>
                <a:spcPct val="150000"/>
              </a:lnSpc>
              <a:buClrTx/>
              <a:buSzPct val="100000"/>
              <a:buFontTx/>
              <a:buNone/>
            </a:pPr>
            <a:r>
              <a:rPr lang="zh-CN" altLang="en-US" sz="1905">
                <a:sym typeface="Arial" panose="020B0604020202020204" pitchFamily="34" charset="0"/>
              </a:rPr>
              <a:t>      </a:t>
            </a:r>
            <a:r>
              <a:rPr lang="zh-CN" altLang="en-US" sz="4000">
                <a:sym typeface="Arial" panose="020B0604020202020204" pitchFamily="34" charset="0"/>
              </a:rPr>
              <a:t>  ⑦不薄之谓厚，不白之谓黑。 </a:t>
            </a:r>
            <a:endParaRPr lang="zh-CN" altLang="en-US" sz="4000">
              <a:sym typeface="Arial" panose="020B0604020202020204" pitchFamily="34" charset="0"/>
            </a:endParaRPr>
          </a:p>
        </p:txBody>
      </p:sp>
      <p:sp>
        <p:nvSpPr>
          <p:cNvPr id="114691" name="矩形 328706"/>
          <p:cNvSpPr/>
          <p:nvPr>
            <p:custDataLst>
              <p:tags r:id="rId2"/>
            </p:custDataLst>
          </p:nvPr>
        </p:nvSpPr>
        <p:spPr>
          <a:xfrm>
            <a:off x="456906" y="2133873"/>
            <a:ext cx="11300026" cy="4092575"/>
          </a:xfrm>
          <a:prstGeom prst="rect">
            <a:avLst/>
          </a:prstGeom>
          <a:solidFill>
            <a:srgbClr val="FFFFCC"/>
          </a:solidFill>
          <a:ln w="9525">
            <a:noFill/>
          </a:ln>
        </p:spPr>
        <p:txBody>
          <a:bodyPr>
            <a:spAutoFit/>
          </a:bodyPr>
          <a:p>
            <a:pPr defTabSz="863600">
              <a:lnSpc>
                <a:spcPct val="130000"/>
              </a:lnSpc>
            </a:pPr>
            <a:r>
              <a:rPr lang="zh-CN" altLang="en-US" sz="1905">
                <a:ea typeface="楷体" panose="02010609060101010101" pitchFamily="49" charset="-122"/>
                <a:sym typeface="Wingdings" panose="05000000000000000000" pitchFamily="2" charset="2"/>
              </a:rPr>
              <a:t>       </a:t>
            </a:r>
            <a:r>
              <a:rPr lang="zh-CN" altLang="en-US" sz="4000">
                <a:ea typeface="楷体" panose="02010609060101010101" pitchFamily="49" charset="-122"/>
                <a:sym typeface="Wingdings" panose="05000000000000000000" pitchFamily="2" charset="2"/>
              </a:rPr>
              <a:t> 分析</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薄厚之间存在着中间状态，白黑之间还有灰。说话人屏蔽了中间状态，只呈现出两种极端的情形， 让人在两个极端之中做出判断或选择。其实是在并非矛盾</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有第三种可能存在</a:t>
            </a:r>
            <a:r>
              <a:rPr lang="en-US" altLang="zh-CN" sz="4000">
                <a:ea typeface="楷体" panose="02010609060101010101" pitchFamily="49" charset="-122"/>
                <a:sym typeface="Wingdings" panose="05000000000000000000" pitchFamily="2" charset="2"/>
              </a:rPr>
              <a:t>)</a:t>
            </a:r>
            <a:r>
              <a:rPr lang="zh-CN" altLang="en-US" sz="4000">
                <a:ea typeface="楷体" panose="02010609060101010101" pitchFamily="49" charset="-122"/>
                <a:sym typeface="Wingdings" panose="05000000000000000000" pitchFamily="2" charset="2"/>
              </a:rPr>
              <a:t>的情形下使用排中律，属于排中律使用不当。</a:t>
            </a:r>
            <a:endParaRPr lang="zh-CN" altLang="en-US" sz="40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4690">
                                            <p:txEl>
                                              <p:pRg st="0" end="0"/>
                                            </p:txEl>
                                          </p:spTgt>
                                        </p:tgtEl>
                                        <p:attrNameLst>
                                          <p:attrName>style.visibility</p:attrName>
                                        </p:attrNameLst>
                                      </p:cBhvr>
                                      <p:to>
                                        <p:strVal val="visible"/>
                                      </p:to>
                                    </p:set>
                                    <p:animEffect transition="in" filter="box(in)">
                                      <p:cBhvr>
                                        <p:cTn id="7" dur="2000"/>
                                        <p:tgtEl>
                                          <p:spTgt spid="1146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4691">
                                            <p:txEl>
                                              <p:pRg st="0" end="0"/>
                                            </p:txEl>
                                          </p:spTgt>
                                        </p:tgtEl>
                                        <p:attrNameLst>
                                          <p:attrName>style.visibility</p:attrName>
                                        </p:attrNameLst>
                                      </p:cBhvr>
                                      <p:to>
                                        <p:strVal val="visible"/>
                                      </p:to>
                                    </p:set>
                                    <p:animEffect transition="in" filter="blinds(horizontal)">
                                      <p:cBhvr>
                                        <p:cTn id="12" dur="500"/>
                                        <p:tgtEl>
                                          <p:spTgt spid="1146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矩形 329729"/>
          <p:cNvSpPr/>
          <p:nvPr>
            <p:custDataLst>
              <p:tags r:id="rId1"/>
            </p:custDataLst>
          </p:nvPr>
        </p:nvSpPr>
        <p:spPr>
          <a:xfrm>
            <a:off x="456271" y="533023"/>
            <a:ext cx="11278188" cy="2251710"/>
          </a:xfrm>
          <a:prstGeom prst="rect">
            <a:avLst/>
          </a:prstGeom>
          <a:noFill/>
          <a:ln w="9525">
            <a:noFill/>
          </a:ln>
        </p:spPr>
        <p:txBody>
          <a:bodyPr>
            <a:spAutoFit/>
          </a:bodyPr>
          <a:p>
            <a:pPr defTabSz="863600">
              <a:lnSpc>
                <a:spcPct val="130000"/>
              </a:lnSpc>
              <a:buClrTx/>
              <a:buSzPct val="100000"/>
              <a:buFontTx/>
              <a:buNone/>
            </a:pPr>
            <a:r>
              <a:rPr lang="zh-CN" altLang="en-US" sz="1905">
                <a:sym typeface="Arial" panose="020B0604020202020204" pitchFamily="34" charset="0"/>
              </a:rPr>
              <a:t>       </a:t>
            </a:r>
            <a:r>
              <a:rPr lang="zh-CN" altLang="en-US" sz="3600">
                <a:sym typeface="Arial" panose="020B0604020202020204" pitchFamily="34" charset="0"/>
              </a:rPr>
              <a:t>   ⑧</a:t>
            </a:r>
            <a:r>
              <a:rPr lang="en-US" altLang="zh-CN" sz="3600">
                <a:sym typeface="Arial" panose="020B0604020202020204" pitchFamily="34" charset="0"/>
              </a:rPr>
              <a:t>《</a:t>
            </a:r>
            <a:r>
              <a:rPr lang="zh-CN" altLang="en-US" sz="3600">
                <a:sym typeface="Arial" panose="020B0604020202020204" pitchFamily="34" charset="0"/>
              </a:rPr>
              <a:t>祝福</a:t>
            </a:r>
            <a:r>
              <a:rPr lang="en-US" altLang="zh-CN" sz="3600">
                <a:sym typeface="Arial" panose="020B0604020202020204" pitchFamily="34" charset="0"/>
              </a:rPr>
              <a:t>》</a:t>
            </a:r>
            <a:r>
              <a:rPr lang="zh-CN" altLang="en-US" sz="3600">
                <a:sym typeface="Arial" panose="020B0604020202020204" pitchFamily="34" charset="0"/>
              </a:rPr>
              <a:t>中，鲁四老爷知道祥林嫂的死讯后说</a:t>
            </a:r>
            <a:r>
              <a:rPr lang="en-US" altLang="zh-CN" sz="3600">
                <a:sym typeface="Arial" panose="020B0604020202020204" pitchFamily="34" charset="0"/>
              </a:rPr>
              <a:t>:</a:t>
            </a:r>
            <a:endParaRPr lang="en-US" altLang="zh-CN" sz="3600">
              <a:sym typeface="Arial" panose="020B0604020202020204" pitchFamily="34" charset="0"/>
            </a:endParaRPr>
          </a:p>
          <a:p>
            <a:pPr defTabSz="863600">
              <a:lnSpc>
                <a:spcPct val="130000"/>
              </a:lnSpc>
              <a:buClrTx/>
              <a:buSzPct val="100000"/>
              <a:buFontTx/>
              <a:buNone/>
            </a:pPr>
            <a:r>
              <a:rPr lang="en-US" altLang="zh-CN" sz="3600">
                <a:sym typeface="Arial" panose="020B0604020202020204" pitchFamily="34" charset="0"/>
              </a:rPr>
              <a:t>“</a:t>
            </a:r>
            <a:r>
              <a:rPr lang="zh-CN" altLang="en-US" sz="3600">
                <a:sym typeface="Arial" panose="020B0604020202020204" pitchFamily="34" charset="0"/>
              </a:rPr>
              <a:t>不早不迟，偏偏要在这时候，</a:t>
            </a:r>
            <a:r>
              <a:rPr lang="en-US" altLang="zh-CN" sz="3600">
                <a:latin typeface="Times New Roman" panose="02020603050405020304" pitchFamily="18" charset="0"/>
                <a:sym typeface="Arial" panose="020B0604020202020204" pitchFamily="34" charset="0"/>
              </a:rPr>
              <a:t>——</a:t>
            </a:r>
            <a:r>
              <a:rPr lang="zh-CN" altLang="en-US" sz="3600">
                <a:sym typeface="Arial" panose="020B0604020202020204" pitchFamily="34" charset="0"/>
              </a:rPr>
              <a:t>这就可见是一个谬种</a:t>
            </a:r>
            <a:r>
              <a:rPr lang="en-US" altLang="zh-CN" sz="3600">
                <a:sym typeface="Arial" panose="020B0604020202020204" pitchFamily="34" charset="0"/>
              </a:rPr>
              <a:t>!”</a:t>
            </a:r>
            <a:endParaRPr lang="en-US" altLang="zh-CN" sz="3600">
              <a:sym typeface="Arial" panose="020B0604020202020204" pitchFamily="34" charset="0"/>
            </a:endParaRPr>
          </a:p>
        </p:txBody>
      </p:sp>
      <p:sp>
        <p:nvSpPr>
          <p:cNvPr id="116739" name="矩形 329730"/>
          <p:cNvSpPr/>
          <p:nvPr>
            <p:custDataLst>
              <p:tags r:id="rId2"/>
            </p:custDataLst>
          </p:nvPr>
        </p:nvSpPr>
        <p:spPr>
          <a:xfrm>
            <a:off x="456906" y="2048204"/>
            <a:ext cx="11300026" cy="4964430"/>
          </a:xfrm>
          <a:prstGeom prst="rect">
            <a:avLst/>
          </a:prstGeom>
          <a:solidFill>
            <a:srgbClr val="FFFFCC"/>
          </a:solidFill>
          <a:ln w="9525">
            <a:noFill/>
          </a:ln>
        </p:spPr>
        <p:txBody>
          <a:bodyPr>
            <a:spAutoFit/>
          </a:bodyPr>
          <a:p>
            <a:pPr defTabSz="863600">
              <a:lnSpc>
                <a:spcPct val="11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   分析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鲁迅的</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祝福</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中，鲁四老爷的这句话存在两个      </a:t>
            </a:r>
            <a:br>
              <a:rPr lang="zh-CN" altLang="en-US" sz="3600">
                <a:ea typeface="楷体" panose="02010609060101010101" pitchFamily="49" charset="-122"/>
                <a:sym typeface="Wingdings" panose="05000000000000000000" pitchFamily="2" charset="2"/>
              </a:rPr>
            </a:br>
            <a:r>
              <a:rPr lang="zh-CN" altLang="en-US" sz="3600">
                <a:ea typeface="楷体" panose="02010609060101010101" pitchFamily="49" charset="-122"/>
                <a:sym typeface="Wingdings" panose="05000000000000000000" pitchFamily="2" charset="2"/>
              </a:rPr>
              <a:t>       错误捆绑</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一是把祥林嫂的死和祝福捆绑，二是把死和“谬种”捆绑。祥林嫂的死与年关的祝福活动，只是时间上接近的两件事，并无因果关系，也不是祥林嫂自主选择或命中注定。明明没有因果关系的事件，因为发生的时间相近等表面联系，就把它们看成是因果事件，叫作强加因果。违反了充足理由律。</a:t>
            </a:r>
            <a:endParaRPr lang="zh-CN" altLang="en-US" sz="3600">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6738">
                                            <p:txEl>
                                              <p:pRg st="0" end="0"/>
                                            </p:txEl>
                                          </p:spTgt>
                                        </p:tgtEl>
                                        <p:attrNameLst>
                                          <p:attrName>style.visibility</p:attrName>
                                        </p:attrNameLst>
                                      </p:cBhvr>
                                      <p:to>
                                        <p:strVal val="visible"/>
                                      </p:to>
                                    </p:set>
                                    <p:animEffect transition="in" filter="wipe(down)">
                                      <p:cBhvr>
                                        <p:cTn id="7" dur="500"/>
                                        <p:tgtEl>
                                          <p:spTgt spid="116738">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16738">
                                            <p:txEl>
                                              <p:pRg st="1" end="1"/>
                                            </p:txEl>
                                          </p:spTgt>
                                        </p:tgtEl>
                                        <p:attrNameLst>
                                          <p:attrName>style.visibility</p:attrName>
                                        </p:attrNameLst>
                                      </p:cBhvr>
                                      <p:to>
                                        <p:strVal val="visible"/>
                                      </p:to>
                                    </p:set>
                                    <p:animEffect transition="in" filter="wipe(down)">
                                      <p:cBhvr>
                                        <p:cTn id="10" dur="500"/>
                                        <p:tgtEl>
                                          <p:spTgt spid="11673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116739">
                                            <p:txEl>
                                              <p:pRg st="0" end="0"/>
                                            </p:txEl>
                                          </p:spTgt>
                                        </p:tgtEl>
                                        <p:attrNameLst>
                                          <p:attrName>style.visibility</p:attrName>
                                        </p:attrNameLst>
                                      </p:cBhvr>
                                      <p:to>
                                        <p:strVal val="visible"/>
                                      </p:to>
                                    </p:set>
                                    <p:animEffect transition="in" filter="strips(downLeft)">
                                      <p:cBhvr>
                                        <p:cTn id="15" dur="500"/>
                                        <p:tgtEl>
                                          <p:spTgt spid="1167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矩形 330753"/>
          <p:cNvSpPr/>
          <p:nvPr>
            <p:custDataLst>
              <p:tags r:id="rId1"/>
            </p:custDataLst>
          </p:nvPr>
        </p:nvSpPr>
        <p:spPr>
          <a:xfrm>
            <a:off x="456906" y="1290613"/>
            <a:ext cx="11278188" cy="1531620"/>
          </a:xfrm>
          <a:prstGeom prst="rect">
            <a:avLst/>
          </a:prstGeom>
          <a:noFill/>
          <a:ln w="9525">
            <a:noFill/>
          </a:ln>
        </p:spPr>
        <p:txBody>
          <a:bodyPr>
            <a:spAutoFit/>
          </a:bodyPr>
          <a:p>
            <a:pPr defTabSz="863600">
              <a:lnSpc>
                <a:spcPct val="130000"/>
              </a:lnSpc>
              <a:buClrTx/>
              <a:buSzPct val="100000"/>
              <a:buFontTx/>
              <a:buNone/>
            </a:pPr>
            <a:r>
              <a:rPr lang="zh-CN" altLang="zh-CN" sz="3600">
                <a:sym typeface="Arial" panose="020B0604020202020204" pitchFamily="34" charset="0"/>
              </a:rPr>
              <a:t>⑨你是否已经停止了对我的毁谤?请回答“是”或者“不是”!</a:t>
            </a:r>
            <a:endParaRPr lang="zh-CN" altLang="zh-CN" sz="3600">
              <a:sym typeface="Arial" panose="020B0604020202020204" pitchFamily="34" charset="0"/>
            </a:endParaRPr>
          </a:p>
        </p:txBody>
      </p:sp>
      <p:sp>
        <p:nvSpPr>
          <p:cNvPr id="118787" name="矩形 330754"/>
          <p:cNvSpPr/>
          <p:nvPr>
            <p:custDataLst>
              <p:tags r:id="rId2"/>
            </p:custDataLst>
          </p:nvPr>
        </p:nvSpPr>
        <p:spPr>
          <a:xfrm>
            <a:off x="435069" y="2666371"/>
            <a:ext cx="11300025" cy="2748280"/>
          </a:xfrm>
          <a:prstGeom prst="rect">
            <a:avLst/>
          </a:prstGeom>
          <a:solidFill>
            <a:srgbClr val="FFFFCC"/>
          </a:solidFill>
          <a:ln w="9525">
            <a:noFill/>
          </a:ln>
        </p:spPr>
        <p:txBody>
          <a:bodyPr>
            <a:spAutoFit/>
          </a:bodyPr>
          <a:p>
            <a:pPr defTabSz="863600">
              <a:lnSpc>
                <a:spcPct val="120000"/>
              </a:lnSpc>
              <a:buClrTx/>
              <a:buSzPct val="100000"/>
              <a:buFontTx/>
              <a:buNone/>
            </a:pPr>
            <a:r>
              <a:rPr lang="zh-CN" altLang="en-US" sz="1905">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分析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你是否已经停止了对我的毁谤</a:t>
            </a:r>
            <a:r>
              <a:rPr lang="en-US" altLang="zh-CN" sz="3600">
                <a:ea typeface="楷体" panose="02010609060101010101" pitchFamily="49" charset="-122"/>
                <a:sym typeface="Wingdings" panose="05000000000000000000" pitchFamily="2" charset="2"/>
              </a:rPr>
              <a:t>" </a:t>
            </a:r>
            <a:r>
              <a:rPr lang="zh-CN" altLang="en-US" sz="3600">
                <a:ea typeface="楷体" panose="02010609060101010101" pitchFamily="49" charset="-122"/>
                <a:sym typeface="Wingdings" panose="05000000000000000000" pitchFamily="2" charset="2"/>
              </a:rPr>
              <a:t>这个问题，隐藏着一个前提</a:t>
            </a:r>
            <a:r>
              <a:rPr lang="en-US" altLang="zh-CN" sz="3600">
                <a:ea typeface="楷体" panose="02010609060101010101" pitchFamily="49" charset="-122"/>
                <a:sym typeface="Wingdings" panose="05000000000000000000" pitchFamily="2" charset="2"/>
              </a:rPr>
              <a:t>:</a:t>
            </a:r>
            <a:r>
              <a:rPr lang="zh-CN" altLang="en-US" sz="3600">
                <a:ea typeface="楷体" panose="02010609060101010101" pitchFamily="49" charset="-122"/>
                <a:sym typeface="Wingdings" panose="05000000000000000000" pitchFamily="2" charset="2"/>
              </a:rPr>
              <a:t>对方此前一直在毁谤说话人。对方的回答无论肯定还是否定，都意味着承认这个前提。而这个前提很可能是虚假的。可以把这种错误叫作“不当预设”。</a:t>
            </a:r>
            <a:endParaRPr lang="zh-CN" altLang="en-US" sz="3600">
              <a:ea typeface="楷体" panose="02010609060101010101" pitchFamily="49" charset="-122"/>
              <a:sym typeface="Wingdings" panose="05000000000000000000" pitchFamily="2" charset="2"/>
            </a:endParaRPr>
          </a:p>
        </p:txBody>
      </p:sp>
      <p:pic>
        <p:nvPicPr>
          <p:cNvPr id="118788" name="New picture"/>
          <p:cNvPicPr>
            <a:picLocks noChangeAspect="1"/>
          </p:cNvPicPr>
          <p:nvPr>
            <p:custDataLst>
              <p:tags r:id="rId3"/>
            </p:custDataLst>
          </p:nvPr>
        </p:nvPicPr>
        <p:blipFill>
          <a:blip r:embed="rId4"/>
          <a:stretch>
            <a:fillRect/>
          </a:stretch>
        </p:blipFill>
        <p:spPr>
          <a:xfrm>
            <a:off x="10952306" y="10831886"/>
            <a:ext cx="362837" cy="26876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786">
                                            <p:txEl>
                                              <p:pRg st="0" end="0"/>
                                            </p:txEl>
                                          </p:spTgt>
                                        </p:tgtEl>
                                        <p:attrNameLst>
                                          <p:attrName>style.visibility</p:attrName>
                                        </p:attrNameLst>
                                      </p:cBhvr>
                                      <p:to>
                                        <p:strVal val="visible"/>
                                      </p:to>
                                    </p:set>
                                    <p:anim calcmode="lin" valueType="num">
                                      <p:cBhvr additive="base">
                                        <p:cTn id="7" dur="500" fill="hold"/>
                                        <p:tgtEl>
                                          <p:spTgt spid="1187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7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18787">
                                            <p:txEl>
                                              <p:pRg st="0" end="0"/>
                                            </p:txEl>
                                          </p:spTgt>
                                        </p:tgtEl>
                                        <p:attrNameLst>
                                          <p:attrName>style.visibility</p:attrName>
                                        </p:attrNameLst>
                                      </p:cBhvr>
                                      <p:to>
                                        <p:strVal val="visible"/>
                                      </p:to>
                                    </p:set>
                                    <p:animEffect transition="in" filter="box(in)">
                                      <p:cBhvr>
                                        <p:cTn id="13" dur="2000"/>
                                        <p:tgtEl>
                                          <p:spTgt spid="1187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58470" y="253365"/>
            <a:ext cx="8361045" cy="706755"/>
          </a:xfrm>
          <a:prstGeom prst="rect">
            <a:avLst/>
          </a:prstGeom>
          <a:noFill/>
        </p:spPr>
        <p:txBody>
          <a:bodyPr wrap="square" rtlCol="0">
            <a:spAutoFit/>
          </a:bodyPr>
          <a:lstStyle/>
          <a:p>
            <a:pPr algn="l"/>
            <a:r>
              <a:rPr lang="zh-CN" altLang="en-US" sz="4000" b="1">
                <a:solidFill>
                  <a:srgbClr val="002060"/>
                </a:solidFill>
                <a:latin typeface="方正粗黑宋简体" panose="02000000000000000000" charset="-122"/>
                <a:ea typeface="方正粗黑宋简体" panose="02000000000000000000" charset="-122"/>
              </a:rPr>
              <a:t>例</a:t>
            </a:r>
            <a:r>
              <a:rPr lang="en-US" altLang="zh-CN" sz="4000" b="1">
                <a:solidFill>
                  <a:srgbClr val="002060"/>
                </a:solidFill>
                <a:latin typeface="方正粗黑宋简体" panose="02000000000000000000" charset="-122"/>
                <a:ea typeface="方正粗黑宋简体" panose="02000000000000000000" charset="-122"/>
              </a:rPr>
              <a:t>1</a:t>
            </a:r>
            <a:r>
              <a:rPr lang="zh-CN" altLang="en-US" sz="4000" b="1">
                <a:solidFill>
                  <a:srgbClr val="002060"/>
                </a:solidFill>
                <a:latin typeface="方正粗黑宋简体" panose="02000000000000000000" charset="-122"/>
                <a:ea typeface="方正粗黑宋简体" panose="02000000000000000000" charset="-122"/>
              </a:rPr>
              <a:t>：下列句子违背了哪一逻辑规律？</a:t>
            </a:r>
            <a:endParaRPr lang="zh-CN" altLang="en-US" sz="4000" b="1">
              <a:solidFill>
                <a:srgbClr val="002060"/>
              </a:solidFill>
              <a:latin typeface="方正粗黑宋简体" panose="02000000000000000000" charset="-122"/>
              <a:ea typeface="方正粗黑宋简体" panose="02000000000000000000" charset="-122"/>
            </a:endParaRPr>
          </a:p>
        </p:txBody>
      </p:sp>
      <p:sp>
        <p:nvSpPr>
          <p:cNvPr id="3" name="文本框 2"/>
          <p:cNvSpPr txBox="1"/>
          <p:nvPr/>
        </p:nvSpPr>
        <p:spPr>
          <a:xfrm>
            <a:off x="458470" y="1607185"/>
            <a:ext cx="11268710" cy="4154170"/>
          </a:xfrm>
          <a:prstGeom prst="rect">
            <a:avLst/>
          </a:prstGeom>
          <a:noFill/>
        </p:spPr>
        <p:txBody>
          <a:bodyPr wrap="square" rtlCol="0">
            <a:spAutoFit/>
          </a:bodyPr>
          <a:lstStyle/>
          <a:p>
            <a:r>
              <a:rPr lang="zh-CN" altLang="en-US" sz="5400" b="1">
                <a:latin typeface="楷体" panose="02010609060101010101" pitchFamily="49" charset="-122"/>
                <a:ea typeface="楷体" panose="02010609060101010101" pitchFamily="49" charset="-122"/>
                <a:cs typeface="楷体" panose="02010609060101010101" pitchFamily="49" charset="-122"/>
              </a:rPr>
              <a:t>人是由猿猴进化而来的，张三是人。因此张三是猿猴进化而来的。</a:t>
            </a:r>
            <a:endParaRPr lang="zh-CN" altLang="en-US" sz="5400" b="1">
              <a:latin typeface="楷体" panose="02010609060101010101" pitchFamily="49" charset="-122"/>
              <a:ea typeface="楷体" panose="02010609060101010101" pitchFamily="49" charset="-122"/>
              <a:cs typeface="楷体" panose="02010609060101010101" pitchFamily="49" charset="-122"/>
            </a:endParaRPr>
          </a:p>
          <a:p>
            <a:endParaRPr lang="en-US" altLang="zh-CN" sz="3600" b="1">
              <a:latin typeface="楷体" panose="02010609060101010101" pitchFamily="49" charset="-122"/>
              <a:ea typeface="楷体" panose="02010609060101010101" pitchFamily="49" charset="-122"/>
              <a:cs typeface="楷体" panose="02010609060101010101" pitchFamily="49" charset="-122"/>
            </a:endParaRPr>
          </a:p>
          <a:p>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违反</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同一律</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r>
              <a:rPr lang="en-US" altLang="zh-CN" sz="4000" b="1">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rPr>
              <a:t>人</a:t>
            </a:r>
            <a:r>
              <a:rPr lang="en-US" altLang="zh-CN" sz="4000" b="1">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rPr>
              <a:t>概念：</a:t>
            </a:r>
            <a:r>
              <a:rPr lang="en-US" altLang="zh-CN" sz="4000" b="1">
                <a:solidFill>
                  <a:srgbClr val="0070C0"/>
                </a:solidFill>
                <a:latin typeface="楷体" panose="02010609060101010101" pitchFamily="49" charset="-122"/>
                <a:ea typeface="楷体" panose="02010609060101010101" pitchFamily="49" charset="-122"/>
                <a:cs typeface="楷体" panose="02010609060101010101" pitchFamily="49" charset="-122"/>
              </a:rPr>
              <a:t>1.</a:t>
            </a:r>
            <a:r>
              <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rPr>
              <a:t>一个动物种类</a:t>
            </a:r>
            <a:endPar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endParaRPr>
          </a:p>
          <a:p>
            <a:r>
              <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rPr>
              <a:t>            </a:t>
            </a:r>
            <a:r>
              <a:rPr lang="en-US" altLang="zh-CN" sz="4000" b="1">
                <a:solidFill>
                  <a:srgbClr val="0070C0"/>
                </a:solidFill>
                <a:latin typeface="楷体" panose="02010609060101010101" pitchFamily="49" charset="-122"/>
                <a:ea typeface="楷体" panose="02010609060101010101" pitchFamily="49" charset="-122"/>
                <a:cs typeface="楷体" panose="02010609060101010101" pitchFamily="49" charset="-122"/>
              </a:rPr>
              <a:t>2.</a:t>
            </a:r>
            <a:r>
              <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rPr>
              <a:t>这个种类的每一个个体。</a:t>
            </a:r>
            <a:endParaRPr lang="zh-CN" altLang="en-US" sz="4000" b="1">
              <a:solidFill>
                <a:srgbClr val="0070C0"/>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4830" y="409451"/>
            <a:ext cx="8388340" cy="645160"/>
          </a:xfrm>
          <a:prstGeom prst="rect">
            <a:avLst/>
          </a:prstGeom>
          <a:noFill/>
        </p:spPr>
        <p:txBody>
          <a:bodyPr wrap="square" rtlCol="0">
            <a:spAutoFit/>
          </a:bodyPr>
          <a:lstStyle/>
          <a:p>
            <a:pPr algn="l"/>
            <a:r>
              <a:rPr lang="zh-CN" altLang="en-US" sz="4000" b="1">
                <a:solidFill>
                  <a:srgbClr val="002060"/>
                </a:solidFill>
                <a:latin typeface="方正粗黑宋简体" panose="02000000000000000000" charset="-122"/>
                <a:ea typeface="方正粗黑宋简体" panose="02000000000000000000" charset="-122"/>
                <a:sym typeface="+mn-ea"/>
              </a:rPr>
              <a:t>例2：下列句子违背了哪一逻辑规律？</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2" name="文本框 1"/>
          <p:cNvSpPr txBox="1"/>
          <p:nvPr/>
        </p:nvSpPr>
        <p:spPr>
          <a:xfrm>
            <a:off x="400050" y="1885950"/>
            <a:ext cx="11565255" cy="4276725"/>
          </a:xfrm>
          <a:prstGeom prst="rect">
            <a:avLst/>
          </a:prstGeom>
          <a:noFill/>
        </p:spPr>
        <p:txBody>
          <a:bodyPr wrap="square" rtlCol="0">
            <a:spAutoFit/>
          </a:bodyPr>
          <a:lstStyle/>
          <a:p>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zh-CN" altLang="en-US" sz="4000" b="1">
                <a:latin typeface="楷体" panose="02010609060101010101" pitchFamily="49" charset="-122"/>
                <a:ea typeface="楷体" panose="02010609060101010101" pitchFamily="49" charset="-122"/>
                <a:cs typeface="楷体" panose="02010609060101010101" pitchFamily="49" charset="-122"/>
              </a:rPr>
              <a:t>楚人有鬻矛与盾者，誉之曰：“吾盾之坚，物莫能陷也。”又誉其矛曰：“吾矛之利，于物无不陷也。”或曰："以子之矛，陷子之盾，何如？”其人弗能应也。夫不可陷之盾与无不陷之矛，不可同世而立。（《韩非子》）</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endParaRPr lang="zh-CN" altLang="en-US" sz="3200" b="1">
              <a:latin typeface="宋体" panose="02010600030101010101" pitchFamily="2" charset="-122"/>
              <a:ea typeface="宋体" panose="02010600030101010101" pitchFamily="2" charset="-122"/>
            </a:endParaRPr>
          </a:p>
          <a:p>
            <a:r>
              <a:rPr lang="zh-CN" altLang="en-US" sz="4000" b="1">
                <a:solidFill>
                  <a:srgbClr val="FF0000"/>
                </a:solidFill>
                <a:latin typeface="楷体" panose="02010609060101010101" pitchFamily="49" charset="-122"/>
                <a:ea typeface="楷体" panose="02010609060101010101" pitchFamily="49" charset="-122"/>
              </a:rPr>
              <a:t>违反</a:t>
            </a:r>
            <a:r>
              <a:rPr lang="en-US" altLang="zh-CN" sz="4000" b="1">
                <a:solidFill>
                  <a:srgbClr val="FF0000"/>
                </a:solidFill>
                <a:latin typeface="楷体" panose="02010609060101010101" pitchFamily="49" charset="-122"/>
                <a:ea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rPr>
              <a:t>矛盾律</a:t>
            </a:r>
            <a:r>
              <a:rPr lang="en-US" altLang="zh-CN" sz="4000" b="1">
                <a:solidFill>
                  <a:srgbClr val="FF0000"/>
                </a:solidFill>
                <a:latin typeface="楷体" panose="02010609060101010101" pitchFamily="49" charset="-122"/>
                <a:ea typeface="楷体" panose="02010609060101010101" pitchFamily="49" charset="-122"/>
              </a:rPr>
              <a:t>”</a:t>
            </a:r>
            <a:endParaRPr lang="zh-CN" altLang="en-US" sz="40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2110105" y="3274695"/>
            <a:ext cx="5142865" cy="645160"/>
          </a:xfrm>
          <a:prstGeom prst="rect">
            <a:avLst/>
          </a:prstGeom>
          <a:noFill/>
        </p:spPr>
        <p:txBody>
          <a:bodyPr wrap="square" rtlCol="0">
            <a:spAutoFit/>
          </a:bodyPr>
          <a:lstStyle/>
          <a:p>
            <a:pPr marL="571500" indent="-571500">
              <a:buFont typeface="Arial" panose="020B0604020202020204" pitchFamily="34" charset="0"/>
              <a:buChar char="•"/>
            </a:pPr>
            <a:r>
              <a:rPr lang="zh-CN" altLang="en-US" sz="3600" b="1">
                <a:solidFill>
                  <a:srgbClr val="F0ECE9"/>
                </a:solidFill>
                <a:latin typeface="微软雅黑" panose="020B0503020204020204" pitchFamily="34" charset="-122"/>
                <a:ea typeface="微软雅黑" panose="020B0503020204020204" pitchFamily="34" charset="-122"/>
              </a:rPr>
              <a:t>发现潜藏的逻辑谬误</a:t>
            </a:r>
            <a:endParaRPr lang="zh-CN" altLang="en-US" sz="3600" b="1">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custDataLst>
              <p:tags r:id="rId3"/>
            </p:custDataLst>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7215" y="291465"/>
            <a:ext cx="9194800" cy="706755"/>
          </a:xfrm>
          <a:prstGeom prst="rect">
            <a:avLst/>
          </a:prstGeom>
          <a:noFill/>
        </p:spPr>
        <p:txBody>
          <a:bodyPr wrap="square" rtlCol="0">
            <a:spAutoFit/>
          </a:bodyPr>
          <a:lstStyle/>
          <a:p>
            <a:pPr algn="l"/>
            <a:r>
              <a:rPr lang="zh-CN" altLang="en-US" sz="4000" b="1">
                <a:solidFill>
                  <a:srgbClr val="002060"/>
                </a:solidFill>
                <a:latin typeface="方正粗黑宋简体" panose="02000000000000000000" charset="-122"/>
                <a:ea typeface="方正粗黑宋简体" panose="02000000000000000000" charset="-122"/>
                <a:sym typeface="+mn-ea"/>
              </a:rPr>
              <a:t>例</a:t>
            </a:r>
            <a:r>
              <a:rPr lang="en-US" altLang="zh-CN" sz="4000" b="1">
                <a:solidFill>
                  <a:srgbClr val="002060"/>
                </a:solidFill>
                <a:latin typeface="方正粗黑宋简体" panose="02000000000000000000" charset="-122"/>
                <a:ea typeface="方正粗黑宋简体" panose="02000000000000000000" charset="-122"/>
                <a:sym typeface="+mn-ea"/>
              </a:rPr>
              <a:t>3</a:t>
            </a:r>
            <a:r>
              <a:rPr lang="zh-CN" altLang="en-US" sz="4000" b="1">
                <a:solidFill>
                  <a:srgbClr val="002060"/>
                </a:solidFill>
                <a:latin typeface="方正粗黑宋简体" panose="02000000000000000000" charset="-122"/>
                <a:ea typeface="方正粗黑宋简体" panose="02000000000000000000" charset="-122"/>
                <a:sym typeface="+mn-ea"/>
              </a:rPr>
              <a:t>：下列句子违背了哪一逻辑规律？</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3" name="文本框 2"/>
          <p:cNvSpPr txBox="1"/>
          <p:nvPr/>
        </p:nvSpPr>
        <p:spPr>
          <a:xfrm>
            <a:off x="968375" y="3258185"/>
            <a:ext cx="7245985" cy="645160"/>
          </a:xfrm>
          <a:prstGeom prst="rect">
            <a:avLst/>
          </a:prstGeom>
          <a:noFill/>
        </p:spPr>
        <p:txBody>
          <a:bodyPr wrap="square" rtlCol="0">
            <a:spAutoFit/>
          </a:bodyPr>
          <a:lstStyle/>
          <a:p>
            <a:endParaRPr lang="zh-CN" altLang="en-US" sz="3600">
              <a:latin typeface="华文楷体" panose="02010600040101010101" pitchFamily="2" charset="-122"/>
              <a:ea typeface="华文楷体" panose="02010600040101010101" pitchFamily="2" charset="-122"/>
            </a:endParaRPr>
          </a:p>
        </p:txBody>
      </p:sp>
      <p:sp>
        <p:nvSpPr>
          <p:cNvPr id="2" name="文本框 1"/>
          <p:cNvSpPr txBox="1"/>
          <p:nvPr/>
        </p:nvSpPr>
        <p:spPr>
          <a:xfrm>
            <a:off x="701675" y="1411605"/>
            <a:ext cx="11026775" cy="5139055"/>
          </a:xfrm>
          <a:prstGeom prst="rect">
            <a:avLst/>
          </a:prstGeom>
          <a:noFill/>
        </p:spPr>
        <p:txBody>
          <a:bodyPr wrap="square" rtlCol="0">
            <a:spAutoFit/>
          </a:bodyPr>
          <a:lstStyle/>
          <a:p>
            <a:r>
              <a:rPr lang="en-US" altLang="zh-CN" sz="4800" b="1">
                <a:latin typeface="楷体" panose="02010609060101010101" pitchFamily="49" charset="-122"/>
                <a:ea typeface="楷体" panose="02010609060101010101" pitchFamily="49" charset="-122"/>
                <a:cs typeface="楷体" panose="02010609060101010101" pitchFamily="49" charset="-122"/>
              </a:rPr>
              <a:t>    </a:t>
            </a:r>
            <a:r>
              <a:rPr lang="zh-CN" altLang="en-US" sz="4800" b="1">
                <a:latin typeface="楷体" panose="02010609060101010101" pitchFamily="49" charset="-122"/>
                <a:ea typeface="楷体" panose="02010609060101010101" pitchFamily="49" charset="-122"/>
                <a:cs typeface="楷体" panose="02010609060101010101" pitchFamily="49" charset="-122"/>
              </a:rPr>
              <a:t>唐苏味道初拜相，</a:t>
            </a:r>
            <a:r>
              <a:rPr lang="zh-CN" altLang="en-US" sz="4800" b="1" u="sng">
                <a:latin typeface="楷体" panose="02010609060101010101" pitchFamily="49" charset="-122"/>
                <a:ea typeface="楷体" panose="02010609060101010101" pitchFamily="49" charset="-122"/>
                <a:cs typeface="楷体" panose="02010609060101010101" pitchFamily="49" charset="-122"/>
              </a:rPr>
              <a:t>依违</a:t>
            </a:r>
            <a:r>
              <a:rPr lang="zh-CN" altLang="en-US" sz="4000" b="1">
                <a:latin typeface="楷体" panose="02010609060101010101" pitchFamily="49" charset="-122"/>
                <a:ea typeface="楷体" panose="02010609060101010101" pitchFamily="49" charset="-122"/>
                <a:cs typeface="楷体" panose="02010609060101010101" pitchFamily="49" charset="-122"/>
              </a:rPr>
              <a:t>（顺从和违背，指犹豫不决）</a:t>
            </a:r>
            <a:r>
              <a:rPr lang="zh-CN" altLang="en-US" sz="4800" b="1">
                <a:latin typeface="楷体" panose="02010609060101010101" pitchFamily="49" charset="-122"/>
                <a:ea typeface="楷体" panose="02010609060101010101" pitchFamily="49" charset="-122"/>
                <a:cs typeface="楷体" panose="02010609060101010101" pitchFamily="49" charset="-122"/>
              </a:rPr>
              <a:t>无所</a:t>
            </a:r>
            <a:r>
              <a:rPr lang="zh-CN" altLang="en-US" sz="4800" b="1" u="sng">
                <a:latin typeface="楷体" panose="02010609060101010101" pitchFamily="49" charset="-122"/>
                <a:ea typeface="楷体" panose="02010609060101010101" pitchFamily="49" charset="-122"/>
                <a:cs typeface="楷体" panose="02010609060101010101" pitchFamily="49" charset="-122"/>
              </a:rPr>
              <a:t>发明</a:t>
            </a:r>
            <a:r>
              <a:rPr lang="zh-CN" altLang="en-US" sz="4000" b="1">
                <a:latin typeface="楷体" panose="02010609060101010101" pitchFamily="49" charset="-122"/>
                <a:ea typeface="楷体" panose="02010609060101010101" pitchFamily="49" charset="-122"/>
                <a:cs typeface="楷体" panose="02010609060101010101" pitchFamily="49" charset="-122"/>
              </a:rPr>
              <a:t>（建树）</a:t>
            </a:r>
            <a:r>
              <a:rPr lang="zh-CN" altLang="en-US" sz="4800" b="1">
                <a:latin typeface="楷体" panose="02010609060101010101" pitchFamily="49" charset="-122"/>
                <a:ea typeface="楷体" panose="02010609060101010101" pitchFamily="49" charset="-122"/>
                <a:cs typeface="楷体" panose="02010609060101010101" pitchFamily="49" charset="-122"/>
              </a:rPr>
              <a:t>，</a:t>
            </a:r>
            <a:r>
              <a:rPr lang="zh-CN" altLang="en-US" sz="4800" b="1" u="sng">
                <a:latin typeface="楷体" panose="02010609060101010101" pitchFamily="49" charset="-122"/>
                <a:ea typeface="楷体" panose="02010609060101010101" pitchFamily="49" charset="-122"/>
                <a:cs typeface="楷体" panose="02010609060101010101" pitchFamily="49" charset="-122"/>
              </a:rPr>
              <a:t>具位</a:t>
            </a:r>
            <a:r>
              <a:rPr lang="zh-CN" altLang="en-US" sz="4000" b="1">
                <a:latin typeface="楷体" panose="02010609060101010101" pitchFamily="49" charset="-122"/>
                <a:ea typeface="楷体" panose="02010609060101010101" pitchFamily="49" charset="-122"/>
                <a:cs typeface="楷体" panose="02010609060101010101" pitchFamily="49" charset="-122"/>
              </a:rPr>
              <a:t>（徒居官位，充数）</a:t>
            </a:r>
            <a:r>
              <a:rPr lang="zh-CN" altLang="en-US" sz="4800" b="1">
                <a:latin typeface="楷体" panose="02010609060101010101" pitchFamily="49" charset="-122"/>
                <a:ea typeface="楷体" panose="02010609060101010101" pitchFamily="49" charset="-122"/>
                <a:cs typeface="楷体" panose="02010609060101010101" pitchFamily="49" charset="-122"/>
              </a:rPr>
              <a:t>而已。常谓人曰：“决事不欲明白，误则有悔，</a:t>
            </a:r>
            <a:r>
              <a:rPr lang="zh-CN" altLang="en-US" sz="4800" b="1" u="sng">
                <a:latin typeface="楷体" panose="02010609060101010101" pitchFamily="49" charset="-122"/>
                <a:ea typeface="楷体" panose="02010609060101010101" pitchFamily="49" charset="-122"/>
                <a:cs typeface="楷体" panose="02010609060101010101" pitchFamily="49" charset="-122"/>
              </a:rPr>
              <a:t>摸棱</a:t>
            </a:r>
            <a:r>
              <a:rPr lang="zh-CN" altLang="en-US" sz="4000" b="1">
                <a:latin typeface="楷体" panose="02010609060101010101" pitchFamily="49" charset="-122"/>
                <a:ea typeface="楷体" panose="02010609060101010101" pitchFamily="49" charset="-122"/>
                <a:cs typeface="楷体" panose="02010609060101010101" pitchFamily="49" charset="-122"/>
              </a:rPr>
              <a:t>（态度含糊不清）</a:t>
            </a:r>
            <a:r>
              <a:rPr lang="zh-CN" altLang="en-US" sz="4800" b="1">
                <a:latin typeface="楷体" panose="02010609060101010101" pitchFamily="49" charset="-122"/>
                <a:ea typeface="楷体" panose="02010609060101010101" pitchFamily="49" charset="-122"/>
                <a:cs typeface="楷体" panose="02010609060101010101" pitchFamily="49" charset="-122"/>
              </a:rPr>
              <a:t>持两端可也。”</a:t>
            </a:r>
            <a:endParaRPr lang="zh-CN" altLang="en-US" sz="4800" b="1">
              <a:latin typeface="楷体" panose="02010609060101010101" pitchFamily="49" charset="-122"/>
              <a:ea typeface="楷体" panose="02010609060101010101" pitchFamily="49" charset="-122"/>
              <a:cs typeface="楷体" panose="02010609060101010101" pitchFamily="49" charset="-122"/>
            </a:endParaRPr>
          </a:p>
          <a:p>
            <a:endParaRPr lang="zh-CN" altLang="en-US" sz="4800" b="1">
              <a:latin typeface="华文楷体" panose="02010600040101010101" pitchFamily="2" charset="-122"/>
              <a:ea typeface="华文楷体" panose="02010600040101010101" pitchFamily="2" charset="-122"/>
            </a:endParaRPr>
          </a:p>
          <a:p>
            <a:r>
              <a:rPr lang="zh-CN" altLang="en-US" sz="4000" b="1">
                <a:solidFill>
                  <a:srgbClr val="FF0000"/>
                </a:solidFill>
                <a:latin typeface="楷体" panose="02010609060101010101" pitchFamily="49" charset="-122"/>
                <a:ea typeface="楷体" panose="02010609060101010101" pitchFamily="49" charset="-122"/>
              </a:rPr>
              <a:t>违反</a:t>
            </a:r>
            <a:r>
              <a:rPr lang="en-US" altLang="zh-CN" sz="4000" b="1">
                <a:solidFill>
                  <a:srgbClr val="FF0000"/>
                </a:solidFill>
                <a:latin typeface="楷体" panose="02010609060101010101" pitchFamily="49" charset="-122"/>
                <a:ea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rPr>
              <a:t>排中律</a:t>
            </a:r>
            <a:r>
              <a:rPr lang="en-US" altLang="zh-CN" sz="4000" b="1">
                <a:solidFill>
                  <a:srgbClr val="FF0000"/>
                </a:solidFill>
                <a:latin typeface="楷体" panose="02010609060101010101" pitchFamily="49" charset="-122"/>
                <a:ea typeface="楷体" panose="02010609060101010101" pitchFamily="49" charset="-122"/>
              </a:rPr>
              <a:t>”</a:t>
            </a:r>
            <a:endParaRPr lang="en-US" altLang="zh-CN" sz="40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blinds(horizontal)">
                                      <p:cBhvr>
                                        <p:cTn id="1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04189" y="381511"/>
            <a:ext cx="11020425" cy="706755"/>
          </a:xfrm>
          <a:prstGeom prst="rect">
            <a:avLst/>
          </a:prstGeom>
          <a:noFill/>
        </p:spPr>
        <p:txBody>
          <a:bodyPr wrap="square" rtlCol="0">
            <a:spAutoFit/>
          </a:bodyPr>
          <a:lstStyle/>
          <a:p>
            <a:pPr algn="l"/>
            <a:r>
              <a:rPr lang="zh-CN" altLang="en-US" sz="4000" b="1">
                <a:solidFill>
                  <a:srgbClr val="002060"/>
                </a:solidFill>
                <a:latin typeface="方正粗黑宋简体" panose="02000000000000000000" charset="-122"/>
                <a:ea typeface="方正粗黑宋简体" panose="02000000000000000000" charset="-122"/>
                <a:sym typeface="+mn-ea"/>
              </a:rPr>
              <a:t>例</a:t>
            </a:r>
            <a:r>
              <a:rPr lang="en-US" altLang="zh-CN" sz="4000" b="1">
                <a:solidFill>
                  <a:srgbClr val="002060"/>
                </a:solidFill>
                <a:latin typeface="方正粗黑宋简体" panose="02000000000000000000" charset="-122"/>
                <a:ea typeface="方正粗黑宋简体" panose="02000000000000000000" charset="-122"/>
                <a:sym typeface="+mn-ea"/>
              </a:rPr>
              <a:t>4</a:t>
            </a:r>
            <a:r>
              <a:rPr lang="zh-CN" altLang="en-US" sz="4000" b="1">
                <a:solidFill>
                  <a:srgbClr val="002060"/>
                </a:solidFill>
                <a:latin typeface="方正粗黑宋简体" panose="02000000000000000000" charset="-122"/>
                <a:ea typeface="方正粗黑宋简体" panose="02000000000000000000" charset="-122"/>
                <a:sym typeface="+mn-ea"/>
              </a:rPr>
              <a:t>：下列句子违背了哪些逻辑规律？</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3" name="文本框 2"/>
          <p:cNvSpPr txBox="1"/>
          <p:nvPr/>
        </p:nvSpPr>
        <p:spPr>
          <a:xfrm>
            <a:off x="504190" y="1821815"/>
            <a:ext cx="10974705" cy="3353435"/>
          </a:xfrm>
          <a:prstGeom prst="rect">
            <a:avLst/>
          </a:prstGeom>
          <a:noFill/>
        </p:spPr>
        <p:txBody>
          <a:bodyPr wrap="square" rtlCol="0">
            <a:spAutoFit/>
          </a:bodyPr>
          <a:lstStyle/>
          <a:p>
            <a:pPr algn="l"/>
            <a:r>
              <a:rPr lang="en-US" altLang="zh-CN" sz="44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“有过于江上者，见人方引婴儿而欲投之江中，婴儿啼。人问其故。曰：‘此其父善游。’”（《吕氏春秋》）</a:t>
            </a:r>
            <a:r>
              <a:rPr lang="en-US" altLang="zh-CN" sz="4400" b="1">
                <a:latin typeface="楷体" panose="02010609060101010101" pitchFamily="49" charset="-122"/>
                <a:ea typeface="楷体" panose="02010609060101010101" pitchFamily="49" charset="-122"/>
                <a:cs typeface="楷体" panose="02010609060101010101" pitchFamily="49" charset="-122"/>
              </a:rPr>
              <a:t> </a:t>
            </a:r>
            <a:endParaRPr lang="en-US" altLang="zh-CN" sz="4400" b="1">
              <a:latin typeface="楷体" panose="02010609060101010101" pitchFamily="49" charset="-122"/>
              <a:ea typeface="楷体" panose="02010609060101010101" pitchFamily="49" charset="-122"/>
              <a:cs typeface="楷体" panose="02010609060101010101" pitchFamily="49" charset="-122"/>
            </a:endParaRPr>
          </a:p>
          <a:p>
            <a:pPr algn="l"/>
            <a:endParaRPr lang="en-US" altLang="zh-CN" sz="40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违反</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充足理由律</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641475" y="379095"/>
            <a:ext cx="9443720" cy="706755"/>
          </a:xfrm>
          <a:prstGeom prst="rect">
            <a:avLst/>
          </a:prstGeom>
          <a:noFill/>
        </p:spPr>
        <p:txBody>
          <a:bodyPr wrap="square" rtlCol="0">
            <a:spAutoFit/>
          </a:bodyPr>
          <a:lstStyle/>
          <a:p>
            <a:pPr algn="ctr"/>
            <a:r>
              <a:rPr lang="zh-CN" altLang="en-US" sz="4000" b="1">
                <a:solidFill>
                  <a:srgbClr val="FF0000"/>
                </a:solidFill>
                <a:latin typeface="方正粗黑宋简体" panose="02000000000000000000" charset="-122"/>
                <a:ea typeface="方正粗黑宋简体" panose="02000000000000000000" charset="-122"/>
              </a:rPr>
              <a:t>常见的逻辑谬误</a:t>
            </a:r>
            <a:endParaRPr lang="zh-CN" altLang="en-US" sz="4000" b="1">
              <a:solidFill>
                <a:srgbClr val="FF0000"/>
              </a:solidFill>
              <a:latin typeface="方正粗黑宋简体" panose="02000000000000000000" charset="-122"/>
              <a:ea typeface="方正粗黑宋简体" panose="02000000000000000000" charset="-122"/>
            </a:endParaRPr>
          </a:p>
        </p:txBody>
      </p:sp>
      <p:sp>
        <p:nvSpPr>
          <p:cNvPr id="6" name="内容占位符 5"/>
          <p:cNvSpPr>
            <a:spLocks noGrp="1"/>
          </p:cNvSpPr>
          <p:nvPr>
            <p:ph sz="quarter" idx="4"/>
          </p:nvPr>
        </p:nvSpPr>
        <p:spPr>
          <a:xfrm>
            <a:off x="6732270" y="3002280"/>
            <a:ext cx="3442970" cy="3423285"/>
          </a:xfrm>
        </p:spPr>
        <p:txBody>
          <a:bodyPr>
            <a:normAutofit lnSpcReduction="10000"/>
          </a:bodyPr>
          <a:lstStyle/>
          <a:p>
            <a:pPr algn="l">
              <a:buClrTx/>
              <a:buSzTx/>
            </a:pPr>
            <a:r>
              <a:rPr lang="zh-CN" altLang="en-US" sz="4000" b="1">
                <a:solidFill>
                  <a:srgbClr val="0070C0"/>
                </a:solidFill>
                <a:latin typeface="楷体" panose="02010609060101010101" pitchFamily="49" charset="-122"/>
                <a:ea typeface="楷体" panose="02010609060101010101" pitchFamily="49" charset="-122"/>
              </a:rPr>
              <a:t>轻率归纳</a:t>
            </a:r>
            <a:endParaRPr lang="zh-CN" altLang="en-US" sz="4000" b="1">
              <a:solidFill>
                <a:srgbClr val="0070C0"/>
              </a:solidFill>
              <a:latin typeface="楷体" panose="02010609060101010101" pitchFamily="49" charset="-122"/>
              <a:ea typeface="楷体" panose="02010609060101010101" pitchFamily="49" charset="-122"/>
            </a:endParaRPr>
          </a:p>
          <a:p>
            <a:pPr algn="l">
              <a:buClrTx/>
              <a:buSzTx/>
            </a:pPr>
            <a:r>
              <a:rPr lang="zh-CN" altLang="en-US" sz="4000" b="1">
                <a:solidFill>
                  <a:srgbClr val="0070C0"/>
                </a:solidFill>
                <a:latin typeface="楷体" panose="02010609060101010101" pitchFamily="49" charset="-122"/>
                <a:ea typeface="楷体" panose="02010609060101010101" pitchFamily="49" charset="-122"/>
              </a:rPr>
              <a:t>不当类比</a:t>
            </a:r>
            <a:endParaRPr lang="zh-CN" altLang="en-US" sz="4000" b="1">
              <a:solidFill>
                <a:srgbClr val="0070C0"/>
              </a:solidFill>
              <a:latin typeface="楷体" panose="02010609060101010101" pitchFamily="49" charset="-122"/>
              <a:ea typeface="楷体" panose="02010609060101010101" pitchFamily="49" charset="-122"/>
            </a:endParaRPr>
          </a:p>
          <a:p>
            <a:pPr algn="l">
              <a:buClrTx/>
              <a:buSzTx/>
            </a:pPr>
            <a:r>
              <a:rPr lang="zh-CN" altLang="en-US" sz="4000" b="1">
                <a:solidFill>
                  <a:srgbClr val="0070C0"/>
                </a:solidFill>
                <a:latin typeface="楷体" panose="02010609060101010101" pitchFamily="49" charset="-122"/>
                <a:ea typeface="楷体" panose="02010609060101010101" pitchFamily="49" charset="-122"/>
              </a:rPr>
              <a:t>强加因果</a:t>
            </a:r>
            <a:endParaRPr lang="zh-CN" altLang="en-US" sz="4000" b="1">
              <a:solidFill>
                <a:srgbClr val="0070C0"/>
              </a:solidFill>
              <a:latin typeface="楷体" panose="02010609060101010101" pitchFamily="49" charset="-122"/>
              <a:ea typeface="楷体" panose="02010609060101010101" pitchFamily="49" charset="-122"/>
            </a:endParaRPr>
          </a:p>
          <a:p>
            <a:pPr algn="l">
              <a:buClrTx/>
              <a:buSzTx/>
            </a:pPr>
            <a:r>
              <a:rPr lang="zh-CN" altLang="en-US" sz="4000" b="1">
                <a:solidFill>
                  <a:srgbClr val="0070C0"/>
                </a:solidFill>
                <a:latin typeface="楷体" panose="02010609060101010101" pitchFamily="49" charset="-122"/>
                <a:ea typeface="楷体" panose="02010609060101010101" pitchFamily="49" charset="-122"/>
              </a:rPr>
              <a:t>循环论证</a:t>
            </a:r>
            <a:endParaRPr lang="zh-CN" altLang="en-US" sz="4000" b="1">
              <a:solidFill>
                <a:srgbClr val="0070C0"/>
              </a:solidFill>
              <a:latin typeface="楷体" panose="02010609060101010101" pitchFamily="49" charset="-122"/>
              <a:ea typeface="楷体" panose="02010609060101010101" pitchFamily="49" charset="-122"/>
            </a:endParaRPr>
          </a:p>
          <a:p>
            <a:pPr algn="l">
              <a:buClrTx/>
              <a:buSzTx/>
            </a:pPr>
            <a:r>
              <a:rPr sz="4000" b="1">
                <a:solidFill>
                  <a:srgbClr val="0070C0"/>
                </a:solidFill>
                <a:latin typeface="楷体" panose="02010609060101010101" pitchFamily="49" charset="-122"/>
                <a:ea typeface="楷体" panose="02010609060101010101" pitchFamily="49" charset="-122"/>
              </a:rPr>
              <a:t>……</a:t>
            </a:r>
            <a:endParaRPr sz="4000" b="1">
              <a:solidFill>
                <a:srgbClr val="0070C0"/>
              </a:solidFill>
              <a:latin typeface="楷体" panose="02010609060101010101" pitchFamily="49" charset="-122"/>
              <a:ea typeface="楷体" panose="02010609060101010101" pitchFamily="49" charset="-122"/>
            </a:endParaRPr>
          </a:p>
        </p:txBody>
      </p:sp>
      <p:sp>
        <p:nvSpPr>
          <p:cNvPr id="2" name="内容占位符 1"/>
          <p:cNvSpPr>
            <a:spLocks noGrp="1"/>
          </p:cNvSpPr>
          <p:nvPr>
            <p:ph sz="half" idx="2"/>
          </p:nvPr>
        </p:nvSpPr>
        <p:spPr>
          <a:xfrm>
            <a:off x="1817370" y="3001645"/>
            <a:ext cx="3749040" cy="3423285"/>
          </a:xfrm>
        </p:spPr>
        <p:txBody>
          <a:bodyPr>
            <a:noAutofit/>
          </a:bodyPr>
          <a:lstStyle/>
          <a:p>
            <a:r>
              <a:rPr sz="4000" b="1">
                <a:solidFill>
                  <a:srgbClr val="0070C0"/>
                </a:solidFill>
                <a:latin typeface="楷体" panose="02010609060101010101" pitchFamily="49" charset="-122"/>
                <a:ea typeface="楷体" panose="02010609060101010101" pitchFamily="49" charset="-122"/>
              </a:rPr>
              <a:t>歪曲观点</a:t>
            </a:r>
            <a:endParaRPr sz="4000" b="1">
              <a:solidFill>
                <a:srgbClr val="0070C0"/>
              </a:solidFill>
              <a:latin typeface="楷体" panose="02010609060101010101" pitchFamily="49" charset="-122"/>
              <a:ea typeface="楷体" panose="02010609060101010101" pitchFamily="49" charset="-122"/>
            </a:endParaRPr>
          </a:p>
          <a:p>
            <a:r>
              <a:rPr sz="4000" b="1">
                <a:solidFill>
                  <a:srgbClr val="0070C0"/>
                </a:solidFill>
                <a:latin typeface="楷体" panose="02010609060101010101" pitchFamily="49" charset="-122"/>
                <a:ea typeface="楷体" panose="02010609060101010101" pitchFamily="49" charset="-122"/>
              </a:rPr>
              <a:t>偷换论题</a:t>
            </a:r>
            <a:endParaRPr sz="4000" b="1">
              <a:solidFill>
                <a:srgbClr val="0070C0"/>
              </a:solidFill>
              <a:latin typeface="楷体" panose="02010609060101010101" pitchFamily="49" charset="-122"/>
              <a:ea typeface="楷体" panose="02010609060101010101" pitchFamily="49" charset="-122"/>
            </a:endParaRPr>
          </a:p>
          <a:p>
            <a:r>
              <a:rPr sz="4000" b="1">
                <a:solidFill>
                  <a:srgbClr val="0070C0"/>
                </a:solidFill>
                <a:latin typeface="楷体" panose="02010609060101010101" pitchFamily="49" charset="-122"/>
                <a:ea typeface="楷体" panose="02010609060101010101" pitchFamily="49" charset="-122"/>
              </a:rPr>
              <a:t>假二择一</a:t>
            </a:r>
            <a:endParaRPr sz="4000" b="1">
              <a:solidFill>
                <a:srgbClr val="0070C0"/>
              </a:solidFill>
              <a:latin typeface="楷体" panose="02010609060101010101" pitchFamily="49" charset="-122"/>
              <a:ea typeface="楷体" panose="02010609060101010101" pitchFamily="49" charset="-122"/>
            </a:endParaRPr>
          </a:p>
          <a:p>
            <a:r>
              <a:rPr sz="4000" b="1">
                <a:solidFill>
                  <a:srgbClr val="0070C0"/>
                </a:solidFill>
                <a:latin typeface="楷体" panose="02010609060101010101" pitchFamily="49" charset="-122"/>
                <a:ea typeface="楷体" panose="02010609060101010101" pitchFamily="49" charset="-122"/>
              </a:rPr>
              <a:t>两可两不可</a:t>
            </a:r>
            <a:endParaRPr sz="4000" b="1">
              <a:solidFill>
                <a:srgbClr val="0070C0"/>
              </a:solidFill>
              <a:latin typeface="楷体" panose="02010609060101010101" pitchFamily="49" charset="-122"/>
              <a:ea typeface="楷体" panose="02010609060101010101" pitchFamily="49" charset="-122"/>
            </a:endParaRPr>
          </a:p>
          <a:p>
            <a:r>
              <a:rPr sz="4000" b="1">
                <a:solidFill>
                  <a:srgbClr val="0070C0"/>
                </a:solidFill>
                <a:latin typeface="楷体" panose="02010609060101010101" pitchFamily="49" charset="-122"/>
                <a:ea typeface="楷体" panose="02010609060101010101" pitchFamily="49" charset="-122"/>
              </a:rPr>
              <a:t>不当预设</a:t>
            </a:r>
            <a:endParaRPr sz="4000" b="1">
              <a:solidFill>
                <a:srgbClr val="0070C0"/>
              </a:solidFill>
              <a:latin typeface="楷体" panose="02010609060101010101" pitchFamily="49" charset="-122"/>
              <a:ea typeface="楷体" panose="02010609060101010101" pitchFamily="49" charset="-122"/>
            </a:endParaRPr>
          </a:p>
          <a:p>
            <a:endParaRPr sz="4000" b="1">
              <a:solidFill>
                <a:srgbClr val="0070C0"/>
              </a:solidFill>
              <a:latin typeface="楷体" panose="02010609060101010101" pitchFamily="49" charset="-122"/>
              <a:ea typeface="楷体" panose="02010609060101010101" pitchFamily="49" charset="-122"/>
            </a:endParaRPr>
          </a:p>
        </p:txBody>
      </p:sp>
      <p:sp>
        <p:nvSpPr>
          <p:cNvPr id="3" name="文本框 2"/>
          <p:cNvSpPr txBox="1"/>
          <p:nvPr/>
        </p:nvSpPr>
        <p:spPr>
          <a:xfrm>
            <a:off x="427355" y="1156970"/>
            <a:ext cx="11537315" cy="1814830"/>
          </a:xfrm>
          <a:prstGeom prst="rect">
            <a:avLst/>
          </a:prstGeom>
          <a:noFill/>
        </p:spPr>
        <p:txBody>
          <a:bodyPr wrap="square" rtlCol="0">
            <a:spAutoFit/>
          </a:bodyPr>
          <a:p>
            <a:r>
              <a:rPr lang="zh-CN" altLang="en-US" sz="2800" b="1"/>
              <a:t>用违反了哪一条逻辑规律来给逻辑错误分类还是一种比较笼统的做法。随着辨谬的深入，对谬误的分析需要更加精细的分类，需要</a:t>
            </a:r>
            <a:r>
              <a:rPr lang="en-US" altLang="zh-CN" sz="2800" b="1"/>
              <a:t>“</a:t>
            </a:r>
            <a:r>
              <a:rPr lang="zh-CN" altLang="en-US" sz="2800" b="1"/>
              <a:t>标签</a:t>
            </a:r>
            <a:r>
              <a:rPr lang="en-US" altLang="zh-CN" sz="2800" b="1"/>
              <a:t>”</a:t>
            </a:r>
            <a:r>
              <a:rPr lang="zh-CN" altLang="en-US" sz="2800" b="1"/>
              <a:t>来给它们分门别类。多数谬误有固定的套路，且经常出现，从而拥有了属于自己的名字，下面就是日常语言表达中的常见逻辑错误。</a:t>
            </a:r>
            <a:endParaRPr lang="zh-CN" altLang="en-US" sz="2800" b="1"/>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additive="base">
                                        <p:cTn id="2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 calcmode="lin" valueType="num">
                                      <p:cBhvr additive="base">
                                        <p:cTn id="3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Effect transition="in" filter="box(in)">
                                      <p:cBhvr>
                                        <p:cTn id="39" dur="2000"/>
                                        <p:tgtEl>
                                          <p:spTgt spid="6">
                                            <p:txEl>
                                              <p:pRg st="0" end="0"/>
                                            </p:txEl>
                                          </p:spTgt>
                                        </p:tgtEl>
                                      </p:cBhvr>
                                    </p:animEffect>
                                  </p:childTnLst>
                                </p:cTn>
                              </p:par>
                              <p:par>
                                <p:cTn id="40" presetID="4" presetClass="entr" presetSubtype="16" fill="hold" nodeType="with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box(in)">
                                      <p:cBhvr>
                                        <p:cTn id="42" dur="2000"/>
                                        <p:tgtEl>
                                          <p:spTgt spid="6">
                                            <p:txEl>
                                              <p:pRg st="1" end="1"/>
                                            </p:txEl>
                                          </p:spTgt>
                                        </p:tgtEl>
                                      </p:cBhvr>
                                    </p:animEffect>
                                  </p:childTnLst>
                                </p:cTn>
                              </p:par>
                              <p:par>
                                <p:cTn id="43" presetID="4" presetClass="entr" presetSubtype="16" fill="hold" nodeType="with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box(in)">
                                      <p:cBhvr>
                                        <p:cTn id="45" dur="2000"/>
                                        <p:tgtEl>
                                          <p:spTgt spid="6">
                                            <p:txEl>
                                              <p:pRg st="2" end="2"/>
                                            </p:txEl>
                                          </p:spTgt>
                                        </p:tgtEl>
                                      </p:cBhvr>
                                    </p:animEffect>
                                  </p:childTnLst>
                                </p:cTn>
                              </p:par>
                              <p:par>
                                <p:cTn id="46" presetID="4" presetClass="entr" presetSubtype="16" fill="hold" nodeType="withEffect">
                                  <p:stCondLst>
                                    <p:cond delay="0"/>
                                  </p:stCondLst>
                                  <p:childTnLst>
                                    <p:set>
                                      <p:cBhvr>
                                        <p:cTn id="47" dur="1" fill="hold">
                                          <p:stCondLst>
                                            <p:cond delay="0"/>
                                          </p:stCondLst>
                                        </p:cTn>
                                        <p:tgtEl>
                                          <p:spTgt spid="6">
                                            <p:txEl>
                                              <p:pRg st="3" end="3"/>
                                            </p:txEl>
                                          </p:spTgt>
                                        </p:tgtEl>
                                        <p:attrNameLst>
                                          <p:attrName>style.visibility</p:attrName>
                                        </p:attrNameLst>
                                      </p:cBhvr>
                                      <p:to>
                                        <p:strVal val="visible"/>
                                      </p:to>
                                    </p:set>
                                    <p:animEffect transition="in" filter="box(in)">
                                      <p:cBhvr>
                                        <p:cTn id="48" dur="2000"/>
                                        <p:tgtEl>
                                          <p:spTgt spid="6">
                                            <p:txEl>
                                              <p:pRg st="3" end="3"/>
                                            </p:txEl>
                                          </p:spTgt>
                                        </p:tgtEl>
                                      </p:cBhvr>
                                    </p:animEffect>
                                  </p:childTnLst>
                                </p:cTn>
                              </p:par>
                              <p:par>
                                <p:cTn id="49" presetID="4" presetClass="entr" presetSubtype="16" fill="hold"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box(in)">
                                      <p:cBhvr>
                                        <p:cTn id="51"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99450" y="299720"/>
            <a:ext cx="5556738"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逻辑谬误一：歪曲观点</a:t>
            </a:r>
            <a:endParaRPr lang="zh-CN" altLang="en-US" sz="4000" b="1">
              <a:solidFill>
                <a:srgbClr val="0070C0"/>
              </a:solidFill>
              <a:latin typeface="方正粗黑宋简体" panose="02000000000000000000" charset="-122"/>
              <a:ea typeface="方正粗黑宋简体" panose="02000000000000000000" charset="-122"/>
            </a:endParaRPr>
          </a:p>
        </p:txBody>
      </p:sp>
      <p:sp>
        <p:nvSpPr>
          <p:cNvPr id="2" name="内容占位符 1"/>
          <p:cNvSpPr>
            <a:spLocks noGrp="1"/>
          </p:cNvSpPr>
          <p:nvPr>
            <p:ph idx="1"/>
          </p:nvPr>
        </p:nvSpPr>
        <p:spPr>
          <a:xfrm>
            <a:off x="654050" y="1746250"/>
            <a:ext cx="11087100" cy="3649345"/>
          </a:xfrm>
        </p:spPr>
        <p:txBody>
          <a:bodyPr>
            <a:normAutofit/>
          </a:bodyPr>
          <a:lstStyle/>
          <a:p>
            <a:pPr marL="0" indent="0">
              <a:buNone/>
            </a:pPr>
            <a:r>
              <a:rPr lang="en-US" altLang="zh-CN" sz="44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把对方观点</a:t>
            </a:r>
            <a:r>
              <a:rPr lang="en-US" altLang="zh-CN" sz="4400" b="1">
                <a:latin typeface="楷体" panose="02010609060101010101" pitchFamily="49" charset="-122"/>
                <a:ea typeface="楷体" panose="02010609060101010101" pitchFamily="49" charset="-122"/>
                <a:cs typeface="楷体" panose="02010609060101010101" pitchFamily="49" charset="-122"/>
              </a:rPr>
              <a:t>A</a:t>
            </a:r>
            <a:r>
              <a:rPr lang="zh-CN" altLang="en-US" sz="4400" b="1">
                <a:latin typeface="楷体" panose="02010609060101010101" pitchFamily="49" charset="-122"/>
                <a:ea typeface="楷体" panose="02010609060101010101" pitchFamily="49" charset="-122"/>
                <a:cs typeface="楷体" panose="02010609060101010101" pitchFamily="49" charset="-122"/>
              </a:rPr>
              <a:t>歪曲成观点</a:t>
            </a:r>
            <a:r>
              <a:rPr lang="en-US" altLang="zh-CN" sz="4400" b="1">
                <a:latin typeface="楷体" panose="02010609060101010101" pitchFamily="49" charset="-122"/>
                <a:ea typeface="楷体" panose="02010609060101010101" pitchFamily="49" charset="-122"/>
                <a:cs typeface="楷体" panose="02010609060101010101" pitchFamily="49" charset="-122"/>
              </a:rPr>
              <a:t>B</a:t>
            </a:r>
            <a:r>
              <a:rPr lang="zh-CN" altLang="en-US" sz="4400" b="1">
                <a:latin typeface="楷体" panose="02010609060101010101" pitchFamily="49" charset="-122"/>
                <a:ea typeface="楷体" panose="02010609060101010101" pitchFamily="49" charset="-122"/>
                <a:cs typeface="楷体" panose="02010609060101010101" pitchFamily="49" charset="-122"/>
              </a:rPr>
              <a:t>，然后攻击观点</a:t>
            </a:r>
            <a:r>
              <a:rPr lang="en-US" altLang="zh-CN" sz="4400" b="1">
                <a:latin typeface="楷体" panose="02010609060101010101" pitchFamily="49" charset="-122"/>
                <a:ea typeface="楷体" panose="02010609060101010101" pitchFamily="49" charset="-122"/>
                <a:cs typeface="楷体" panose="02010609060101010101" pitchFamily="49" charset="-122"/>
              </a:rPr>
              <a:t>B</a:t>
            </a:r>
            <a:r>
              <a:rPr lang="zh-CN" altLang="en-US" sz="4400" b="1">
                <a:latin typeface="楷体" panose="02010609060101010101" pitchFamily="49" charset="-122"/>
                <a:ea typeface="楷体" panose="02010609060101010101" pitchFamily="49" charset="-122"/>
                <a:cs typeface="楷体" panose="02010609060101010101" pitchFamily="49" charset="-122"/>
              </a:rPr>
              <a:t>，又称为</a:t>
            </a:r>
            <a:r>
              <a:rPr lang="en-US" altLang="zh-CN" sz="4400" b="1" u="sng">
                <a:latin typeface="楷体" panose="02010609060101010101" pitchFamily="49" charset="-122"/>
                <a:ea typeface="楷体" panose="02010609060101010101" pitchFamily="49" charset="-122"/>
                <a:cs typeface="楷体" panose="02010609060101010101" pitchFamily="49" charset="-122"/>
              </a:rPr>
              <a:t>“</a:t>
            </a:r>
            <a:r>
              <a:rPr lang="zh-CN" altLang="en-US" sz="4400" b="1" u="sng">
                <a:latin typeface="楷体" panose="02010609060101010101" pitchFamily="49" charset="-122"/>
                <a:ea typeface="楷体" panose="02010609060101010101" pitchFamily="49" charset="-122"/>
                <a:cs typeface="楷体" panose="02010609060101010101" pitchFamily="49" charset="-122"/>
              </a:rPr>
              <a:t>稻草人</a:t>
            </a:r>
            <a:r>
              <a:rPr lang="en-US" altLang="zh-CN" sz="4400" b="1" u="sng">
                <a:latin typeface="楷体" panose="02010609060101010101" pitchFamily="49" charset="-122"/>
                <a:ea typeface="楷体" panose="02010609060101010101" pitchFamily="49" charset="-122"/>
                <a:cs typeface="楷体" panose="02010609060101010101" pitchFamily="49" charset="-122"/>
              </a:rPr>
              <a:t>”</a:t>
            </a:r>
            <a:r>
              <a:rPr lang="zh-CN" altLang="en-US" sz="4400" b="1" u="sng">
                <a:latin typeface="楷体" panose="02010609060101010101" pitchFamily="49" charset="-122"/>
                <a:ea typeface="楷体" panose="02010609060101010101" pitchFamily="49" charset="-122"/>
                <a:cs typeface="楷体" panose="02010609060101010101" pitchFamily="49" charset="-122"/>
              </a:rPr>
              <a:t>谬误</a:t>
            </a:r>
            <a:r>
              <a:rPr lang="zh-CN" altLang="en-US" sz="4400" b="1">
                <a:latin typeface="楷体" panose="02010609060101010101" pitchFamily="49" charset="-122"/>
                <a:ea typeface="楷体" panose="02010609060101010101" pitchFamily="49" charset="-122"/>
                <a:cs typeface="楷体" panose="02010609060101010101" pitchFamily="49" charset="-122"/>
              </a:rPr>
              <a:t>。其论证的过程就好像制造出一个稻草人，然后再把这个稻草人击倒。</a:t>
            </a:r>
            <a:endParaRPr lang="zh-CN" altLang="en-US" sz="40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65200" y="403860"/>
            <a:ext cx="2503805"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4000" b="1">
              <a:solidFill>
                <a:srgbClr val="7030A0"/>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438150" y="1200150"/>
            <a:ext cx="10915650" cy="2951480"/>
          </a:xfrm>
        </p:spPr>
        <p:txBody>
          <a:bodyPr>
            <a:normAutofit fontScale="90000" lnSpcReduction="10000"/>
          </a:bodyPr>
          <a:lstStyle/>
          <a:p>
            <a:pPr marL="0" indent="0" algn="l">
              <a:buNone/>
            </a:pP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“不敢想象爱因斯坦等先贤没有批判性思维。”</a:t>
            </a:r>
            <a:endParaRPr lang="en-US" altLang="zh-CN" sz="40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“爱因斯坦何止有批判性思维？他还有创新性思维、科学思维、逻辑思维、数学思维</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为什么仅仅拿批判性思维说事？”</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651510" y="3995420"/>
            <a:ext cx="10268585" cy="1938020"/>
          </a:xfrm>
          <a:prstGeom prst="rect">
            <a:avLst/>
          </a:prstGeom>
          <a:noFill/>
        </p:spPr>
        <p:txBody>
          <a:bodyPr wrap="square" rtlCol="0">
            <a:spAutoFit/>
          </a:bodyPr>
          <a:lstStyle/>
          <a:p>
            <a:r>
              <a:rPr lang="zh-CN" altLang="en-US" sz="4000" b="1">
                <a:solidFill>
                  <a:srgbClr val="FF0000"/>
                </a:solidFill>
                <a:latin typeface="方正粗黑宋简体" panose="02000000000000000000" charset="-122"/>
                <a:ea typeface="方正粗黑宋简体" panose="02000000000000000000" charset="-122"/>
              </a:rPr>
              <a:t>本质</a:t>
            </a:r>
            <a:r>
              <a:rPr lang="zh-CN" altLang="en-US" sz="4000" b="1">
                <a:latin typeface="方正粗黑宋简体" panose="02000000000000000000" charset="-122"/>
                <a:ea typeface="方正粗黑宋简体" panose="02000000000000000000" charset="-122"/>
              </a:rPr>
              <a:t>：将对方观点夸大其词，加深（或减少）程度，放大（或缩小）后果，扩大（或窄化）范围</a:t>
            </a:r>
            <a:endParaRPr lang="zh-CN" altLang="en-US" sz="4000" b="1">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ox(in)">
                                      <p:cBhvr>
                                        <p:cTn id="17" dur="2000"/>
                                        <p:tgtEl>
                                          <p:spTgt spid="2">
                                            <p:txEl>
                                              <p:pRg st="0" end="0"/>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box(in)">
                                      <p:cBhvr>
                                        <p:cTn id="20" dur="20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73440" y="401637"/>
            <a:ext cx="5556738"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逻辑谬误二：偷换论题</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855980" y="2190115"/>
            <a:ext cx="10096500" cy="3142615"/>
          </a:xfrm>
        </p:spPr>
        <p:txBody>
          <a:bodyPr/>
          <a:lstStyle/>
          <a:p>
            <a:pPr marL="0" indent="0" algn="l">
              <a:buNone/>
            </a:pPr>
            <a:r>
              <a:rPr lang="en-US" altLang="zh-CN" sz="4400" b="1">
                <a:latin typeface="楷体" panose="02010609060101010101" pitchFamily="49" charset="-122"/>
                <a:ea typeface="楷体" panose="02010609060101010101" pitchFamily="49" charset="-122"/>
              </a:rPr>
              <a:t>    </a:t>
            </a:r>
            <a:r>
              <a:rPr lang="zh-CN" altLang="en-US" sz="4400" b="1">
                <a:latin typeface="楷体" panose="02010609060101010101" pitchFamily="49" charset="-122"/>
                <a:ea typeface="楷体" panose="02010609060101010101" pitchFamily="49" charset="-122"/>
              </a:rPr>
              <a:t>把讨论的</a:t>
            </a:r>
            <a:r>
              <a:rPr lang="zh-CN" altLang="en-US" sz="4400" b="1" u="sng">
                <a:latin typeface="楷体" panose="02010609060101010101" pitchFamily="49" charset="-122"/>
                <a:ea typeface="楷体" panose="02010609060101010101" pitchFamily="49" charset="-122"/>
              </a:rPr>
              <a:t>焦点转移</a:t>
            </a:r>
            <a:r>
              <a:rPr lang="zh-CN" altLang="en-US" sz="4400" b="1">
                <a:latin typeface="楷体" panose="02010609060101010101" pitchFamily="49" charset="-122"/>
                <a:ea typeface="楷体" panose="02010609060101010101" pitchFamily="49" charset="-122"/>
              </a:rPr>
              <a:t>到另一个话题，从而逃避质疑或攻击。</a:t>
            </a:r>
            <a:endParaRPr lang="zh-CN" altLang="en-US" sz="40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43732" y="538356"/>
            <a:ext cx="5556738" cy="645160"/>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743585" y="1599565"/>
            <a:ext cx="7780020" cy="1977390"/>
          </a:xfrm>
        </p:spPr>
        <p:txBody>
          <a:bodyPr>
            <a:normAutofit lnSpcReduction="10000"/>
          </a:bodyPr>
          <a:lstStyle/>
          <a:p>
            <a:pPr marL="0" indent="0" algn="l">
              <a:buNone/>
            </a:pPr>
            <a:r>
              <a:rPr lang="en-US" altLang="zh-CN" sz="4000">
                <a:latin typeface="楷体" panose="02010609060101010101" pitchFamily="49" charset="-122"/>
                <a:ea typeface="楷体" panose="02010609060101010101" pitchFamily="49" charset="-122"/>
                <a:cs typeface="楷体" panose="02010609060101010101" pitchFamily="49" charset="-122"/>
              </a:rPr>
              <a:t>——</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rPr>
              <a:t>怎么这么迟回家？</a:t>
            </a:r>
            <a:r>
              <a:rPr lang="en-US" altLang="zh-CN" sz="4000" b="1">
                <a:latin typeface="楷体" panose="02010609060101010101" pitchFamily="49" charset="-122"/>
                <a:ea typeface="楷体" panose="02010609060101010101" pitchFamily="49" charset="-122"/>
                <a:cs typeface="楷体" panose="02010609060101010101" pitchFamily="49" charset="-122"/>
              </a:rPr>
              <a:t>”</a:t>
            </a:r>
            <a:endParaRPr lang="en-US" altLang="zh-CN" sz="4000" b="1">
              <a:latin typeface="楷体" panose="02010609060101010101" pitchFamily="49" charset="-122"/>
              <a:ea typeface="楷体" panose="02010609060101010101" pitchFamily="49" charset="-122"/>
              <a:cs typeface="楷体" panose="02010609060101010101" pitchFamily="49" charset="-122"/>
            </a:endParaRPr>
          </a:p>
          <a:p>
            <a:pPr marL="0" indent="0" algn="l">
              <a:buNone/>
            </a:pP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怎么老挑我毛病？</a:t>
            </a:r>
            <a:r>
              <a:rPr lang="en-US" altLang="zh-CN" sz="4000" b="1">
                <a:latin typeface="楷体" panose="02010609060101010101" pitchFamily="49" charset="-122"/>
                <a:ea typeface="楷体" panose="02010609060101010101" pitchFamily="49" charset="-122"/>
                <a:cs typeface="楷体" panose="02010609060101010101" pitchFamily="49" charset="-122"/>
              </a:rPr>
              <a:t>”</a:t>
            </a:r>
            <a:endParaRPr lang="zh-CN" altLang="en-US" sz="4000"/>
          </a:p>
        </p:txBody>
      </p:sp>
      <p:sp>
        <p:nvSpPr>
          <p:cNvPr id="3" name="文本框 2"/>
          <p:cNvSpPr txBox="1"/>
          <p:nvPr/>
        </p:nvSpPr>
        <p:spPr>
          <a:xfrm>
            <a:off x="1242060" y="4399915"/>
            <a:ext cx="9708515" cy="1322070"/>
          </a:xfrm>
          <a:prstGeom prst="rect">
            <a:avLst/>
          </a:prstGeom>
          <a:noFill/>
        </p:spPr>
        <p:txBody>
          <a:bodyPr wrap="square" rtlCol="0">
            <a:spAutoFit/>
          </a:bodyPr>
          <a:lstStyle/>
          <a:p>
            <a:r>
              <a:rPr lang="zh-CN" altLang="en-US" sz="4000">
                <a:solidFill>
                  <a:srgbClr val="FF0000"/>
                </a:solidFill>
                <a:latin typeface="方正粗黑宋简体" panose="02000000000000000000" charset="-122"/>
                <a:ea typeface="方正粗黑宋简体" panose="02000000000000000000" charset="-122"/>
              </a:rPr>
              <a:t>本质</a:t>
            </a:r>
            <a:r>
              <a:rPr lang="zh-CN" altLang="en-US" sz="4000">
                <a:latin typeface="方正粗黑宋简体" panose="02000000000000000000" charset="-122"/>
                <a:ea typeface="方正粗黑宋简体" panose="02000000000000000000" charset="-122"/>
              </a:rPr>
              <a:t>：发起一个不同的但更能吸引人们注意力的话题。</a:t>
            </a:r>
            <a:endParaRPr lang="zh-CN" altLang="en-US" sz="4000">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box(in)">
                                      <p:cBhvr>
                                        <p:cTn id="16" dur="2000"/>
                                        <p:tgtEl>
                                          <p:spTgt spid="2">
                                            <p:txEl>
                                              <p:pRg st="0" end="0"/>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box(in)">
                                      <p:cBhvr>
                                        <p:cTn id="19" dur="2000"/>
                                        <p:tgtEl>
                                          <p:spTgt spid="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blinds(horizontal)">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02640" y="527050"/>
            <a:ext cx="10551160" cy="5650230"/>
          </a:xfrm>
        </p:spPr>
        <p:txBody>
          <a:bodyPr/>
          <a:p>
            <a:pPr marL="0" indent="0">
              <a:buNone/>
            </a:pPr>
            <a:r>
              <a:rPr lang="zh-CN" altLang="en-US" sz="4800"/>
              <a:t>歪曲观点和偷换论题（概念）都违反了同一律</a:t>
            </a:r>
            <a:endParaRPr lang="zh-CN" altLang="en-US" sz="480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43188" y="497794"/>
            <a:ext cx="6496640" cy="58356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逻辑谬误三：假二择一</a:t>
            </a:r>
            <a:endParaRPr lang="zh-CN" altLang="en-US" sz="4000" b="1">
              <a:solidFill>
                <a:srgbClr val="0070C0"/>
              </a:solidFill>
              <a:latin typeface="方正粗黑宋简体" panose="02000000000000000000" charset="-122"/>
              <a:ea typeface="方正粗黑宋简体" panose="02000000000000000000" charset="-122"/>
            </a:endParaRPr>
          </a:p>
        </p:txBody>
      </p:sp>
      <p:sp>
        <p:nvSpPr>
          <p:cNvPr id="2" name="内容占位符 1"/>
          <p:cNvSpPr>
            <a:spLocks noGrp="1"/>
          </p:cNvSpPr>
          <p:nvPr>
            <p:ph idx="1"/>
          </p:nvPr>
        </p:nvSpPr>
        <p:spPr>
          <a:xfrm>
            <a:off x="843280" y="2527300"/>
            <a:ext cx="10504805" cy="3570605"/>
          </a:xfrm>
        </p:spPr>
        <p:txBody>
          <a:bodyPr/>
          <a:lstStyle/>
          <a:p>
            <a:pPr marL="0" indent="0" algn="l">
              <a:buNone/>
            </a:pP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zh-CN" altLang="en-US" sz="4000" b="1">
                <a:latin typeface="楷体" panose="02010609060101010101" pitchFamily="49" charset="-122"/>
                <a:ea typeface="楷体" panose="02010609060101010101" pitchFamily="49" charset="-122"/>
                <a:cs typeface="楷体" panose="02010609060101010101" pitchFamily="49" charset="-122"/>
              </a:rPr>
              <a:t>明明存在很多种可能性，却</a:t>
            </a:r>
            <a:r>
              <a:rPr lang="zh-CN" altLang="en-US" sz="4000" b="1" u="sng">
                <a:latin typeface="楷体" panose="02010609060101010101" pitchFamily="49" charset="-122"/>
                <a:ea typeface="楷体" panose="02010609060101010101" pitchFamily="49" charset="-122"/>
                <a:cs typeface="楷体" panose="02010609060101010101" pitchFamily="49" charset="-122"/>
              </a:rPr>
              <a:t>说成只有两种可能</a:t>
            </a:r>
            <a:r>
              <a:rPr lang="zh-CN" altLang="en-US" sz="4000" b="1">
                <a:latin typeface="楷体" panose="02010609060101010101" pitchFamily="49" charset="-122"/>
                <a:ea typeface="楷体" panose="02010609060101010101" pitchFamily="49" charset="-122"/>
                <a:cs typeface="楷体" panose="02010609060101010101" pitchFamily="49" charset="-122"/>
              </a:rPr>
              <a:t>，迫使对方作出自己所希望的选择。又称</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虚假两难</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 </a:t>
            </a:r>
            <a:endParaRPr lang="zh-CN" altLang="en-US" sz="40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19480" y="621665"/>
            <a:ext cx="2627630"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422910" y="1840865"/>
            <a:ext cx="11345545" cy="2279015"/>
          </a:xfrm>
        </p:spPr>
        <p:txBody>
          <a:bodyPr>
            <a:noAutofit/>
          </a:bodyPr>
          <a:lstStyle/>
          <a:p>
            <a:pPr marL="0" indent="0" algn="l">
              <a:buNone/>
            </a:pPr>
            <a:r>
              <a:rPr lang="en-US" altLang="zh-CN" sz="4400" b="1">
                <a:latin typeface="楷体" panose="02010609060101010101" pitchFamily="49" charset="-122"/>
                <a:ea typeface="楷体" panose="02010609060101010101" pitchFamily="49" charset="-122"/>
                <a:cs typeface="楷体" panose="02010609060101010101" pitchFamily="49" charset="-122"/>
              </a:rPr>
              <a:t>    20</a:t>
            </a:r>
            <a:r>
              <a:rPr lang="zh-CN" altLang="en-US" sz="4400" b="1">
                <a:latin typeface="楷体" panose="02010609060101010101" pitchFamily="49" charset="-122"/>
                <a:ea typeface="楷体" panose="02010609060101010101" pitchFamily="49" charset="-122"/>
                <a:cs typeface="楷体" panose="02010609060101010101" pitchFamily="49" charset="-122"/>
              </a:rPr>
              <a:t>世纪越战期间，美国一些人为反对另一些不支持越战的人而张贴了这样的标语：</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a:p>
            <a:pPr marL="0" indent="0" algn="l">
              <a:buNone/>
            </a:pPr>
            <a:r>
              <a:rPr lang="zh-CN" altLang="en-US" sz="4400" b="1">
                <a:latin typeface="楷体" panose="02010609060101010101" pitchFamily="49" charset="-122"/>
                <a:ea typeface="楷体" panose="02010609060101010101" pitchFamily="49" charset="-122"/>
                <a:cs typeface="楷体" panose="02010609060101010101" pitchFamily="49" charset="-122"/>
              </a:rPr>
              <a:t>    美国：热爱它，要么离开它。</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1169035" y="4881880"/>
            <a:ext cx="9708515" cy="1322070"/>
          </a:xfrm>
          <a:prstGeom prst="rect">
            <a:avLst/>
          </a:prstGeom>
          <a:noFill/>
        </p:spPr>
        <p:txBody>
          <a:bodyPr wrap="square" rtlCol="0">
            <a:spAutoFit/>
          </a:bodyPr>
          <a:lstStyle/>
          <a:p>
            <a:r>
              <a:rPr lang="zh-CN" altLang="en-US" sz="4000">
                <a:solidFill>
                  <a:srgbClr val="FF0000"/>
                </a:solidFill>
                <a:latin typeface="方正粗黑宋简体" panose="02000000000000000000" charset="-122"/>
                <a:ea typeface="方正粗黑宋简体" panose="02000000000000000000" charset="-122"/>
              </a:rPr>
              <a:t>本质</a:t>
            </a:r>
            <a:r>
              <a:rPr lang="zh-CN" altLang="en-US" sz="4000">
                <a:latin typeface="方正粗黑宋简体" panose="02000000000000000000" charset="-122"/>
                <a:ea typeface="方正粗黑宋简体" panose="02000000000000000000" charset="-122"/>
              </a:rPr>
              <a:t>：把爱国与支持越战捆绑的做法是道德绑架；屏蔽了另两种可能。</a:t>
            </a:r>
            <a:endParaRPr lang="zh-CN" altLang="en-US" sz="4000">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690245" y="1193165"/>
            <a:ext cx="8168640" cy="4964430"/>
          </a:xfrm>
          <a:prstGeom prst="rect">
            <a:avLst/>
          </a:prstGeom>
          <a:noFill/>
        </p:spPr>
        <p:txBody>
          <a:bodyPr wrap="square">
            <a:spAutoFit/>
          </a:bodyPr>
          <a:lstStyle/>
          <a:p>
            <a:pPr indent="457200" algn="just">
              <a:lnSpc>
                <a:spcPct val="150000"/>
              </a:lnSpc>
              <a:spcAft>
                <a:spcPts val="1000"/>
              </a:spcAft>
            </a:pPr>
            <a:r>
              <a:rPr lang="zh-CN" altLang="en-US" sz="40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逻辑（</a:t>
            </a:r>
            <a:r>
              <a:rPr lang="en-US" altLang="zh-CN" sz="40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logic</a:t>
            </a:r>
            <a:r>
              <a:rPr lang="zh-CN" altLang="en-US" sz="40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是一个外来词语音译，指的是</a:t>
            </a:r>
            <a:r>
              <a:rPr lang="zh-CN" altLang="en-US" sz="32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思维的规律和规则</a:t>
            </a: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狭义上逻辑既指</a:t>
            </a:r>
            <a:r>
              <a:rPr lang="zh-CN" altLang="en-US" sz="3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思维的规律</a:t>
            </a: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，也指研究思维规律的学科即逻辑学。广义上逻辑泛指</a:t>
            </a:r>
            <a:r>
              <a:rPr lang="zh-CN" altLang="en-US" sz="3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规律，包括思维规律和客观规律。</a:t>
            </a:r>
            <a:endParaRPr lang="zh-CN" altLang="en-US" sz="3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逻辑包括</a:t>
            </a:r>
            <a:r>
              <a:rPr lang="zh-CN" altLang="en-US" sz="32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形式逻辑与数理逻辑</a:t>
            </a:r>
            <a:r>
              <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3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9091295" y="1193165"/>
            <a:ext cx="2433320" cy="228536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13739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 </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任务二</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p:nvPr>
            <p:custDataLst>
              <p:tags r:id="rId2"/>
            </p:custDataLst>
          </p:nvPr>
        </p:nvCxnSpPr>
        <p:spPr>
          <a:xfrm flipV="1">
            <a:off x="707981" y="342717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4" name="文本框 3"/>
          <p:cNvSpPr txBox="1"/>
          <p:nvPr>
            <p:custDataLst>
              <p:tags r:id="rId5"/>
            </p:custDataLst>
          </p:nvPr>
        </p:nvSpPr>
        <p:spPr>
          <a:xfrm>
            <a:off x="645160" y="2765425"/>
            <a:ext cx="10952480" cy="1641475"/>
          </a:xfrm>
          <a:prstGeom prst="rect">
            <a:avLst/>
          </a:prstGeom>
          <a:noFill/>
        </p:spPr>
        <p:txBody>
          <a:bodyPr wrap="square" rtlCol="0">
            <a:spAutoFit/>
          </a:bodyPr>
          <a:lstStyle/>
          <a:p>
            <a:r>
              <a:rPr lang="zh-CN" altLang="en-US" sz="2800">
                <a:ln w="22225">
                  <a:solidFill>
                    <a:schemeClr val="accent2"/>
                  </a:solidFill>
                  <a:prstDash val="solid"/>
                </a:ln>
                <a:solidFill>
                  <a:schemeClr val="accent2">
                    <a:lumMod val="40000"/>
                    <a:lumOff val="60000"/>
                  </a:schemeClr>
                </a:solidFill>
                <a:effectLst/>
              </a:rPr>
              <a:t>谬误类型三∶假二择一</a:t>
            </a:r>
            <a:endParaRPr lang="zh-CN" altLang="en-US" sz="2800">
              <a:ln w="22225">
                <a:solidFill>
                  <a:schemeClr val="accent2"/>
                </a:solidFill>
                <a:prstDash val="solid"/>
              </a:ln>
              <a:solidFill>
                <a:schemeClr val="accent2">
                  <a:lumMod val="40000"/>
                  <a:lumOff val="60000"/>
                </a:schemeClr>
              </a:solidFill>
              <a:effectLst/>
            </a:endParaRPr>
          </a:p>
          <a:p>
            <a:pPr>
              <a:lnSpc>
                <a:spcPct val="130000"/>
              </a:lnSpc>
            </a:pPr>
            <a:r>
              <a:rPr lang="zh-CN" altLang="en-US" sz="2800"/>
              <a:t>明明存在多种可能性，却说成只有两种可能，迫使对方作出自己所希望的选择，这叫作"假二择一"，也可以称作"虚假两难"。</a:t>
            </a:r>
            <a:endParaRPr lang="zh-CN" altLang="en-US" sz="2800"/>
          </a:p>
        </p:txBody>
      </p:sp>
      <p:sp>
        <p:nvSpPr>
          <p:cNvPr id="5" name="文本框 4"/>
          <p:cNvSpPr txBox="1"/>
          <p:nvPr>
            <p:custDataLst>
              <p:tags r:id="rId6"/>
            </p:custDataLst>
          </p:nvPr>
        </p:nvSpPr>
        <p:spPr>
          <a:xfrm>
            <a:off x="415290" y="1059180"/>
            <a:ext cx="11017250" cy="4154170"/>
          </a:xfrm>
          <a:prstGeom prst="rect">
            <a:avLst/>
          </a:prstGeom>
          <a:solidFill>
            <a:srgbClr val="FFFF00"/>
          </a:solidFill>
        </p:spPr>
        <p:txBody>
          <a:bodyPr wrap="square" rtlCol="0">
            <a:spAutoFit/>
          </a:bodyPr>
          <a:lstStyle/>
          <a:p>
            <a:pPr algn="just"/>
            <a:r>
              <a:rPr lang="zh-CN" altLang="en-US" sz="2400"/>
              <a:t>明确：</a:t>
            </a:r>
            <a:endParaRPr lang="zh-CN" altLang="en-US" sz="2400"/>
          </a:p>
          <a:p>
            <a:pPr algn="just"/>
            <a:r>
              <a:rPr lang="zh-CN" altLang="en-US" sz="2400"/>
              <a:t>首先，这种把爱国和支持越战捆绑起来的做法是一种道德绑架。其次，除了支持越战和离开美国，人们还可以有多种选择，说话人却只给出这两种选择，目的是迫使那些不想离开美国的人支持越战。"热爱它，要么离开它"的完整表述其实是∶要么留在美国支持越战，要么离开美国不支持越战。但实际上，是否留在美国和是否支持越战，组合起来应有四种可能性，列出表格，一看即知∶</a:t>
            </a:r>
            <a:endParaRPr lang="zh-CN" altLang="en-US" sz="2400"/>
          </a:p>
          <a:p>
            <a:pPr algn="just"/>
            <a:endParaRPr lang="zh-CN" altLang="en-US" sz="2400"/>
          </a:p>
          <a:p>
            <a:pPr algn="just"/>
            <a:endParaRPr lang="zh-CN" altLang="en-US" sz="2400"/>
          </a:p>
          <a:p>
            <a:pPr algn="just"/>
            <a:endParaRPr lang="zh-CN" altLang="en-US" sz="2400"/>
          </a:p>
          <a:p>
            <a:pPr algn="just"/>
            <a:endParaRPr lang="zh-CN" altLang="en-US" sz="2400"/>
          </a:p>
          <a:p>
            <a:pPr algn="just"/>
            <a:r>
              <a:rPr lang="zh-CN" altLang="en-US" sz="2400"/>
              <a:t>也就是说，这个标语屏蔽了②③，只给出了①④，目的在①。</a:t>
            </a:r>
            <a:endParaRPr lang="zh-CN" altLang="en-US" sz="2400"/>
          </a:p>
        </p:txBody>
      </p:sp>
      <p:graphicFrame>
        <p:nvGraphicFramePr>
          <p:cNvPr id="7" name="表格 6"/>
          <p:cNvGraphicFramePr>
            <a:graphicFrameLocks noGrp="1"/>
          </p:cNvGraphicFramePr>
          <p:nvPr>
            <p:custDataLst>
              <p:tags r:id="rId7"/>
            </p:custDataLst>
          </p:nvPr>
        </p:nvGraphicFramePr>
        <p:xfrm>
          <a:off x="1575435" y="3425825"/>
          <a:ext cx="9259570" cy="1127760"/>
        </p:xfrm>
        <a:graphic>
          <a:graphicData uri="http://schemas.openxmlformats.org/drawingml/2006/table">
            <a:tbl>
              <a:tblPr firstRow="1" bandRow="1">
                <a:tableStyleId>{5C22544A-7EE6-4342-B048-85BDC9FD1C3A}</a:tableStyleId>
              </a:tblPr>
              <a:tblGrid>
                <a:gridCol w="2403475"/>
                <a:gridCol w="3773805"/>
                <a:gridCol w="3082290"/>
              </a:tblGrid>
              <a:tr h="375920">
                <a:tc>
                  <a:txBody>
                    <a:bodyPr wrap="square"/>
                    <a:lstStyle/>
                    <a:p>
                      <a:pPr algn="ctr">
                        <a:buNone/>
                      </a:pPr>
                      <a:endParaRPr lang="zh-CN" altLang="en-US">
                        <a:solidFill>
                          <a:srgbClr val="B28E4E"/>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sz="1800">
                          <a:solidFill>
                            <a:srgbClr val="404040"/>
                          </a:solidFill>
                          <a:sym typeface="+mn-ea"/>
                        </a:rPr>
                        <a:t>支持越战</a:t>
                      </a:r>
                      <a:endParaRPr lang="zh-CN" altLang="en-US">
                        <a:solidFill>
                          <a:srgbClr val="B28E4E"/>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sz="1800">
                          <a:solidFill>
                            <a:srgbClr val="404040"/>
                          </a:solidFill>
                          <a:sym typeface="+mn-ea"/>
                        </a:rPr>
                        <a:t>不支持越战</a:t>
                      </a:r>
                      <a:endParaRPr lang="zh-CN" altLang="en-US">
                        <a:solidFill>
                          <a:srgbClr val="B28E4E"/>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r>
              <a:tr h="375920">
                <a:tc>
                  <a:txBody>
                    <a:bodyPr wrap="square"/>
                    <a:lstStyle/>
                    <a:p>
                      <a:pPr algn="ctr">
                        <a:buNone/>
                      </a:pPr>
                      <a:r>
                        <a:rPr lang="zh-CN" altLang="en-US">
                          <a:solidFill>
                            <a:srgbClr val="B28E4E"/>
                          </a:solidFill>
                        </a:rPr>
                        <a:t>留在美国</a:t>
                      </a:r>
                      <a:endParaRPr lang="zh-CN" altLang="en-US">
                        <a:solidFill>
                          <a:srgbClr val="B28E4E"/>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a:solidFill>
                            <a:srgbClr val="404040"/>
                          </a:solidFill>
                        </a:rPr>
                        <a:t>①留在美国且支持越战</a:t>
                      </a:r>
                      <a:endParaRPr lang="zh-CN" altLang="en-US">
                        <a:solidFill>
                          <a:srgbClr val="404040"/>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a:solidFill>
                            <a:srgbClr val="404040"/>
                          </a:solidFill>
                        </a:rPr>
                        <a:t>②留在美国但不支持越战</a:t>
                      </a:r>
                      <a:endParaRPr lang="zh-CN" altLang="en-US">
                        <a:solidFill>
                          <a:srgbClr val="404040"/>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r>
              <a:tr h="375920">
                <a:tc>
                  <a:txBody>
                    <a:bodyPr wrap="square"/>
                    <a:lstStyle/>
                    <a:p>
                      <a:pPr algn="ctr">
                        <a:buNone/>
                      </a:pPr>
                      <a:r>
                        <a:rPr lang="zh-CN" altLang="en-US">
                          <a:solidFill>
                            <a:srgbClr val="B28E4E"/>
                          </a:solidFill>
                        </a:rPr>
                        <a:t>离开美国</a:t>
                      </a:r>
                      <a:endParaRPr lang="zh-CN" altLang="en-US">
                        <a:solidFill>
                          <a:srgbClr val="B28E4E"/>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a:solidFill>
                            <a:srgbClr val="404040"/>
                          </a:solidFill>
                        </a:rPr>
                        <a:t>③离开美国但支持越战</a:t>
                      </a:r>
                      <a:endParaRPr lang="zh-CN" altLang="en-US">
                        <a:solidFill>
                          <a:srgbClr val="404040"/>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c>
                  <a:txBody>
                    <a:bodyPr wrap="square"/>
                    <a:lstStyle/>
                    <a:p>
                      <a:pPr algn="ctr">
                        <a:buNone/>
                      </a:pPr>
                      <a:r>
                        <a:rPr lang="zh-CN" altLang="en-US" sz="1800">
                          <a:solidFill>
                            <a:srgbClr val="404040"/>
                          </a:solidFill>
                          <a:sym typeface="+mn-ea"/>
                        </a:rPr>
                        <a:t>④离开美国且不支持越战</a:t>
                      </a:r>
                      <a:endParaRPr lang="zh-CN" altLang="en-US">
                        <a:solidFill>
                          <a:srgbClr val="404040"/>
                        </a:solidFill>
                      </a:endParaRPr>
                    </a:p>
                  </a:txBody>
                  <a:tcPr vert="horz">
                    <a:lnL w="9525">
                      <a:solidFill>
                        <a:srgbClr val="B28E4E"/>
                      </a:solidFill>
                      <a:prstDash val="dash"/>
                    </a:lnL>
                    <a:lnR w="9525">
                      <a:solidFill>
                        <a:srgbClr val="B28E4E"/>
                      </a:solidFill>
                      <a:prstDash val="dash"/>
                    </a:lnR>
                    <a:lnT w="9525">
                      <a:solidFill>
                        <a:srgbClr val="B28E4E"/>
                      </a:solidFill>
                      <a:prstDash val="dash"/>
                    </a:lnT>
                    <a:lnB w="9525">
                      <a:solidFill>
                        <a:srgbClr val="B28E4E"/>
                      </a:solidFill>
                      <a:prstDash val="dash"/>
                    </a:lnB>
                    <a:solidFill>
                      <a:srgbClr val="FFFFFF"/>
                    </a:solidFill>
                  </a:tcPr>
                </a:tc>
              </a:tr>
            </a:tbl>
          </a:graphicData>
        </a:graphic>
      </p:graphicFrame>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1" nodeType="clickEffect">
                                  <p:stCondLst>
                                    <p:cond delay="0"/>
                                  </p:stCondLst>
                                  <p:childTnLst>
                                    <p:anim calcmode="lin" valueType="num">
                                      <p:cBhvr additive="base">
                                        <p:cTn id="14" dur="500"/>
                                        <p:tgtEl>
                                          <p:spTgt spid="5"/>
                                        </p:tgtEl>
                                        <p:attrNameLst>
                                          <p:attrName>ppt_x</p:attrName>
                                        </p:attrNameLst>
                                      </p:cBhvr>
                                      <p:tavLst>
                                        <p:tav tm="0">
                                          <p:val>
                                            <p:strVal val="ppt_x"/>
                                          </p:val>
                                        </p:tav>
                                        <p:tav tm="100000">
                                          <p:val>
                                            <p:strVal val="ppt_x"/>
                                          </p:val>
                                        </p:tav>
                                      </p:tavLst>
                                    </p:anim>
                                    <p:anim calcmode="lin" valueType="num">
                                      <p:cBhvr additive="base">
                                        <p:cTn id="15" dur="500"/>
                                        <p:tgtEl>
                                          <p:spTgt spid="5"/>
                                        </p:tgtEl>
                                        <p:attrNameLst>
                                          <p:attrName>ppt_y</p:attrName>
                                        </p:attrNameLst>
                                      </p:cBhvr>
                                      <p:tavLst>
                                        <p:tav tm="0">
                                          <p:val>
                                            <p:strVal val="ppt_y"/>
                                          </p:val>
                                        </p:tav>
                                        <p:tav tm="100000">
                                          <p:val>
                                            <p:strVal val="1+ppt_h/2"/>
                                          </p:val>
                                        </p:tav>
                                      </p:tavLst>
                                    </p:anim>
                                    <p:set>
                                      <p:cBhvr>
                                        <p:cTn id="16" dur="1" fill="hold">
                                          <p:stCondLst>
                                            <p:cond delay="499"/>
                                          </p:stCondLst>
                                        </p:cTn>
                                        <p:tgtEl>
                                          <p:spTgt spid="5"/>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5"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35025" y="520700"/>
            <a:ext cx="10479405"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逻辑谬误四：两可两不可（</a:t>
            </a:r>
            <a:r>
              <a:rPr lang="zh-CN" altLang="en-US" sz="4000" b="1">
                <a:solidFill>
                  <a:srgbClr val="0070C0"/>
                </a:solidFill>
                <a:latin typeface="方正粗黑宋简体" panose="02000000000000000000" charset="-122"/>
                <a:ea typeface="方正粗黑宋简体" panose="02000000000000000000" charset="-122"/>
                <a:sym typeface="+mn-ea"/>
              </a:rPr>
              <a:t>模棱两可</a:t>
            </a:r>
            <a:r>
              <a:rPr lang="zh-CN" altLang="en-US" sz="4000" b="1">
                <a:solidFill>
                  <a:srgbClr val="0070C0"/>
                </a:solidFill>
                <a:latin typeface="方正粗黑宋简体" panose="02000000000000000000" charset="-122"/>
                <a:ea typeface="方正粗黑宋简体" panose="02000000000000000000" charset="-122"/>
              </a:rPr>
              <a:t>）</a:t>
            </a:r>
            <a:endParaRPr lang="en-US" altLang="zh-CN" sz="36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1000125" y="1704975"/>
            <a:ext cx="10401300" cy="4183380"/>
          </a:xfrm>
        </p:spPr>
        <p:txBody>
          <a:bodyPr>
            <a:normAutofit/>
          </a:bodyPr>
          <a:lstStyle/>
          <a:p>
            <a:pPr marL="0" indent="0" algn="l">
              <a:buNone/>
            </a:pP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en-US" altLang="zh-CN" sz="44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在同一思维过程或表述中，两个相互矛盾的判断</a:t>
            </a:r>
            <a:r>
              <a:rPr lang="zh-CN" altLang="en-US" sz="4400" b="1" u="sng">
                <a:latin typeface="楷体" panose="02010609060101010101" pitchFamily="49" charset="-122"/>
                <a:ea typeface="楷体" panose="02010609060101010101" pitchFamily="49" charset="-122"/>
                <a:cs typeface="楷体" panose="02010609060101010101" pitchFamily="49" charset="-122"/>
              </a:rPr>
              <a:t>不能同真，也不能同假</a:t>
            </a:r>
            <a:r>
              <a:rPr lang="zh-CN" altLang="en-US" sz="4400" b="1">
                <a:latin typeface="楷体" panose="02010609060101010101" pitchFamily="49" charset="-122"/>
                <a:ea typeface="楷体" panose="02010609060101010101" pitchFamily="49" charset="-122"/>
                <a:cs typeface="楷体" panose="02010609060101010101" pitchFamily="49" charset="-122"/>
              </a:rPr>
              <a:t>，如果</a:t>
            </a:r>
            <a:r>
              <a:rPr lang="zh-CN" altLang="en-US" sz="4400" b="1" u="sng">
                <a:latin typeface="楷体" panose="02010609060101010101" pitchFamily="49" charset="-122"/>
                <a:ea typeface="楷体" panose="02010609060101010101" pitchFamily="49" charset="-122"/>
                <a:cs typeface="楷体" panose="02010609060101010101" pitchFamily="49" charset="-122"/>
              </a:rPr>
              <a:t>同时肯定或否定</a:t>
            </a:r>
            <a:r>
              <a:rPr lang="zh-CN" altLang="en-US" sz="4400" b="1">
                <a:latin typeface="楷体" panose="02010609060101010101" pitchFamily="49" charset="-122"/>
                <a:ea typeface="楷体" panose="02010609060101010101" pitchFamily="49" charset="-122"/>
                <a:cs typeface="楷体" panose="02010609060101010101" pitchFamily="49" charset="-122"/>
              </a:rPr>
              <a:t>，就犯了</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两可</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或</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两不可</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的错误，可以简称为</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模棱两可</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a:t>
            </a:r>
            <a:endParaRPr lang="zh-CN" altLang="en-US" sz="4400">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39140" y="393700"/>
            <a:ext cx="2547620"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848360" y="1231900"/>
            <a:ext cx="10793095" cy="3807460"/>
          </a:xfrm>
        </p:spPr>
        <p:txBody>
          <a:bodyPr>
            <a:normAutofit/>
          </a:bodyPr>
          <a:lstStyle/>
          <a:p>
            <a:pPr marL="0" indent="0" algn="l">
              <a:buNone/>
            </a:pPr>
            <a:r>
              <a:rPr sz="4000" b="1">
                <a:latin typeface="楷体" panose="02010609060101010101" pitchFamily="49" charset="-122"/>
                <a:ea typeface="楷体" panose="02010609060101010101" pitchFamily="49" charset="-122"/>
                <a:cs typeface="楷体" panose="02010609060101010101" pitchFamily="49" charset="-122"/>
              </a:rPr>
              <a:t>例</a:t>
            </a:r>
            <a:r>
              <a:rPr lang="en-US" altLang="zh-CN" sz="4000" b="1">
                <a:latin typeface="楷体" panose="02010609060101010101" pitchFamily="49" charset="-122"/>
                <a:ea typeface="楷体" panose="02010609060101010101" pitchFamily="49" charset="-122"/>
                <a:cs typeface="楷体" panose="02010609060101010101" pitchFamily="49" charset="-122"/>
              </a:rPr>
              <a:t>1.</a:t>
            </a:r>
            <a:r>
              <a:rPr lang="zh-CN" altLang="en-US" sz="4000" b="1">
                <a:latin typeface="楷体" panose="02010609060101010101" pitchFamily="49" charset="-122"/>
                <a:ea typeface="楷体" panose="02010609060101010101" pitchFamily="49" charset="-122"/>
                <a:cs typeface="楷体" panose="02010609060101010101" pitchFamily="49" charset="-122"/>
              </a:rPr>
              <a:t>我们处在奔向理想的不可逆转的潮流中</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a:latin typeface="楷体" panose="02010609060101010101" pitchFamily="49" charset="-122"/>
                <a:ea typeface="楷体" panose="02010609060101010101" pitchFamily="49" charset="-122"/>
                <a:cs typeface="楷体" panose="02010609060101010101" pitchFamily="49" charset="-122"/>
              </a:rPr>
              <a:t>但这可能会改变。</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pPr marL="0" indent="0" algn="l">
              <a:buNone/>
            </a:pP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pPr marL="0" indent="0" algn="l">
              <a:buNone/>
            </a:pPr>
            <a:r>
              <a:rPr sz="4000" b="1">
                <a:latin typeface="楷体" panose="02010609060101010101" pitchFamily="49" charset="-122"/>
                <a:ea typeface="楷体" panose="02010609060101010101" pitchFamily="49" charset="-122"/>
                <a:cs typeface="楷体" panose="02010609060101010101" pitchFamily="49" charset="-122"/>
              </a:rPr>
              <a:t>例</a:t>
            </a:r>
            <a:r>
              <a:rPr lang="en-US" altLang="zh-CN" sz="4000" b="1">
                <a:latin typeface="楷体" panose="02010609060101010101" pitchFamily="49" charset="-122"/>
                <a:ea typeface="楷体" panose="02010609060101010101" pitchFamily="49" charset="-122"/>
                <a:cs typeface="楷体" panose="02010609060101010101" pitchFamily="49" charset="-122"/>
              </a:rPr>
              <a:t>2.</a:t>
            </a:r>
            <a:r>
              <a:rPr lang="zh-CN" altLang="en-US" sz="4000" b="1">
                <a:latin typeface="楷体" panose="02010609060101010101" pitchFamily="49" charset="-122"/>
                <a:ea typeface="楷体" panose="02010609060101010101" pitchFamily="49" charset="-122"/>
                <a:cs typeface="楷体" panose="02010609060101010101" pitchFamily="49" charset="-122"/>
              </a:rPr>
              <a:t>这篇文章的观点不能说是全面的，也不能说不全面。 </a:t>
            </a:r>
            <a:endParaRPr lang="zh-CN" altLang="en-US" sz="4000"/>
          </a:p>
        </p:txBody>
      </p:sp>
      <p:sp>
        <p:nvSpPr>
          <p:cNvPr id="3" name="文本框 2"/>
          <p:cNvSpPr txBox="1"/>
          <p:nvPr/>
        </p:nvSpPr>
        <p:spPr>
          <a:xfrm>
            <a:off x="1210945" y="2324735"/>
            <a:ext cx="9589135" cy="706755"/>
          </a:xfrm>
          <a:prstGeom prst="rect">
            <a:avLst/>
          </a:prstGeom>
          <a:noFill/>
        </p:spPr>
        <p:txBody>
          <a:bodyPr wrap="square" rtlCol="0">
            <a:spAutoFit/>
          </a:bodyPr>
          <a:lstStyle/>
          <a:p>
            <a:r>
              <a:rPr lang="zh-CN" altLang="en-US" sz="4000">
                <a:solidFill>
                  <a:srgbClr val="FF0000"/>
                </a:solidFill>
                <a:latin typeface="方正粗黑宋简体" panose="02000000000000000000" charset="-122"/>
                <a:ea typeface="方正粗黑宋简体" panose="02000000000000000000" charset="-122"/>
              </a:rPr>
              <a:t>本质</a:t>
            </a:r>
            <a:r>
              <a:rPr lang="zh-CN" altLang="en-US" sz="4000">
                <a:latin typeface="方正粗黑宋简体" panose="02000000000000000000" charset="-122"/>
                <a:ea typeface="方正粗黑宋简体" panose="02000000000000000000" charset="-122"/>
              </a:rPr>
              <a:t>：自相矛盾。（不矛盾律）</a:t>
            </a:r>
            <a:endParaRPr lang="zh-CN" altLang="en-US" sz="4000">
              <a:latin typeface="方正粗黑宋简体" panose="02000000000000000000" charset="-122"/>
              <a:ea typeface="方正粗黑宋简体" panose="02000000000000000000" charset="-122"/>
            </a:endParaRPr>
          </a:p>
        </p:txBody>
      </p:sp>
      <p:sp>
        <p:nvSpPr>
          <p:cNvPr id="4" name="文本框 3"/>
          <p:cNvSpPr txBox="1"/>
          <p:nvPr/>
        </p:nvSpPr>
        <p:spPr>
          <a:xfrm>
            <a:off x="847725" y="5039360"/>
            <a:ext cx="10893425" cy="706755"/>
          </a:xfrm>
          <a:prstGeom prst="rect">
            <a:avLst/>
          </a:prstGeom>
          <a:noFill/>
        </p:spPr>
        <p:txBody>
          <a:bodyPr wrap="square" rtlCol="0">
            <a:spAutoFit/>
          </a:bodyPr>
          <a:lstStyle/>
          <a:p>
            <a:r>
              <a:rPr lang="zh-CN" altLang="en-US" sz="4000">
                <a:solidFill>
                  <a:srgbClr val="FF0000"/>
                </a:solidFill>
                <a:latin typeface="方正粗黑宋简体" panose="02000000000000000000" charset="-122"/>
                <a:ea typeface="方正粗黑宋简体" panose="02000000000000000000" charset="-122"/>
              </a:rPr>
              <a:t>本质</a:t>
            </a:r>
            <a:r>
              <a:rPr lang="zh-CN" altLang="en-US" sz="4000">
                <a:latin typeface="方正粗黑宋简体" panose="02000000000000000000" charset="-122"/>
                <a:ea typeface="方正粗黑宋简体" panose="02000000000000000000" charset="-122"/>
              </a:rPr>
              <a:t>：两者必居其一，不能一起否定。（排中律）</a:t>
            </a:r>
            <a:endParaRPr lang="zh-CN" altLang="en-US" sz="4000">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ox(in)">
                                      <p:cBhvr>
                                        <p:cTn id="1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19465" y="545465"/>
            <a:ext cx="5556738" cy="645160"/>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逻辑谬误五：不当预设</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496570" y="2288540"/>
            <a:ext cx="10831830" cy="3064510"/>
          </a:xfrm>
        </p:spPr>
        <p:txBody>
          <a:bodyPr/>
          <a:lstStyle/>
          <a:p>
            <a:pPr marL="0" indent="0" algn="l">
              <a:buNone/>
            </a:pPr>
            <a:r>
              <a:rPr lang="en-US" altLang="zh-CN" sz="4000" b="1">
                <a:latin typeface="楷体" panose="02010609060101010101" pitchFamily="49" charset="-122"/>
                <a:ea typeface="楷体" panose="02010609060101010101" pitchFamily="49" charset="-122"/>
              </a:rPr>
              <a:t>    </a:t>
            </a:r>
            <a:r>
              <a:rPr lang="zh-CN" altLang="en-US" sz="4000" b="1">
                <a:latin typeface="楷体" panose="02010609060101010101" pitchFamily="49" charset="-122"/>
                <a:ea typeface="楷体" panose="02010609060101010101" pitchFamily="49" charset="-122"/>
              </a:rPr>
              <a:t>在问题中</a:t>
            </a:r>
            <a:r>
              <a:rPr lang="zh-CN" altLang="en-US" sz="4000" b="1" u="sng">
                <a:latin typeface="楷体" panose="02010609060101010101" pitchFamily="49" charset="-122"/>
                <a:ea typeface="楷体" panose="02010609060101010101" pitchFamily="49" charset="-122"/>
              </a:rPr>
              <a:t>隐藏着一个前提</a:t>
            </a:r>
            <a:r>
              <a:rPr lang="zh-CN" altLang="en-US" sz="4000" b="1">
                <a:latin typeface="楷体" panose="02010609060101010101" pitchFamily="49" charset="-122"/>
                <a:ea typeface="楷体" panose="02010609060101010101" pitchFamily="49" charset="-122"/>
              </a:rPr>
              <a:t>，对方的回答无论肯定还是否定，都意味着承认这个前提。而这个前提很可能是虚假的。这种错误叫作</a:t>
            </a:r>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不当预设</a:t>
            </a:r>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a:t>
            </a:r>
            <a:endParaRPr lang="zh-CN" altLang="en-US" sz="4000" b="1">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83388" y="312931"/>
            <a:ext cx="5556738" cy="645160"/>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800100" y="958215"/>
            <a:ext cx="10772140" cy="3634740"/>
          </a:xfrm>
        </p:spPr>
        <p:txBody>
          <a:bodyPr>
            <a:normAutofit lnSpcReduction="10000"/>
          </a:bodyPr>
          <a:lstStyle/>
          <a:p>
            <a:pPr marL="0" indent="0" algn="l">
              <a:buNone/>
            </a:pPr>
            <a:r>
              <a:rPr lang="zh-CN" altLang="en-US" sz="3300" b="1">
                <a:latin typeface="楷体" panose="02010609060101010101" pitchFamily="49" charset="-122"/>
                <a:ea typeface="楷体" panose="02010609060101010101" pitchFamily="49" charset="-122"/>
                <a:cs typeface="楷体" panose="02010609060101010101" pitchFamily="49" charset="-122"/>
              </a:rPr>
              <a:t>    </a:t>
            </a:r>
            <a:r>
              <a:rPr lang="zh-CN" altLang="en-US" sz="4000" b="1">
                <a:latin typeface="楷体" panose="02010609060101010101" pitchFamily="49" charset="-122"/>
                <a:ea typeface="楷体" panose="02010609060101010101" pitchFamily="49" charset="-122"/>
                <a:cs typeface="楷体" panose="02010609060101010101" pitchFamily="49" charset="-122"/>
              </a:rPr>
              <a:t>你（克瑞翁）这人，你来干什么？你的脸皮这样厚？</a:t>
            </a:r>
            <a:r>
              <a:rPr lang="zh-CN" altLang="en-US" sz="4000" b="1" u="sng">
                <a:latin typeface="楷体" panose="02010609060101010101" pitchFamily="49" charset="-122"/>
                <a:ea typeface="楷体" panose="02010609060101010101" pitchFamily="49" charset="-122"/>
                <a:cs typeface="楷体" panose="02010609060101010101" pitchFamily="49" charset="-122"/>
              </a:rPr>
              <a:t>你分明是想谋害我，夺取我的王位</a:t>
            </a:r>
            <a:r>
              <a:rPr lang="zh-CN" altLang="en-US" sz="4000" b="1">
                <a:latin typeface="楷体" panose="02010609060101010101" pitchFamily="49" charset="-122"/>
                <a:ea typeface="楷体" panose="02010609060101010101" pitchFamily="49" charset="-122"/>
                <a:cs typeface="楷体" panose="02010609060101010101" pitchFamily="49" charset="-122"/>
              </a:rPr>
              <a:t>，还有脸来我家吗？喂，当着众神，你说吧：你是不是把我看成了懦夫和傻子，才</a:t>
            </a:r>
            <a:r>
              <a:rPr lang="zh-CN" altLang="en-US" sz="4000" b="1" u="sng">
                <a:latin typeface="楷体" panose="02010609060101010101" pitchFamily="49" charset="-122"/>
                <a:ea typeface="楷体" panose="02010609060101010101" pitchFamily="49" charset="-122"/>
                <a:cs typeface="楷体" panose="02010609060101010101" pitchFamily="49" charset="-122"/>
              </a:rPr>
              <a:t>打算这样干</a:t>
            </a:r>
            <a:r>
              <a:rPr lang="zh-CN" altLang="en-US" sz="4000" b="1">
                <a:latin typeface="楷体" panose="02010609060101010101" pitchFamily="49" charset="-122"/>
                <a:ea typeface="楷体" panose="02010609060101010101" pitchFamily="49" charset="-122"/>
                <a:cs typeface="楷体" panose="02010609060101010101" pitchFamily="49" charset="-122"/>
              </a:rPr>
              <a:t>？你狡猾地向我爬过来，你以为我不会发觉你的诡计，发觉了也不能提防吗？你的企图岂不是太愚蠢吗？（古希腊著名悲剧</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《俄狄浦斯王》）</a:t>
            </a:r>
            <a:endParaRPr lang="zh-CN" altLang="en-US" sz="40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1286510" y="4840605"/>
            <a:ext cx="10153650" cy="1322070"/>
          </a:xfrm>
          <a:prstGeom prst="rect">
            <a:avLst/>
          </a:prstGeom>
          <a:noFill/>
        </p:spPr>
        <p:txBody>
          <a:bodyPr wrap="square" rtlCol="0">
            <a:spAutoFit/>
          </a:bodyPr>
          <a:p>
            <a:r>
              <a:rPr lang="zh-CN" altLang="en-US" sz="4000" b="1"/>
              <a:t>无论回答是或不是，都承认了篡夺王位的意图。属于不当预设</a:t>
            </a:r>
            <a:endParaRPr lang="zh-CN" altLang="en-US" sz="4000" b="1"/>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15045" y="600710"/>
            <a:ext cx="5556738" cy="645160"/>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逻辑谬误六：轻率归纳</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830580" y="2169160"/>
            <a:ext cx="10706735" cy="3649980"/>
          </a:xfrm>
        </p:spPr>
        <p:txBody>
          <a:bodyPr>
            <a:normAutofit/>
          </a:bodyPr>
          <a:lstStyle/>
          <a:p>
            <a:pPr marL="0" indent="0" algn="l">
              <a:buNone/>
            </a:pP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zh-CN" altLang="en-US" sz="4000" b="1">
                <a:latin typeface="楷体" panose="02010609060101010101" pitchFamily="49" charset="-122"/>
                <a:ea typeface="楷体" panose="02010609060101010101" pitchFamily="49" charset="-122"/>
                <a:cs typeface="楷体" panose="02010609060101010101" pitchFamily="49" charset="-122"/>
              </a:rPr>
              <a:t>不完全归纳推理是一种</a:t>
            </a:r>
            <a:r>
              <a:rPr lang="zh-CN" altLang="en-US" sz="4000" b="1" u="sng">
                <a:latin typeface="楷体" panose="02010609060101010101" pitchFamily="49" charset="-122"/>
                <a:ea typeface="楷体" panose="02010609060101010101" pitchFamily="49" charset="-122"/>
                <a:cs typeface="楷体" panose="02010609060101010101" pitchFamily="49" charset="-122"/>
              </a:rPr>
              <a:t>或然性推理</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sz="4000" b="1">
                <a:latin typeface="楷体" panose="02010609060101010101" pitchFamily="49" charset="-122"/>
                <a:ea typeface="楷体" panose="02010609060101010101" pitchFamily="49" charset="-122"/>
                <a:cs typeface="楷体" panose="02010609060101010101" pitchFamily="49" charset="-122"/>
              </a:rPr>
              <a:t>前提真不能保证结论真，尤其是在</a:t>
            </a:r>
            <a:r>
              <a:rPr sz="4000" b="1" u="sng">
                <a:latin typeface="楷体" panose="02010609060101010101" pitchFamily="49" charset="-122"/>
                <a:ea typeface="楷体" panose="02010609060101010101" pitchFamily="49" charset="-122"/>
                <a:cs typeface="楷体" panose="02010609060101010101" pitchFamily="49" charset="-122"/>
              </a:rPr>
              <a:t>考察的数量比较少</a:t>
            </a:r>
            <a:r>
              <a:rPr sz="4000" b="1">
                <a:latin typeface="楷体" panose="02010609060101010101" pitchFamily="49" charset="-122"/>
                <a:ea typeface="楷体" panose="02010609060101010101" pitchFamily="49" charset="-122"/>
                <a:cs typeface="楷体" panose="02010609060101010101" pitchFamily="49" charset="-122"/>
              </a:rPr>
              <a:t>、</a:t>
            </a:r>
            <a:r>
              <a:rPr sz="4000" b="1" u="sng">
                <a:latin typeface="楷体" panose="02010609060101010101" pitchFamily="49" charset="-122"/>
                <a:ea typeface="楷体" panose="02010609060101010101" pitchFamily="49" charset="-122"/>
                <a:cs typeface="楷体" panose="02010609060101010101" pitchFamily="49" charset="-122"/>
              </a:rPr>
              <a:t>样本不具有代表性</a:t>
            </a:r>
            <a:r>
              <a:rPr sz="4000" b="1">
                <a:latin typeface="楷体" panose="02010609060101010101" pitchFamily="49" charset="-122"/>
                <a:ea typeface="楷体" panose="02010609060101010101" pitchFamily="49" charset="-122"/>
                <a:cs typeface="楷体" panose="02010609060101010101" pitchFamily="49" charset="-122"/>
              </a:rPr>
              <a:t>的情况下，极容易犯轻率归纳的错误。</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92004" y="803786"/>
            <a:ext cx="5556738"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40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575310" y="1691005"/>
            <a:ext cx="10877550" cy="2934335"/>
          </a:xfrm>
        </p:spPr>
        <p:txBody>
          <a:bodyPr/>
          <a:lstStyle/>
          <a:p>
            <a:pPr marL="0" indent="0" algn="l">
              <a:buNone/>
            </a:pPr>
            <a:r>
              <a:rPr lang="en-US" altLang="zh-CN" sz="36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盘点盖茨、乔布斯、戴尔、扎克伯格等世界级富豪，辍学是他们走向成功的关键一步，这让人不得不思考正规的国民教育对创业者是否真的必要。</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7010" y="228600"/>
            <a:ext cx="11826240" cy="6532880"/>
          </a:xfrm>
        </p:spPr>
        <p:txBody>
          <a:bodyPr/>
          <a:p>
            <a:pPr marL="0" indent="0">
              <a:buNone/>
            </a:pPr>
            <a:endParaRPr lang="zh-CN" altLang="en-US" sz="4000" b="1"/>
          </a:p>
          <a:p>
            <a:pPr marL="0" indent="0">
              <a:buNone/>
            </a:pPr>
            <a:r>
              <a:rPr lang="zh-CN" altLang="en-US" sz="4000" b="1"/>
              <a:t>这段话，虽然采用了委婉的说法，但其希望人们得出的结论其实是</a:t>
            </a:r>
            <a:r>
              <a:rPr lang="en-US" altLang="zh-CN" sz="4000" b="1"/>
              <a:t>“</a:t>
            </a:r>
            <a:r>
              <a:rPr lang="zh-CN" altLang="en-US" sz="4000" b="1"/>
              <a:t>国民教育对创业者并不真的必要</a:t>
            </a:r>
            <a:r>
              <a:rPr lang="en-US" altLang="zh-CN" sz="4000" b="1"/>
              <a:t>”</a:t>
            </a:r>
            <a:r>
              <a:rPr lang="zh-CN" altLang="en-US" sz="4000" b="1"/>
              <a:t>。支撑这个结论的依据是什么？是一部分世界级富豪的辍学经历。然而，盖茨、乔布斯、戴尔、扎克伯格，即使这个名单再增加千百倍，也只是全世界创业者中很少的一部分，而大学教育也只是国民教育的一部分。说话者用少部分大学或预科辍学的例子质疑整个国民教育对所有创业者的必要性，是不妥当的。</a:t>
            </a:r>
            <a:endParaRPr lang="zh-CN" altLang="en-US" sz="4000" b="1"/>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98839" y="432435"/>
            <a:ext cx="5556738" cy="645160"/>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逻辑谬误七：不当类比</a:t>
            </a:r>
            <a:endParaRPr lang="zh-CN" altLang="en-US" sz="36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798830" y="2353945"/>
            <a:ext cx="10334625" cy="3072765"/>
          </a:xfrm>
        </p:spPr>
        <p:txBody>
          <a:bodyPr/>
          <a:lstStyle/>
          <a:p>
            <a:pPr marL="0" indent="0" algn="l">
              <a:buNone/>
            </a:pPr>
            <a:r>
              <a:rPr lang="en-US" altLang="zh-CN" sz="44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若将两个或两类</a:t>
            </a:r>
            <a:r>
              <a:rPr lang="zh-CN" altLang="en-US" sz="4400" b="1" u="sng">
                <a:latin typeface="楷体" panose="02010609060101010101" pitchFamily="49" charset="-122"/>
                <a:ea typeface="楷体" panose="02010609060101010101" pitchFamily="49" charset="-122"/>
                <a:cs typeface="楷体" panose="02010609060101010101" pitchFamily="49" charset="-122"/>
              </a:rPr>
              <a:t>没有可比性</a:t>
            </a:r>
            <a:r>
              <a:rPr lang="zh-CN" altLang="en-US" sz="4400" b="1">
                <a:latin typeface="楷体" panose="02010609060101010101" pitchFamily="49" charset="-122"/>
                <a:ea typeface="楷体" panose="02010609060101010101" pitchFamily="49" charset="-122"/>
                <a:cs typeface="楷体" panose="02010609060101010101" pitchFamily="49" charset="-122"/>
              </a:rPr>
              <a:t>、</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u="sng">
                <a:latin typeface="楷体" panose="02010609060101010101" pitchFamily="49" charset="-122"/>
                <a:ea typeface="楷体" panose="02010609060101010101" pitchFamily="49" charset="-122"/>
                <a:cs typeface="楷体" panose="02010609060101010101" pitchFamily="49" charset="-122"/>
              </a:rPr>
              <a:t>假相似</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的对象进行比</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对</a:t>
            </a:r>
            <a:r>
              <a:rPr lang="zh-CN" altLang="en-US" sz="4400" b="1">
                <a:latin typeface="楷体" panose="02010609060101010101" pitchFamily="49" charset="-122"/>
                <a:ea typeface="楷体" panose="02010609060101010101" pitchFamily="49" charset="-122"/>
                <a:cs typeface="楷体" panose="02010609060101010101" pitchFamily="49" charset="-122"/>
              </a:rPr>
              <a:t>，进而得出结论，这样的做法称为不当类比。</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325755"/>
            <a:ext cx="3138805" cy="1135380"/>
          </a:xfrm>
        </p:spPr>
        <p:txBody>
          <a:bodyPr>
            <a:noAutofit/>
          </a:bodyPr>
          <a:lstStyle/>
          <a:p>
            <a:r>
              <a:rPr lang="zh-CN" altLang="en-US" sz="4000">
                <a:solidFill>
                  <a:srgbClr val="FF0000"/>
                </a:solidFill>
                <a:latin typeface="楷体" panose="02010609060101010101" pitchFamily="49" charset="-122"/>
                <a:ea typeface="楷体" panose="02010609060101010101" pitchFamily="49" charset="-122"/>
              </a:rPr>
              <a:t>类比推理</a:t>
            </a:r>
            <a:endParaRPr lang="zh-CN" altLang="en-US" sz="4000">
              <a:solidFill>
                <a:srgbClr val="FF0000"/>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669925" y="1500505"/>
            <a:ext cx="10852150" cy="2261870"/>
          </a:xfrm>
        </p:spPr>
        <p:txBody>
          <a:bodyPr/>
          <a:lstStyle/>
          <a:p>
            <a:r>
              <a:rPr lang="zh-CN" altLang="en-US" sz="3600">
                <a:solidFill>
                  <a:srgbClr val="00B0F0"/>
                </a:solidFill>
                <a:latin typeface="方正粗黑宋简体" panose="02000000000000000000" charset="-122"/>
                <a:ea typeface="方正粗黑宋简体" panose="02000000000000000000" charset="-122"/>
              </a:rPr>
              <a:t>界定：</a:t>
            </a:r>
            <a:r>
              <a:rPr lang="zh-CN" altLang="en-US" sz="3600">
                <a:latin typeface="方正粗黑宋简体" panose="02000000000000000000" charset="-122"/>
                <a:ea typeface="方正粗黑宋简体" panose="02000000000000000000" charset="-122"/>
              </a:rPr>
              <a:t>根据两个或两类对象</a:t>
            </a:r>
            <a:r>
              <a:rPr lang="zh-CN" altLang="en-US" sz="3600" u="sng">
                <a:latin typeface="方正粗黑宋简体" panose="02000000000000000000" charset="-122"/>
                <a:ea typeface="方正粗黑宋简体" panose="02000000000000000000" charset="-122"/>
              </a:rPr>
              <a:t>某些属性</a:t>
            </a:r>
            <a:r>
              <a:rPr lang="zh-CN" altLang="en-US" sz="3600">
                <a:latin typeface="方正粗黑宋简体" panose="02000000000000000000" charset="-122"/>
                <a:ea typeface="方正粗黑宋简体" panose="02000000000000000000" charset="-122"/>
              </a:rPr>
              <a:t>相似或相同，进而推出它们的</a:t>
            </a:r>
            <a:r>
              <a:rPr lang="zh-CN" altLang="en-US" sz="3600" u="sng">
                <a:latin typeface="方正粗黑宋简体" panose="02000000000000000000" charset="-122"/>
                <a:ea typeface="方正粗黑宋简体" panose="02000000000000000000" charset="-122"/>
              </a:rPr>
              <a:t>另一属性</a:t>
            </a:r>
            <a:r>
              <a:rPr lang="zh-CN" altLang="en-US" sz="3600">
                <a:latin typeface="方正粗黑宋简体" panose="02000000000000000000" charset="-122"/>
                <a:ea typeface="方正粗黑宋简体" panose="02000000000000000000" charset="-122"/>
              </a:rPr>
              <a:t>也相似或相同的推理。</a:t>
            </a:r>
            <a:endParaRPr lang="zh-CN" altLang="en-US" sz="3600">
              <a:latin typeface="方正粗黑宋简体" panose="02000000000000000000" charset="-122"/>
              <a:ea typeface="方正粗黑宋简体" panose="02000000000000000000" charset="-122"/>
            </a:endParaRPr>
          </a:p>
          <a:p>
            <a:r>
              <a:rPr lang="zh-CN" altLang="en-US" sz="3600">
                <a:solidFill>
                  <a:srgbClr val="00B0F0"/>
                </a:solidFill>
                <a:latin typeface="方正粗黑宋简体" panose="02000000000000000000" charset="-122"/>
                <a:ea typeface="方正粗黑宋简体" panose="02000000000000000000" charset="-122"/>
              </a:rPr>
              <a:t>基本形式：</a:t>
            </a:r>
            <a:endParaRPr lang="zh-CN" altLang="en-US" sz="3600">
              <a:solidFill>
                <a:srgbClr val="00B0F0"/>
              </a:solidFill>
              <a:latin typeface="方正粗黑宋简体" panose="02000000000000000000" charset="-122"/>
              <a:ea typeface="方正粗黑宋简体" panose="02000000000000000000" charset="-122"/>
            </a:endParaRPr>
          </a:p>
        </p:txBody>
      </p:sp>
      <p:sp>
        <p:nvSpPr>
          <p:cNvPr id="4" name="文本框 3"/>
          <p:cNvSpPr txBox="1"/>
          <p:nvPr/>
        </p:nvSpPr>
        <p:spPr>
          <a:xfrm>
            <a:off x="2416810" y="3593465"/>
            <a:ext cx="6721475" cy="1938020"/>
          </a:xfrm>
          <a:prstGeom prst="rect">
            <a:avLst/>
          </a:prstGeom>
          <a:noFill/>
        </p:spPr>
        <p:txBody>
          <a:bodyPr wrap="square" rtlCol="0">
            <a:spAutoFit/>
          </a:bodyPr>
          <a:lstStyle/>
          <a:p>
            <a:r>
              <a:rPr lang="en-US" altLang="zh-CN" sz="4000" b="1">
                <a:latin typeface="仿宋" panose="02010609060101010101" charset="-122"/>
                <a:ea typeface="仿宋" panose="02010609060101010101" charset="-122"/>
                <a:cs typeface="仿宋" panose="02010609060101010101" charset="-122"/>
              </a:rPr>
              <a:t>A </a:t>
            </a:r>
            <a:r>
              <a:rPr lang="zh-CN" altLang="en-US" sz="4000" b="1">
                <a:latin typeface="仿宋" panose="02010609060101010101" charset="-122"/>
                <a:ea typeface="仿宋" panose="02010609060101010101" charset="-122"/>
                <a:cs typeface="仿宋" panose="02010609060101010101" charset="-122"/>
              </a:rPr>
              <a:t>具有</a:t>
            </a:r>
            <a:r>
              <a:rPr lang="en-US" altLang="zh-CN" sz="4000" b="1">
                <a:latin typeface="仿宋" panose="02010609060101010101" charset="-122"/>
                <a:ea typeface="仿宋" panose="02010609060101010101" charset="-122"/>
                <a:cs typeface="仿宋" panose="02010609060101010101" charset="-122"/>
              </a:rPr>
              <a:t>c</a:t>
            </a:r>
            <a:r>
              <a:rPr lang="zh-CN" altLang="en-US" sz="4000" b="1">
                <a:latin typeface="仿宋" panose="02010609060101010101" charset="-122"/>
                <a:ea typeface="仿宋" panose="02010609060101010101" charset="-122"/>
                <a:cs typeface="仿宋" panose="02010609060101010101" charset="-122"/>
              </a:rPr>
              <a:t>属性和</a:t>
            </a:r>
            <a:r>
              <a:rPr lang="en-US" altLang="zh-CN" sz="4000" b="1">
                <a:latin typeface="仿宋" panose="02010609060101010101" charset="-122"/>
                <a:ea typeface="仿宋" panose="02010609060101010101" charset="-122"/>
                <a:cs typeface="仿宋" panose="02010609060101010101" charset="-122"/>
              </a:rPr>
              <a:t>d</a:t>
            </a:r>
            <a:r>
              <a:rPr lang="zh-CN" altLang="en-US" sz="4000" b="1">
                <a:latin typeface="仿宋" panose="02010609060101010101" charset="-122"/>
                <a:ea typeface="仿宋" panose="02010609060101010101" charset="-122"/>
                <a:cs typeface="仿宋" panose="02010609060101010101" charset="-122"/>
              </a:rPr>
              <a:t>属性</a:t>
            </a:r>
            <a:endParaRPr lang="zh-CN" altLang="en-US" sz="4000" b="1">
              <a:latin typeface="仿宋" panose="02010609060101010101" charset="-122"/>
              <a:ea typeface="仿宋" panose="02010609060101010101" charset="-122"/>
              <a:cs typeface="仿宋" panose="02010609060101010101" charset="-122"/>
            </a:endParaRPr>
          </a:p>
          <a:p>
            <a:r>
              <a:rPr lang="en-US" altLang="zh-CN" sz="4000" b="1">
                <a:latin typeface="仿宋" panose="02010609060101010101" charset="-122"/>
                <a:ea typeface="仿宋" panose="02010609060101010101" charset="-122"/>
                <a:cs typeface="仿宋" panose="02010609060101010101" charset="-122"/>
              </a:rPr>
              <a:t>B </a:t>
            </a:r>
            <a:r>
              <a:rPr lang="zh-CN" altLang="en-US" sz="4000" b="1">
                <a:latin typeface="仿宋" panose="02010609060101010101" charset="-122"/>
                <a:ea typeface="仿宋" panose="02010609060101010101" charset="-122"/>
                <a:cs typeface="仿宋" panose="02010609060101010101" charset="-122"/>
              </a:rPr>
              <a:t>具有</a:t>
            </a:r>
            <a:r>
              <a:rPr lang="en-US" altLang="zh-CN" sz="4000" b="1">
                <a:latin typeface="仿宋" panose="02010609060101010101" charset="-122"/>
                <a:ea typeface="仿宋" panose="02010609060101010101" charset="-122"/>
                <a:cs typeface="仿宋" panose="02010609060101010101" charset="-122"/>
              </a:rPr>
              <a:t>c</a:t>
            </a:r>
            <a:r>
              <a:rPr lang="zh-CN" altLang="en-US" sz="4000" b="1">
                <a:latin typeface="仿宋" panose="02010609060101010101" charset="-122"/>
                <a:ea typeface="仿宋" panose="02010609060101010101" charset="-122"/>
                <a:cs typeface="仿宋" panose="02010609060101010101" charset="-122"/>
              </a:rPr>
              <a:t>属性</a:t>
            </a:r>
            <a:endParaRPr lang="zh-CN" altLang="en-US" sz="4000" b="1">
              <a:latin typeface="仿宋" panose="02010609060101010101" charset="-122"/>
              <a:ea typeface="仿宋" panose="02010609060101010101" charset="-122"/>
              <a:cs typeface="仿宋" panose="02010609060101010101" charset="-122"/>
            </a:endParaRPr>
          </a:p>
          <a:p>
            <a:r>
              <a:rPr lang="en-US" altLang="zh-CN" sz="4000" b="1">
                <a:latin typeface="仿宋" panose="02010609060101010101" charset="-122"/>
                <a:ea typeface="仿宋" panose="02010609060101010101" charset="-122"/>
                <a:cs typeface="仿宋" panose="02010609060101010101" charset="-122"/>
              </a:rPr>
              <a:t>B </a:t>
            </a:r>
            <a:r>
              <a:rPr lang="zh-CN" altLang="en-US" sz="4000" b="1">
                <a:latin typeface="仿宋" panose="02010609060101010101" charset="-122"/>
                <a:ea typeface="仿宋" panose="02010609060101010101" charset="-122"/>
                <a:cs typeface="仿宋" panose="02010609060101010101" charset="-122"/>
              </a:rPr>
              <a:t>也具有</a:t>
            </a:r>
            <a:r>
              <a:rPr lang="en-US" altLang="zh-CN" sz="4000" b="1">
                <a:latin typeface="仿宋" panose="02010609060101010101" charset="-122"/>
                <a:ea typeface="仿宋" panose="02010609060101010101" charset="-122"/>
                <a:cs typeface="仿宋" panose="02010609060101010101" charset="-122"/>
              </a:rPr>
              <a:t>d</a:t>
            </a:r>
            <a:r>
              <a:rPr lang="zh-CN" altLang="en-US" sz="4000" b="1">
                <a:latin typeface="仿宋" panose="02010609060101010101" charset="-122"/>
                <a:ea typeface="仿宋" panose="02010609060101010101" charset="-122"/>
                <a:cs typeface="仿宋" panose="02010609060101010101" charset="-122"/>
              </a:rPr>
              <a:t>属性</a:t>
            </a:r>
            <a:endParaRPr lang="zh-CN" altLang="en-US" sz="40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par>
                                <p:cTn id="13" presetID="18" presetClass="entr" presetSubtype="12"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Left)">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blinds(horizontal)">
                                      <p:cBhvr>
                                        <p:cTn id="23" dur="500"/>
                                        <p:tgtEl>
                                          <p:spTgt spid="4">
                                            <p:txEl>
                                              <p:pRg st="1" end="1"/>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blinds(horizontal)">
                                      <p:cBhvr>
                                        <p:cTn id="2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749300" y="1061085"/>
            <a:ext cx="8244840" cy="5389880"/>
          </a:xfrm>
          <a:prstGeom prst="rect">
            <a:avLst/>
          </a:prstGeom>
          <a:noFill/>
        </p:spPr>
        <p:txBody>
          <a:bodyPr wrap="square">
            <a:spAutoFit/>
          </a:bodyPr>
          <a:lstStyle/>
          <a:p>
            <a:pPr indent="457200" algn="just">
              <a:lnSpc>
                <a:spcPct val="150000"/>
              </a:lnSpc>
              <a:spcAft>
                <a:spcPts val="1000"/>
              </a:spcAft>
            </a:pPr>
            <a:r>
              <a:rPr lang="zh-CN" altLang="en-US" sz="4400" b="1"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逻辑谬误</a:t>
            </a:r>
            <a:r>
              <a:rPr lang="zh-CN" altLang="en-US" sz="36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特指具有一定迷惑性的逻辑错误。逻辑错误往往违反了思维和表达的一些基本规范。</a:t>
            </a:r>
            <a:endParaRPr lang="zh-CN" altLang="en-US" sz="36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36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如</a:t>
            </a:r>
            <a:r>
              <a:rPr lang="zh-CN" altLang="en-US" sz="3600" kern="100">
                <a:solidFill>
                  <a:srgbClr val="FF0000"/>
                </a:solidFill>
                <a:effectLst/>
                <a:latin typeface="Calibri" panose="020F0502020204030204" charset="0"/>
                <a:ea typeface="微软雅黑" panose="020B0503020204020204" pitchFamily="34" charset="-122"/>
                <a:cs typeface="Arial" panose="020B0604020202020204" pitchFamily="34" charset="0"/>
              </a:rPr>
              <a:t>①</a:t>
            </a:r>
            <a:r>
              <a:rPr lang="zh-CN" altLang="en-US" sz="36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概念的含义前后不一致</a:t>
            </a:r>
            <a:r>
              <a:rPr lang="zh-CN" altLang="en-US" sz="3600" kern="100">
                <a:solidFill>
                  <a:srgbClr val="C00000"/>
                </a:solidFill>
                <a:effectLst/>
                <a:latin typeface="Calibri" panose="020F0502020204030204" charset="0"/>
                <a:ea typeface="微软雅黑" panose="020B0503020204020204" pitchFamily="34" charset="-122"/>
                <a:cs typeface="Arial" panose="020B0604020202020204" pitchFamily="34" charset="0"/>
              </a:rPr>
              <a:t>②</a:t>
            </a:r>
            <a:r>
              <a:rPr lang="zh-CN" altLang="en-US" sz="36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立场自相矛盾</a:t>
            </a:r>
            <a:r>
              <a:rPr lang="zh-CN" altLang="en-US" sz="3600" kern="100">
                <a:solidFill>
                  <a:srgbClr val="C00000"/>
                </a:solidFill>
                <a:effectLst/>
                <a:latin typeface="Calibri" panose="020F0502020204030204" charset="0"/>
                <a:ea typeface="微软雅黑" panose="020B0503020204020204" pitchFamily="34" charset="-122"/>
                <a:cs typeface="Arial" panose="020B0604020202020204" pitchFamily="34" charset="0"/>
              </a:rPr>
              <a:t>③</a:t>
            </a:r>
            <a:r>
              <a:rPr lang="zh-CN" altLang="en-US" sz="36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态度模棱两可</a:t>
            </a:r>
            <a:r>
              <a:rPr lang="zh-CN" altLang="en-US" sz="3600" kern="100">
                <a:solidFill>
                  <a:srgbClr val="C00000"/>
                </a:solidFill>
                <a:effectLst/>
                <a:latin typeface="Arial" panose="020B0604020202020204" pitchFamily="34" charset="0"/>
                <a:ea typeface="微软雅黑" panose="020B0503020204020204" pitchFamily="34" charset="-122"/>
                <a:cs typeface="Arial" panose="020B0604020202020204" pitchFamily="34" charset="0"/>
              </a:rPr>
              <a:t>（</a:t>
            </a:r>
            <a:r>
              <a:rPr lang="en-US" altLang="zh-CN" sz="3600" kern="100">
                <a:solidFill>
                  <a:srgbClr val="C00000"/>
                </a:solidFill>
                <a:effectLst/>
                <a:latin typeface="Arial" panose="020B0604020202020204" pitchFamily="34" charset="0"/>
                <a:ea typeface="微软雅黑" panose="020B0503020204020204" pitchFamily="34" charset="-122"/>
                <a:cs typeface="Arial" panose="020B0604020202020204" pitchFamily="34" charset="0"/>
              </a:rPr>
              <a:t>4</a:t>
            </a:r>
            <a:r>
              <a:rPr lang="zh-CN" altLang="en-US" sz="3600" kern="100">
                <a:solidFill>
                  <a:srgbClr val="C00000"/>
                </a:solidFill>
                <a:effectLst/>
                <a:latin typeface="Arial" panose="020B0604020202020204" pitchFamily="34" charset="0"/>
                <a:ea typeface="微软雅黑" panose="020B0503020204020204" pitchFamily="34" charset="-122"/>
                <a:cs typeface="Arial" panose="020B0604020202020204" pitchFamily="34" charset="0"/>
              </a:rPr>
              <a:t>）</a:t>
            </a:r>
            <a:r>
              <a:rPr lang="zh-CN" altLang="en-US" sz="36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理由站不住脚或推不出结论</a:t>
            </a:r>
            <a:r>
              <a:rPr lang="zh-CN" altLang="en-US" sz="36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endParaRPr lang="en-US" altLang="zh-CN" sz="36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8993346" y="2203287"/>
            <a:ext cx="2713155" cy="2094556"/>
          </a:xfrm>
          <a:prstGeom prst="rect">
            <a:avLst/>
          </a:prstGeom>
          <a:ln>
            <a:noFill/>
          </a:ln>
          <a:effectLst>
            <a:outerShdw blurRad="190500" algn="tl" rotWithShape="0">
              <a:srgbClr val="000000">
                <a:alpha val="70000"/>
              </a:srgbClr>
            </a:outerShdw>
          </a:effectLst>
        </p:spPr>
      </p:pic>
    </p:spTree>
  </p:cSld>
  <p:clrMapOvr>
    <a:masterClrMapping/>
  </p:clrMapOvr>
  <p:transition spd="med" advClick="0">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52170" y="433705"/>
            <a:ext cx="2752090"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647700" y="1913890"/>
            <a:ext cx="10395585" cy="3520440"/>
          </a:xfrm>
        </p:spPr>
        <p:txBody>
          <a:bodyPr>
            <a:normAutofit/>
          </a:bodyPr>
          <a:lstStyle/>
          <a:p>
            <a:pPr marL="0" indent="0" algn="l">
              <a:buNone/>
            </a:pPr>
            <a:r>
              <a:rPr lang="en-US" altLang="zh-CN" sz="4000" b="1">
                <a:latin typeface="楷体" panose="02010609060101010101" pitchFamily="49" charset="-122"/>
                <a:ea typeface="楷体" panose="02010609060101010101" pitchFamily="49" charset="-122"/>
              </a:rPr>
              <a:t>    </a:t>
            </a:r>
            <a:r>
              <a:rPr lang="zh-CN" altLang="en-US" sz="4000" b="1">
                <a:latin typeface="楷体" panose="02010609060101010101" pitchFamily="49" charset="-122"/>
                <a:ea typeface="楷体" panose="02010609060101010101" pitchFamily="49" charset="-122"/>
              </a:rPr>
              <a:t>太阳是被创造出来照亮地球的。人们总是移动火把去照亮房子，而不是移动房子去被火把照亮。因此，只能是太阳绕地球转，而不是地球绕太阳转。</a:t>
            </a:r>
            <a:endParaRPr lang="zh-CN" altLang="en-US" sz="4000">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8630" y="407035"/>
            <a:ext cx="11528425" cy="6317615"/>
          </a:xfrm>
        </p:spPr>
        <p:txBody>
          <a:bodyPr/>
          <a:p>
            <a:pPr marL="0" indent="0">
              <a:buNone/>
            </a:pPr>
            <a:endParaRPr lang="zh-CN" altLang="en-US"/>
          </a:p>
          <a:p>
            <a:pPr marL="0" indent="0">
              <a:buNone/>
            </a:pPr>
            <a:r>
              <a:rPr lang="zh-CN" altLang="en-US" sz="4000" b="1"/>
              <a:t>这一则类比的前提是</a:t>
            </a:r>
            <a:r>
              <a:rPr lang="en-US" altLang="zh-CN" sz="4000" b="1"/>
              <a:t>“</a:t>
            </a:r>
            <a:r>
              <a:rPr lang="zh-CN" altLang="en-US" sz="4000" b="1"/>
              <a:t>太阳和地球</a:t>
            </a:r>
            <a:r>
              <a:rPr lang="en-US" altLang="zh-CN" sz="4000" b="1"/>
              <a:t>”</a:t>
            </a:r>
            <a:r>
              <a:rPr lang="zh-CN" altLang="en-US" sz="4000" b="1"/>
              <a:t>的关系与</a:t>
            </a:r>
            <a:r>
              <a:rPr lang="en-US" altLang="zh-CN" sz="4000" b="1"/>
              <a:t>“</a:t>
            </a:r>
            <a:r>
              <a:rPr lang="zh-CN" altLang="en-US" sz="4000" b="1"/>
              <a:t>火把与房子</a:t>
            </a:r>
            <a:r>
              <a:rPr lang="en-US" altLang="zh-CN" sz="4000" b="1"/>
              <a:t>”</a:t>
            </a:r>
            <a:r>
              <a:rPr lang="zh-CN" altLang="en-US" sz="4000" b="1"/>
              <a:t>的关系是相似的。这种相似是说话人强加的，火把确实可用于照亮房子，却不能说太阳是用于照亮地球的。因此，犯了</a:t>
            </a:r>
            <a:r>
              <a:rPr lang="en-US" altLang="zh-CN" sz="4000" b="1"/>
              <a:t>“</a:t>
            </a:r>
            <a:r>
              <a:rPr lang="zh-CN" altLang="en-US" sz="4000" b="1"/>
              <a:t>不当类比</a:t>
            </a:r>
            <a:r>
              <a:rPr lang="en-US" altLang="zh-CN" sz="4000" b="1"/>
              <a:t>”</a:t>
            </a:r>
            <a:r>
              <a:rPr lang="zh-CN" altLang="en-US" sz="4000" b="1"/>
              <a:t>的错误。</a:t>
            </a:r>
            <a:endParaRPr lang="zh-CN" altLang="en-US" sz="4000" b="1"/>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82965" y="470411"/>
            <a:ext cx="5556738" cy="645160"/>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逻辑谬误八：强加因果</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782955" y="2012950"/>
            <a:ext cx="10404475" cy="3550285"/>
          </a:xfrm>
        </p:spPr>
        <p:txBody>
          <a:bodyPr/>
          <a:lstStyle/>
          <a:p>
            <a:pPr marL="0" indent="0" algn="l">
              <a:buNone/>
            </a:pPr>
            <a:r>
              <a:rPr lang="en-US" altLang="zh-CN" sz="4000" b="1">
                <a:latin typeface="楷体" panose="02010609060101010101" pitchFamily="49" charset="-122"/>
                <a:ea typeface="楷体" panose="02010609060101010101" pitchFamily="49" charset="-122"/>
              </a:rPr>
              <a:t>    </a:t>
            </a:r>
            <a:r>
              <a:rPr lang="zh-CN" altLang="en-US" sz="4000" b="1">
                <a:latin typeface="楷体" panose="02010609060101010101" pitchFamily="49" charset="-122"/>
                <a:ea typeface="楷体" panose="02010609060101010101" pitchFamily="49" charset="-122"/>
              </a:rPr>
              <a:t>没有因果关系的事件，因为发生的时间相近等</a:t>
            </a:r>
            <a:r>
              <a:rPr lang="zh-CN" altLang="en-US" sz="4000" b="1" u="sng">
                <a:latin typeface="楷体" panose="02010609060101010101" pitchFamily="49" charset="-122"/>
                <a:ea typeface="楷体" panose="02010609060101010101" pitchFamily="49" charset="-122"/>
              </a:rPr>
              <a:t>表面联系</a:t>
            </a:r>
            <a:r>
              <a:rPr lang="zh-CN" altLang="en-US" sz="4000" b="1">
                <a:latin typeface="楷体" panose="02010609060101010101" pitchFamily="49" charset="-122"/>
                <a:ea typeface="楷体" panose="02010609060101010101" pitchFamily="49" charset="-122"/>
              </a:rPr>
              <a:t>，就把它们看成是</a:t>
            </a:r>
            <a:r>
              <a:rPr lang="zh-CN" altLang="en-US" sz="4000" b="1" u="sng">
                <a:latin typeface="楷体" panose="02010609060101010101" pitchFamily="49" charset="-122"/>
                <a:ea typeface="楷体" panose="02010609060101010101" pitchFamily="49" charset="-122"/>
              </a:rPr>
              <a:t>因果事件</a:t>
            </a:r>
            <a:r>
              <a:rPr lang="zh-CN" altLang="en-US" sz="4000" b="1">
                <a:latin typeface="楷体" panose="02010609060101010101" pitchFamily="49" charset="-122"/>
                <a:ea typeface="楷体" panose="02010609060101010101" pitchFamily="49" charset="-122"/>
              </a:rPr>
              <a:t>，叫作强加因果。</a:t>
            </a:r>
            <a:endParaRPr lang="zh-CN" altLang="en-US" sz="4000">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68758" y="315059"/>
            <a:ext cx="5556738" cy="645160"/>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3600" b="1">
              <a:solidFill>
                <a:prstClr val="black"/>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326390" y="1154430"/>
            <a:ext cx="11587480" cy="5442585"/>
          </a:xfrm>
        </p:spPr>
        <p:txBody>
          <a:bodyPr>
            <a:noAutofit/>
          </a:bodyPr>
          <a:lstStyle/>
          <a:p>
            <a:pPr algn="l">
              <a:buFont typeface="Wingdings" panose="05000000000000000000" charset="0"/>
              <a:buChar char="Ø"/>
            </a:pPr>
            <a:r>
              <a:rPr lang="zh-CN" altLang="en-US" sz="3600" b="1">
                <a:latin typeface="楷体" panose="02010609060101010101" pitchFamily="49" charset="-122"/>
                <a:ea typeface="楷体" panose="02010609060101010101" pitchFamily="49" charset="-122"/>
                <a:cs typeface="楷体" panose="02010609060101010101" pitchFamily="49" charset="-122"/>
              </a:rPr>
              <a:t>送来是时候还是好好的，怎么到你们医院之后就不行了呢？</a:t>
            </a:r>
            <a:endParaRPr lang="en-US" altLang="zh-CN" sz="3600" b="1">
              <a:latin typeface="楷体" panose="02010609060101010101" pitchFamily="49" charset="-122"/>
              <a:ea typeface="楷体" panose="02010609060101010101" pitchFamily="49" charset="-122"/>
              <a:cs typeface="楷体" panose="02010609060101010101" pitchFamily="49" charset="-122"/>
            </a:endParaRPr>
          </a:p>
          <a:p>
            <a:pPr algn="l">
              <a:buFont typeface="Wingdings" panose="05000000000000000000" charset="0"/>
              <a:buChar char="Ø"/>
            </a:pPr>
            <a:r>
              <a:rPr lang="zh-CN" altLang="en-US" sz="3600" b="1">
                <a:latin typeface="楷体" panose="02010609060101010101" pitchFamily="49" charset="-122"/>
                <a:ea typeface="楷体" panose="02010609060101010101" pitchFamily="49" charset="-122"/>
                <a:cs typeface="楷体" panose="02010609060101010101" pitchFamily="49" charset="-122"/>
              </a:rPr>
              <a:t>如今不知因我积了什么德，带挈你中了个相公，我所以带个酒来贺你。（《范进中举》） </a:t>
            </a:r>
            <a:endParaRPr lang="en-US" altLang="zh-CN" sz="3600" b="1">
              <a:latin typeface="楷体" panose="02010609060101010101" pitchFamily="49" charset="-122"/>
              <a:ea typeface="楷体" panose="02010609060101010101" pitchFamily="49" charset="-122"/>
              <a:cs typeface="楷体" panose="02010609060101010101" pitchFamily="49" charset="-122"/>
            </a:endParaRPr>
          </a:p>
          <a:p>
            <a:pPr algn="l">
              <a:buFont typeface="Wingdings" panose="05000000000000000000" charset="0"/>
              <a:buChar char="Ø"/>
            </a:pPr>
            <a:r>
              <a:rPr lang="zh-CN" altLang="en-US" sz="3600" b="1">
                <a:latin typeface="楷体" panose="02010609060101010101" pitchFamily="49" charset="-122"/>
                <a:ea typeface="楷体" panose="02010609060101010101" pitchFamily="49" charset="-122"/>
                <a:cs typeface="楷体" panose="02010609060101010101" pitchFamily="49" charset="-122"/>
              </a:rPr>
              <a:t>没撞，你为什么要扶？</a:t>
            </a:r>
            <a:endParaRPr lang="en-US" altLang="zh-CN" sz="3600" b="1">
              <a:latin typeface="楷体" panose="02010609060101010101" pitchFamily="49" charset="-122"/>
              <a:ea typeface="楷体" panose="02010609060101010101" pitchFamily="49" charset="-122"/>
              <a:cs typeface="楷体" panose="02010609060101010101" pitchFamily="49" charset="-122"/>
            </a:endParaRPr>
          </a:p>
          <a:p>
            <a:pPr algn="l">
              <a:buFont typeface="Wingdings" panose="05000000000000000000" charset="0"/>
              <a:buChar char="Ø"/>
            </a:pPr>
            <a:r>
              <a:rPr lang="zh-CN" altLang="en-US" sz="3600" b="1">
                <a:latin typeface="楷体" panose="02010609060101010101" pitchFamily="49" charset="-122"/>
                <a:ea typeface="楷体" panose="02010609060101010101" pitchFamily="49" charset="-122"/>
                <a:cs typeface="楷体" panose="02010609060101010101" pitchFamily="49" charset="-122"/>
              </a:rPr>
              <a:t>小李结婚后就离开了公司，一定是他新婚夫人让他辞去这份工作的。</a:t>
            </a:r>
            <a:r>
              <a:rPr lang="zh-CN" altLang="en-US" sz="3200" b="1">
                <a:latin typeface="楷体" panose="02010609060101010101" pitchFamily="49" charset="-122"/>
                <a:ea typeface="楷体" panose="02010609060101010101" pitchFamily="49" charset="-122"/>
                <a:cs typeface="楷体" panose="02010609060101010101" pitchFamily="49" charset="-122"/>
              </a:rPr>
              <a:t> </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0520" y="455295"/>
            <a:ext cx="11491595" cy="6210300"/>
          </a:xfrm>
        </p:spPr>
        <p:txBody>
          <a:bodyPr/>
          <a:p>
            <a:endParaRPr lang="zh-CN" altLang="en-US" sz="4400" b="1">
              <a:sym typeface="+mn-ea"/>
            </a:endParaRPr>
          </a:p>
          <a:p>
            <a:endParaRPr lang="zh-CN" altLang="en-US" sz="4400" b="1">
              <a:sym typeface="+mn-ea"/>
            </a:endParaRPr>
          </a:p>
          <a:p>
            <a:r>
              <a:rPr lang="zh-CN" altLang="en-US" sz="4400" b="1">
                <a:sym typeface="+mn-ea"/>
              </a:rPr>
              <a:t>明确：从这些案例来看，强加因果最常见的情形是，两件事时间上相近，但基本没有内在联系，却被误认为有因果联系。和因果关系有关的谬误还有因果倒置，或把其实是同一原因的两个相互独立的结果当作因果等。</a:t>
            </a:r>
            <a:endParaRPr lang="zh-CN" altLang="en-US" sz="4400" b="1">
              <a:sym typeface="+mn-ea"/>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16285" y="505460"/>
            <a:ext cx="5556738"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逻辑谬误九：循环论证</a:t>
            </a:r>
            <a:endParaRPr lang="zh-CN" altLang="en-US" sz="4000" b="1">
              <a:solidFill>
                <a:srgbClr val="0070C0"/>
              </a:solidFill>
              <a:latin typeface="方正粗黑宋简体" panose="02000000000000000000" charset="-122"/>
              <a:ea typeface="方正粗黑宋简体" panose="02000000000000000000" charset="-122"/>
            </a:endParaRPr>
          </a:p>
        </p:txBody>
      </p:sp>
      <p:sp>
        <p:nvSpPr>
          <p:cNvPr id="2" name="内容占位符 1"/>
          <p:cNvSpPr>
            <a:spLocks noGrp="1"/>
          </p:cNvSpPr>
          <p:nvPr>
            <p:ph idx="1"/>
          </p:nvPr>
        </p:nvSpPr>
        <p:spPr>
          <a:xfrm>
            <a:off x="670560" y="2268855"/>
            <a:ext cx="10941050" cy="3411855"/>
          </a:xfrm>
        </p:spPr>
        <p:txBody>
          <a:bodyPr>
            <a:normAutofit/>
          </a:bodyPr>
          <a:lstStyle/>
          <a:p>
            <a:pPr marL="0" indent="0" algn="l">
              <a:buNone/>
            </a:pPr>
            <a:r>
              <a:rPr lang="en-US" altLang="zh-CN" sz="4400" b="1">
                <a:latin typeface="楷体" panose="02010609060101010101" pitchFamily="49" charset="-122"/>
                <a:ea typeface="楷体" panose="02010609060101010101" pitchFamily="49" charset="-122"/>
                <a:cs typeface="楷体" panose="02010609060101010101" pitchFamily="49" charset="-122"/>
              </a:rPr>
              <a:t>   </a:t>
            </a:r>
            <a:r>
              <a:rPr lang="zh-CN" altLang="en-US" sz="4400" b="1">
                <a:latin typeface="楷体" panose="02010609060101010101" pitchFamily="49" charset="-122"/>
                <a:ea typeface="楷体" panose="02010609060101010101" pitchFamily="49" charset="-122"/>
                <a:cs typeface="楷体" panose="02010609060101010101" pitchFamily="49" charset="-122"/>
              </a:rPr>
              <a:t>在论证中，</a:t>
            </a:r>
            <a:r>
              <a:rPr lang="zh-CN" altLang="en-US" sz="4400" b="1" u="sng">
                <a:latin typeface="楷体" panose="02010609060101010101" pitchFamily="49" charset="-122"/>
                <a:ea typeface="楷体" panose="02010609060101010101" pitchFamily="49" charset="-122"/>
                <a:cs typeface="楷体" panose="02010609060101010101" pitchFamily="49" charset="-122"/>
              </a:rPr>
              <a:t>尚待证明的结论不能出现或暗含在前提中</a:t>
            </a:r>
            <a:r>
              <a:rPr lang="zh-CN" altLang="en-US" sz="4400" b="1">
                <a:latin typeface="楷体" panose="02010609060101010101" pitchFamily="49" charset="-122"/>
                <a:ea typeface="楷体" panose="02010609060101010101" pitchFamily="49" charset="-122"/>
                <a:cs typeface="楷体" panose="02010609060101010101" pitchFamily="49" charset="-122"/>
              </a:rPr>
              <a:t>，否则就是循环论证。循环论证的本质是</a:t>
            </a:r>
            <a:r>
              <a:rPr lang="en-US" altLang="zh-CN" sz="4400" b="1">
                <a:latin typeface="楷体" panose="02010609060101010101" pitchFamily="49" charset="-122"/>
                <a:ea typeface="楷体" panose="02010609060101010101" pitchFamily="49" charset="-122"/>
                <a:cs typeface="楷体" panose="02010609060101010101" pitchFamily="49" charset="-122"/>
              </a:rPr>
              <a:t>“</a:t>
            </a:r>
            <a:r>
              <a:rPr lang="zh-CN" altLang="en-US" sz="4400" b="1">
                <a:latin typeface="楷体" panose="02010609060101010101" pitchFamily="49" charset="-122"/>
                <a:ea typeface="楷体" panose="02010609060101010101" pitchFamily="49" charset="-122"/>
                <a:cs typeface="楷体" panose="02010609060101010101" pitchFamily="49" charset="-122"/>
              </a:rPr>
              <a:t>因为</a:t>
            </a:r>
            <a:r>
              <a:rPr lang="en-US" altLang="zh-CN" sz="4400" b="1">
                <a:latin typeface="楷体" panose="02010609060101010101" pitchFamily="49" charset="-122"/>
                <a:ea typeface="楷体" panose="02010609060101010101" pitchFamily="49" charset="-122"/>
                <a:cs typeface="楷体" panose="02010609060101010101" pitchFamily="49" charset="-122"/>
              </a:rPr>
              <a:t>A</a:t>
            </a:r>
            <a:r>
              <a:rPr lang="zh-CN" altLang="en-US" sz="4400" b="1">
                <a:latin typeface="楷体" panose="02010609060101010101" pitchFamily="49" charset="-122"/>
                <a:ea typeface="楷体" panose="02010609060101010101" pitchFamily="49" charset="-122"/>
                <a:cs typeface="楷体" panose="02010609060101010101" pitchFamily="49" charset="-122"/>
              </a:rPr>
              <a:t>，所以</a:t>
            </a:r>
            <a:r>
              <a:rPr lang="en-US" altLang="zh-CN" sz="4400" b="1">
                <a:latin typeface="楷体" panose="02010609060101010101" pitchFamily="49" charset="-122"/>
                <a:ea typeface="楷体" panose="02010609060101010101" pitchFamily="49" charset="-122"/>
                <a:cs typeface="楷体" panose="02010609060101010101" pitchFamily="49" charset="-122"/>
              </a:rPr>
              <a:t>A</a:t>
            </a:r>
            <a:r>
              <a:rPr lang="zh-CN" altLang="en-US" sz="4400" b="1">
                <a:latin typeface="楷体" panose="02010609060101010101" pitchFamily="49" charset="-122"/>
                <a:ea typeface="楷体" panose="02010609060101010101" pitchFamily="49" charset="-122"/>
                <a:cs typeface="楷体" panose="02010609060101010101" pitchFamily="49" charset="-122"/>
              </a:rPr>
              <a:t>。</a:t>
            </a:r>
            <a:r>
              <a:rPr lang="en-US" altLang="zh-CN" sz="4800" b="1">
                <a:latin typeface="楷体" panose="02010609060101010101" pitchFamily="49" charset="-122"/>
                <a:ea typeface="楷体" panose="02010609060101010101" pitchFamily="49" charset="-122"/>
                <a:cs typeface="楷体" panose="02010609060101010101" pitchFamily="49" charset="-122"/>
              </a:rPr>
              <a:t>”</a:t>
            </a:r>
            <a:endParaRPr lang="en-US" altLang="zh-CN" sz="48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62620" y="221297"/>
            <a:ext cx="5556738" cy="706755"/>
          </a:xfrm>
          <a:prstGeom prst="rect">
            <a:avLst/>
          </a:prstGeom>
          <a:noFill/>
        </p:spPr>
        <p:txBody>
          <a:bodyPr wrap="square" rtlCol="0">
            <a:spAutoFit/>
          </a:bodyPr>
          <a:lstStyle/>
          <a:p>
            <a:pPr algn="l"/>
            <a:r>
              <a:rPr lang="zh-CN" altLang="en-US" sz="4000" b="1">
                <a:solidFill>
                  <a:srgbClr val="7030A0"/>
                </a:solidFill>
                <a:latin typeface="黑体" panose="02010609060101010101" charset="-122"/>
                <a:ea typeface="黑体" panose="02010609060101010101" charset="-122"/>
              </a:rPr>
              <a:t>谬误示例</a:t>
            </a:r>
            <a:endParaRPr lang="zh-CN" altLang="en-US" sz="4000" b="1">
              <a:solidFill>
                <a:prstClr val="black"/>
              </a:solidFill>
              <a:latin typeface="宋体" panose="02010600030101010101" pitchFamily="2" charset="-122"/>
              <a:ea typeface="宋体" panose="02010600030101010101" pitchFamily="2" charset="-122"/>
            </a:endParaRPr>
          </a:p>
        </p:txBody>
      </p:sp>
      <p:sp>
        <p:nvSpPr>
          <p:cNvPr id="2" name="内容占位符 1"/>
          <p:cNvSpPr>
            <a:spLocks noGrp="1"/>
          </p:cNvSpPr>
          <p:nvPr>
            <p:ph idx="1"/>
          </p:nvPr>
        </p:nvSpPr>
        <p:spPr>
          <a:xfrm>
            <a:off x="418465" y="1111885"/>
            <a:ext cx="11011535" cy="5228590"/>
          </a:xfrm>
        </p:spPr>
        <p:txBody>
          <a:bodyPr>
            <a:normAutofit/>
          </a:bodyPr>
          <a:lstStyle/>
          <a:p>
            <a:pPr algn="l">
              <a:buFont typeface="Wingdings" panose="05000000000000000000" charset="0"/>
              <a:buChar char="Ø"/>
            </a:pPr>
            <a:r>
              <a:rPr lang="zh-CN" altLang="en-US" sz="4000" b="1">
                <a:latin typeface="楷体" panose="02010609060101010101" pitchFamily="49" charset="-122"/>
                <a:ea typeface="楷体" panose="02010609060101010101" pitchFamily="49" charset="-122"/>
              </a:rPr>
              <a:t>我骂（你）卖国贼，所以我是爱国者。爱国者的话是最有价值的，所以我的话是不错的，既然我的话是不错的，你就是卖国贼无疑了！（鲁迅《论辩的魂灵》）</a:t>
            </a:r>
            <a:endParaRPr lang="zh-CN" altLang="en-US" sz="4000" b="1">
              <a:latin typeface="楷体" panose="02010609060101010101" pitchFamily="49" charset="-122"/>
              <a:ea typeface="楷体" panose="02010609060101010101" pitchFamily="49" charset="-122"/>
            </a:endParaRPr>
          </a:p>
          <a:p>
            <a:pPr algn="l">
              <a:buFont typeface="Wingdings" panose="05000000000000000000" charset="0"/>
              <a:buChar char="Ø"/>
            </a:pPr>
            <a:r>
              <a:rPr sz="4000" b="1">
                <a:latin typeface="楷体" panose="02010609060101010101" pitchFamily="49" charset="-122"/>
                <a:ea typeface="楷体" panose="02010609060101010101" pitchFamily="49" charset="-122"/>
                <a:sym typeface="+mn-ea"/>
              </a:rPr>
              <a:t>商人都唯利是图，因为如果不唯利是图，就不是商人了。</a:t>
            </a:r>
            <a:endParaRPr lang="zh-CN" altLang="en-US" sz="4000">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1000"/>
                                        <p:tgtEl>
                                          <p:spTgt spid="2">
                                            <p:txEl>
                                              <p:pRg st="1" end="1"/>
                                            </p:txEl>
                                          </p:spTgt>
                                        </p:tgtEl>
                                      </p:cBhvr>
                                    </p:animEffect>
                                    <p:anim calcmode="lin" valueType="num">
                                      <p:cBhvr>
                                        <p:cTn id="21"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4015" y="216535"/>
            <a:ext cx="11658600" cy="6436995"/>
          </a:xfrm>
        </p:spPr>
        <p:txBody>
          <a:bodyPr>
            <a:normAutofit fontScale="90000" lnSpcReduction="10000"/>
          </a:bodyPr>
          <a:p>
            <a:pPr marL="0" indent="0">
              <a:buNone/>
            </a:pPr>
            <a:r>
              <a:rPr lang="zh-CN" altLang="en-US" sz="4000">
                <a:sym typeface="+mn-ea"/>
              </a:rPr>
              <a:t>明确：这段话中，"你是卖国贼"建立在"我是爱国者"的基础上，"我是爱国者"建立在"我骂卖国贼"的基础上，"我骂卖国贼"又建立在"你是卖国贼"的基础上。这是典型的循环论证。在这个案例中，A和A之间插人了好几个环节，一不小心就会让循环论证暗含其中，蒙混过关。</a:t>
            </a:r>
            <a:endParaRPr lang="zh-CN" altLang="en-US" sz="4000">
              <a:sym typeface="+mn-ea"/>
            </a:endParaRPr>
          </a:p>
          <a:p>
            <a:pPr indent="0" fontAlgn="auto">
              <a:lnSpc>
                <a:spcPts val="4160"/>
              </a:lnSpc>
            </a:pPr>
            <a:endParaRPr lang="zh-CN" altLang="en-US" sz="4000"/>
          </a:p>
          <a:p>
            <a:pPr marL="0" indent="0" fontAlgn="auto">
              <a:lnSpc>
                <a:spcPts val="4160"/>
              </a:lnSpc>
              <a:buNone/>
            </a:pPr>
            <a:r>
              <a:rPr lang="zh-CN" altLang="en-US" sz="4000"/>
              <a:t>论证环节比较多，在其中一个环节偷偷用到结论，这是比较隐蔽的一种循环论证。另一种比较隐蔽的循环论证，是用不同的形式来表述</a:t>
            </a:r>
            <a:r>
              <a:rPr lang="en-US" altLang="zh-CN" sz="4000"/>
              <a:t>A</a:t>
            </a:r>
            <a:r>
              <a:rPr lang="zh-CN" altLang="en-US" sz="4000"/>
              <a:t>。例如</a:t>
            </a:r>
            <a:r>
              <a:rPr lang="en-US" altLang="zh-CN" sz="4000"/>
              <a:t>“</a:t>
            </a:r>
            <a:r>
              <a:rPr lang="zh-CN" altLang="en-US" sz="4000"/>
              <a:t>商人都唯利是图，因为如果不唯利是图，就不是商人了</a:t>
            </a:r>
            <a:r>
              <a:rPr lang="en-US" altLang="zh-CN" sz="4000"/>
              <a:t>”</a:t>
            </a:r>
            <a:r>
              <a:rPr lang="zh-CN" altLang="en-US" sz="4000"/>
              <a:t>。</a:t>
            </a:r>
            <a:r>
              <a:rPr lang="en-US" altLang="zh-CN" sz="4000"/>
              <a:t>“</a:t>
            </a:r>
            <a:r>
              <a:rPr lang="zh-CN" altLang="en-US" sz="4000"/>
              <a:t>不唯利是图就不是商人</a:t>
            </a:r>
            <a:r>
              <a:rPr lang="en-US" altLang="zh-CN" sz="4000"/>
              <a:t>”</a:t>
            </a:r>
            <a:r>
              <a:rPr lang="zh-CN" altLang="en-US" sz="4000"/>
              <a:t>其实就是</a:t>
            </a:r>
            <a:r>
              <a:rPr lang="en-US" altLang="zh-CN" sz="4000"/>
              <a:t>“</a:t>
            </a:r>
            <a:r>
              <a:rPr lang="zh-CN" altLang="en-US" sz="4000"/>
              <a:t>商人都唯利是图</a:t>
            </a:r>
            <a:r>
              <a:rPr lang="en-US" altLang="zh-CN" sz="4000"/>
              <a:t>”</a:t>
            </a:r>
            <a:r>
              <a:rPr lang="zh-CN" altLang="en-US" sz="4000"/>
              <a:t>的另一种说法。该论证的本质是</a:t>
            </a:r>
            <a:r>
              <a:rPr lang="en-US" altLang="zh-CN" sz="4000"/>
              <a:t>---</a:t>
            </a:r>
            <a:r>
              <a:rPr lang="en-US" altLang="zh-CN" sz="4000">
                <a:sym typeface="+mn-ea"/>
              </a:rPr>
              <a:t>A</a:t>
            </a:r>
            <a:r>
              <a:rPr lang="zh-CN" altLang="en-US" sz="4000"/>
              <a:t>，因为</a:t>
            </a:r>
            <a:r>
              <a:rPr lang="en-US" altLang="zh-CN" sz="4000">
                <a:sym typeface="+mn-ea"/>
              </a:rPr>
              <a:t>A</a:t>
            </a:r>
            <a:r>
              <a:rPr lang="zh-CN" altLang="en-US" sz="4000"/>
              <a:t>。</a:t>
            </a:r>
            <a:endParaRPr lang="zh-CN" altLang="en-US" sz="4000"/>
          </a:p>
          <a:p>
            <a:pPr indent="0" fontAlgn="auto">
              <a:lnSpc>
                <a:spcPts val="4160"/>
              </a:lnSpc>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453775" y="954281"/>
            <a:ext cx="5556738" cy="829945"/>
          </a:xfrm>
          <a:prstGeom prst="rect">
            <a:avLst/>
          </a:prstGeom>
          <a:noFill/>
        </p:spPr>
        <p:txBody>
          <a:bodyPr wrap="square" rtlCol="0">
            <a:spAutoFit/>
          </a:bodyPr>
          <a:lstStyle/>
          <a:p>
            <a:pPr algn="ctr"/>
            <a:r>
              <a:rPr lang="zh-CN" altLang="en-US" sz="4800" b="1">
                <a:solidFill>
                  <a:srgbClr val="FF0000"/>
                </a:solidFill>
                <a:latin typeface="黑体" panose="02010609060101010101" charset="-122"/>
                <a:ea typeface="黑体" panose="02010609060101010101" charset="-122"/>
              </a:rPr>
              <a:t>逻辑谬误</a:t>
            </a:r>
            <a:endParaRPr lang="zh-CN" altLang="en-US" sz="4800" b="1">
              <a:solidFill>
                <a:srgbClr val="FF0000"/>
              </a:solidFill>
              <a:latin typeface="黑体" panose="02010609060101010101" charset="-122"/>
              <a:ea typeface="黑体" panose="02010609060101010101" charset="-122"/>
            </a:endParaRPr>
          </a:p>
        </p:txBody>
      </p:sp>
      <p:sp>
        <p:nvSpPr>
          <p:cNvPr id="2" name="内容占位符 1"/>
          <p:cNvSpPr>
            <a:spLocks noGrp="1"/>
          </p:cNvSpPr>
          <p:nvPr>
            <p:ph idx="1"/>
          </p:nvPr>
        </p:nvSpPr>
        <p:spPr>
          <a:xfrm>
            <a:off x="3183255" y="2541905"/>
            <a:ext cx="7010400" cy="3649980"/>
          </a:xfrm>
        </p:spPr>
        <p:txBody>
          <a:bodyPr/>
          <a:lstStyle/>
          <a:p>
            <a:r>
              <a:rPr lang="zh-CN" altLang="en-US" sz="4400" b="1" u="sng">
                <a:solidFill>
                  <a:srgbClr val="FF0000"/>
                </a:solidFill>
                <a:latin typeface="楷体" panose="02010609060101010101" pitchFamily="49" charset="-122"/>
                <a:ea typeface="楷体" panose="02010609060101010101" pitchFamily="49" charset="-122"/>
              </a:rPr>
              <a:t>日常生活</a:t>
            </a:r>
            <a:r>
              <a:rPr lang="zh-CN" altLang="en-US" sz="4400" b="1">
                <a:latin typeface="楷体" panose="02010609060101010101" pitchFamily="49" charset="-122"/>
                <a:ea typeface="楷体" panose="02010609060101010101" pitchFamily="49" charset="-122"/>
              </a:rPr>
              <a:t>中的逻辑谬误</a:t>
            </a:r>
            <a:endParaRPr lang="zh-CN" altLang="en-US" sz="4400" b="1">
              <a:latin typeface="楷体" panose="02010609060101010101" pitchFamily="49" charset="-122"/>
              <a:ea typeface="楷体" panose="02010609060101010101" pitchFamily="49" charset="-122"/>
            </a:endParaRPr>
          </a:p>
          <a:p>
            <a:pPr marL="0" indent="0">
              <a:buNone/>
            </a:pPr>
            <a:endParaRPr lang="zh-CN" altLang="en-US" sz="4400" b="1">
              <a:latin typeface="楷体" panose="02010609060101010101" pitchFamily="49" charset="-122"/>
              <a:ea typeface="楷体" panose="02010609060101010101" pitchFamily="49" charset="-122"/>
            </a:endParaRPr>
          </a:p>
          <a:p>
            <a:r>
              <a:rPr lang="zh-CN" altLang="en-US" sz="4400" b="1" u="sng">
                <a:solidFill>
                  <a:srgbClr val="FF0000"/>
                </a:solidFill>
                <a:latin typeface="楷体" panose="02010609060101010101" pitchFamily="49" charset="-122"/>
                <a:ea typeface="楷体" panose="02010609060101010101" pitchFamily="49" charset="-122"/>
              </a:rPr>
              <a:t>文学作品</a:t>
            </a:r>
            <a:r>
              <a:rPr lang="zh-CN" altLang="en-US" sz="4400" b="1">
                <a:latin typeface="楷体" panose="02010609060101010101" pitchFamily="49" charset="-122"/>
                <a:ea typeface="楷体" panose="02010609060101010101" pitchFamily="49" charset="-122"/>
              </a:rPr>
              <a:t>中的逻辑谬误</a:t>
            </a:r>
            <a:endParaRPr lang="zh-CN" altLang="en-US" sz="4400" b="1">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32790" y="1964690"/>
            <a:ext cx="11101070" cy="3649980"/>
          </a:xfrm>
        </p:spPr>
        <p:txBody>
          <a:bodyPr>
            <a:normAutofit/>
          </a:bodyPr>
          <a:lstStyle/>
          <a:p>
            <a:pPr>
              <a:spcBef>
                <a:spcPct val="50000"/>
              </a:spcBef>
            </a:pPr>
            <a:r>
              <a:rPr lang="en-US" altLang="zh-CN" sz="4800" b="1">
                <a:latin typeface="楷体" panose="02010609060101010101" pitchFamily="49" charset="-122"/>
                <a:ea typeface="楷体" panose="02010609060101010101" pitchFamily="49" charset="-122"/>
                <a:cs typeface="楷体" panose="02010609060101010101" pitchFamily="49" charset="-122"/>
              </a:rPr>
              <a:t>5.</a:t>
            </a:r>
            <a:r>
              <a:rPr lang="zh-CN" altLang="en-US" sz="4800" b="1">
                <a:latin typeface="楷体" panose="02010609060101010101" pitchFamily="49" charset="-122"/>
                <a:ea typeface="楷体" panose="02010609060101010101" pitchFamily="49" charset="-122"/>
                <a:cs typeface="楷体" panose="02010609060101010101" pitchFamily="49" charset="-122"/>
              </a:rPr>
              <a:t>在抗洪救灾中，党员和干部应该站在前面起带头作用。</a:t>
            </a:r>
            <a:endParaRPr lang="zh-CN" altLang="en-US" sz="4800" b="1">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rPr>
              <a:t>概念交叉</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732800" y="336426"/>
            <a:ext cx="7550140"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日常生活中的逻辑谬误</a:t>
            </a:r>
            <a:endParaRPr lang="zh-CN" altLang="en-US" sz="4000" b="1">
              <a:solidFill>
                <a:srgbClr val="0070C0"/>
              </a:solidFill>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0830" y="365125"/>
            <a:ext cx="11800205" cy="6367145"/>
          </a:xfrm>
        </p:spPr>
        <p:txBody>
          <a:bodyPr/>
          <a:p>
            <a:br>
              <a:rPr lang="zh-CN" altLang="en-US">
                <a:sym typeface="+mn-ea"/>
              </a:rPr>
            </a:br>
            <a:br>
              <a:rPr lang="zh-CN" altLang="en-US">
                <a:sym typeface="+mn-ea"/>
              </a:rPr>
            </a:br>
            <a:r>
              <a:rPr lang="zh-CN" altLang="en-US"/>
              <a:t>逻辑错误属于违反了逻辑的基本规律，而要想辨别逻辑错误，首先要了解有哪些逻辑的基本规律。</a:t>
            </a:r>
            <a:br>
              <a:rPr lang="zh-CN" altLang="en-US"/>
            </a:br>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32790" y="2096135"/>
            <a:ext cx="11090275" cy="3649980"/>
          </a:xfrm>
        </p:spPr>
        <p:txBody>
          <a:bodyPr>
            <a:normAutofit/>
          </a:bodyPr>
          <a:lstStyle/>
          <a:p>
            <a:pPr>
              <a:spcBef>
                <a:spcPct val="50000"/>
              </a:spcBef>
            </a:pPr>
            <a:r>
              <a:rPr lang="en-US" altLang="zh-CN" sz="4800" b="1">
                <a:latin typeface="楷体" panose="02010609060101010101" pitchFamily="49" charset="-122"/>
                <a:ea typeface="楷体" panose="02010609060101010101" pitchFamily="49" charset="-122"/>
                <a:cs typeface="楷体" panose="02010609060101010101" pitchFamily="49" charset="-122"/>
              </a:rPr>
              <a:t>6.</a:t>
            </a:r>
            <a:r>
              <a:rPr lang="zh-CN" altLang="en-US" sz="4800" b="1">
                <a:latin typeface="楷体" panose="02010609060101010101" pitchFamily="49" charset="-122"/>
                <a:ea typeface="楷体" panose="02010609060101010101" pitchFamily="49" charset="-122"/>
                <a:cs typeface="楷体" panose="02010609060101010101" pitchFamily="49" charset="-122"/>
              </a:rPr>
              <a:t>严禁携带危险、易燃、易爆物品上车。</a:t>
            </a:r>
            <a:endParaRPr lang="zh-CN" altLang="en-US" sz="4800" b="1">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rPr>
              <a:t>概念包容</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732800" y="336426"/>
            <a:ext cx="7550140"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日常生活中的逻辑谬误</a:t>
            </a:r>
            <a:endParaRPr lang="zh-CN" altLang="en-US" sz="4000" b="1">
              <a:solidFill>
                <a:srgbClr val="0070C0"/>
              </a:solidFill>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79780" y="1891665"/>
            <a:ext cx="11131550" cy="4540250"/>
          </a:xfrm>
        </p:spPr>
        <p:txBody>
          <a:bodyPr>
            <a:noAutofit/>
          </a:bodyPr>
          <a:lstStyle/>
          <a:p>
            <a:pPr>
              <a:spcBef>
                <a:spcPct val="50000"/>
              </a:spcBef>
            </a:pPr>
            <a:r>
              <a:rPr lang="en-US" altLang="zh-CN" sz="48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48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在古代，这类音乐作品只有文字记载，没有乐谱资料，</a:t>
            </a:r>
            <a:r>
              <a:rPr lang="zh-CN" altLang="en-US" sz="4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既无法演奏，也无法演唱。 </a:t>
            </a:r>
            <a:endParaRPr lang="zh-CN" altLang="en-US" sz="4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不合事理</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732800" y="336426"/>
            <a:ext cx="7550140"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日常生活中的逻辑谬误</a:t>
            </a:r>
            <a:endParaRPr lang="zh-CN" altLang="en-US" sz="4000" b="1">
              <a:solidFill>
                <a:srgbClr val="0070C0"/>
              </a:solidFill>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32790" y="1906270"/>
            <a:ext cx="11091545" cy="3649980"/>
          </a:xfrm>
        </p:spPr>
        <p:txBody>
          <a:bodyPr>
            <a:normAutofit/>
          </a:bodyPr>
          <a:lstStyle/>
          <a:p>
            <a:pPr>
              <a:spcBef>
                <a:spcPct val="50000"/>
              </a:spcBef>
            </a:pPr>
            <a:r>
              <a:rPr lang="en-US" altLang="zh-CN" sz="4800" b="1">
                <a:latin typeface="楷体" panose="02010609060101010101" pitchFamily="49" charset="-122"/>
                <a:ea typeface="楷体" panose="02010609060101010101" pitchFamily="49" charset="-122"/>
                <a:cs typeface="楷体" panose="02010609060101010101" pitchFamily="49" charset="-122"/>
              </a:rPr>
              <a:t>8.</a:t>
            </a:r>
            <a:r>
              <a:rPr lang="zh-CN" altLang="en-US" sz="4800" b="1">
                <a:latin typeface="楷体" panose="02010609060101010101" pitchFamily="49" charset="-122"/>
                <a:ea typeface="楷体" panose="02010609060101010101" pitchFamily="49" charset="-122"/>
                <a:cs typeface="楷体" panose="02010609060101010101" pitchFamily="49" charset="-122"/>
              </a:rPr>
              <a:t>闪电之后，常常接着打雷和下雨，所以，闪电是打雷和下雨的原因。</a:t>
            </a:r>
            <a:endParaRPr lang="zh-CN" altLang="en-US" sz="4800" b="1">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rPr>
              <a:t>混淆因果</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732800" y="336426"/>
            <a:ext cx="7550140"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日常生活中的逻辑谬误</a:t>
            </a:r>
            <a:endParaRPr lang="zh-CN" altLang="en-US" sz="4000" b="1">
              <a:solidFill>
                <a:srgbClr val="0070C0"/>
              </a:solidFill>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32790" y="1979295"/>
            <a:ext cx="10693400" cy="3649980"/>
          </a:xfrm>
        </p:spPr>
        <p:txBody>
          <a:bodyPr>
            <a:normAutofit/>
          </a:bodyPr>
          <a:lstStyle/>
          <a:p>
            <a:pPr>
              <a:spcBef>
                <a:spcPct val="50000"/>
              </a:spcBef>
            </a:pPr>
            <a:r>
              <a:rPr lang="en-US" altLang="zh-CN" sz="48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4800" b="1">
                <a:latin typeface="楷体" panose="02010609060101010101" pitchFamily="49" charset="-122"/>
                <a:ea typeface="楷体" panose="02010609060101010101" pitchFamily="49" charset="-122"/>
                <a:cs typeface="楷体" panose="02010609060101010101" pitchFamily="49" charset="-122"/>
                <a:sym typeface="+mn-ea"/>
              </a:rPr>
              <a:t>她的父亲长得和她很像。</a:t>
            </a:r>
            <a:endParaRPr lang="zh-CN" altLang="en-US" sz="4800" b="1">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主客颠倒</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732800" y="336426"/>
            <a:ext cx="7550140" cy="706755"/>
          </a:xfrm>
          <a:prstGeom prst="rect">
            <a:avLst/>
          </a:prstGeom>
          <a:noFill/>
        </p:spPr>
        <p:txBody>
          <a:bodyPr wrap="square" rtlCol="0">
            <a:spAutoFit/>
          </a:bodyPr>
          <a:lstStyle/>
          <a:p>
            <a:pPr algn="l"/>
            <a:r>
              <a:rPr lang="zh-CN" altLang="en-US" sz="4000" b="1">
                <a:solidFill>
                  <a:srgbClr val="0070C0"/>
                </a:solidFill>
                <a:latin typeface="方正粗黑宋简体" panose="02000000000000000000" charset="-122"/>
                <a:ea typeface="方正粗黑宋简体" panose="02000000000000000000" charset="-122"/>
              </a:rPr>
              <a:t>日常生活中的逻辑谬误</a:t>
            </a:r>
            <a:endParaRPr lang="zh-CN" altLang="en-US" sz="4000" b="1">
              <a:solidFill>
                <a:srgbClr val="0070C0"/>
              </a:solidFill>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00129" y="680720"/>
            <a:ext cx="5556738" cy="768350"/>
          </a:xfrm>
          <a:prstGeom prst="rect">
            <a:avLst/>
          </a:prstGeom>
          <a:noFill/>
        </p:spPr>
        <p:txBody>
          <a:bodyPr wrap="square" rtlCol="0">
            <a:spAutoFit/>
          </a:bodyPr>
          <a:lstStyle/>
          <a:p>
            <a:pPr algn="ctr"/>
            <a:r>
              <a:rPr lang="zh-CN" altLang="en-US" sz="4400" b="1">
                <a:solidFill>
                  <a:srgbClr val="FF0000"/>
                </a:solidFill>
                <a:latin typeface="方正粗黑宋简体" panose="02000000000000000000" charset="-122"/>
                <a:ea typeface="方正粗黑宋简体" panose="02000000000000000000" charset="-122"/>
              </a:rPr>
              <a:t>文本中的逻辑谬误</a:t>
            </a:r>
            <a:endParaRPr lang="zh-CN" altLang="en-US" sz="4400" b="1">
              <a:solidFill>
                <a:srgbClr val="FF0000"/>
              </a:solidFill>
              <a:latin typeface="方正粗黑宋简体" panose="02000000000000000000" charset="-122"/>
              <a:ea typeface="方正粗黑宋简体" panose="02000000000000000000" charset="-122"/>
            </a:endParaRPr>
          </a:p>
        </p:txBody>
      </p:sp>
      <p:sp>
        <p:nvSpPr>
          <p:cNvPr id="2" name="内容占位符 1"/>
          <p:cNvSpPr>
            <a:spLocks noGrp="1"/>
          </p:cNvSpPr>
          <p:nvPr>
            <p:ph idx="1"/>
          </p:nvPr>
        </p:nvSpPr>
        <p:spPr>
          <a:xfrm>
            <a:off x="3453130" y="2344420"/>
            <a:ext cx="6019800" cy="3649980"/>
          </a:xfrm>
        </p:spPr>
        <p:txBody>
          <a:bodyPr/>
          <a:lstStyle/>
          <a:p>
            <a:r>
              <a:rPr lang="zh-CN" altLang="en-US" sz="4400" b="1" u="sng">
                <a:solidFill>
                  <a:srgbClr val="FF0000"/>
                </a:solidFill>
                <a:latin typeface="楷体" panose="02010609060101010101" pitchFamily="49" charset="-122"/>
                <a:ea typeface="楷体" panose="02010609060101010101" pitchFamily="49" charset="-122"/>
              </a:rPr>
              <a:t>无意为之</a:t>
            </a:r>
            <a:r>
              <a:rPr lang="zh-CN" altLang="en-US" sz="4400" b="1">
                <a:latin typeface="楷体" panose="02010609060101010101" pitchFamily="49" charset="-122"/>
                <a:ea typeface="楷体" panose="02010609060101010101" pitchFamily="49" charset="-122"/>
              </a:rPr>
              <a:t>的逻辑谬误</a:t>
            </a:r>
            <a:endParaRPr lang="zh-CN" altLang="en-US" sz="4400" b="1">
              <a:latin typeface="楷体" panose="02010609060101010101" pitchFamily="49" charset="-122"/>
              <a:ea typeface="楷体" panose="02010609060101010101" pitchFamily="49" charset="-122"/>
            </a:endParaRPr>
          </a:p>
          <a:p>
            <a:endParaRPr lang="zh-CN" altLang="en-US" sz="4400" b="1">
              <a:latin typeface="楷体" panose="02010609060101010101" pitchFamily="49" charset="-122"/>
              <a:ea typeface="楷体" panose="02010609060101010101" pitchFamily="49" charset="-122"/>
            </a:endParaRPr>
          </a:p>
          <a:p>
            <a:r>
              <a:rPr lang="zh-CN" altLang="en-US" sz="4400" b="1" u="sng">
                <a:solidFill>
                  <a:srgbClr val="FF0000"/>
                </a:solidFill>
                <a:latin typeface="楷体" panose="02010609060101010101" pitchFamily="49" charset="-122"/>
                <a:ea typeface="楷体" panose="02010609060101010101" pitchFamily="49" charset="-122"/>
              </a:rPr>
              <a:t>刻意为之</a:t>
            </a:r>
            <a:r>
              <a:rPr lang="zh-CN" altLang="en-US" sz="4400" b="1">
                <a:latin typeface="楷体" panose="02010609060101010101" pitchFamily="49" charset="-122"/>
                <a:ea typeface="楷体" panose="02010609060101010101" pitchFamily="49" charset="-122"/>
              </a:rPr>
              <a:t>的逻辑谬误</a:t>
            </a:r>
            <a:endParaRPr lang="zh-CN" altLang="en-US" sz="4400" b="1">
              <a:latin typeface="楷体" panose="02010609060101010101" pitchFamily="49" charset="-122"/>
              <a:ea typeface="楷体" panose="02010609060101010101" pitchFamily="49" charset="-122"/>
            </a:endParaRPr>
          </a:p>
          <a:p>
            <a:endParaRPr lang="zh-CN" altLang="en-US" sz="4400" b="1">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4970" y="149225"/>
            <a:ext cx="11475085" cy="6557010"/>
          </a:xfrm>
        </p:spPr>
        <p:txBody>
          <a:bodyPr>
            <a:normAutofit fontScale="25000" lnSpcReduction="20000"/>
          </a:bodyPr>
          <a:lstStyle/>
          <a:p>
            <a:r>
              <a:rPr lang="en-US" altLang="zh-CN"/>
              <a:t> </a:t>
            </a:r>
            <a:endParaRPr lang="en-US" altLang="zh-CN"/>
          </a:p>
          <a:p>
            <a:pPr marL="0" indent="0">
              <a:buNone/>
            </a:pP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阿弥陀佛，阿</a:t>
            </a:r>
            <a:r>
              <a:rPr lang="en-US" altLang="zh-CN" sz="14400" b="1">
                <a:latin typeface="仿宋" panose="02010609060101010101" charset="-122"/>
                <a:ea typeface="仿宋" panose="02010609060101010101" charset="-122"/>
                <a:cs typeface="仿宋" panose="02010609060101010101" charset="-122"/>
              </a:rPr>
              <a:t>Q</a:t>
            </a:r>
            <a:r>
              <a:rPr lang="zh-CN" altLang="en-US" sz="14400" b="1">
                <a:latin typeface="仿宋" panose="02010609060101010101" charset="-122"/>
                <a:ea typeface="仿宋" panose="02010609060101010101" charset="-122"/>
                <a:cs typeface="仿宋" panose="02010609060101010101" charset="-122"/>
              </a:rPr>
              <a:t>，你怎么跳进园里来偷萝卜！……阿呀，罪过呵，阿唷，阿弥陀佛！……</a:t>
            </a:r>
            <a:r>
              <a:rPr lang="en-US" altLang="zh-CN" sz="14400" b="1">
                <a:latin typeface="仿宋" panose="02010609060101010101" charset="-122"/>
                <a:ea typeface="仿宋" panose="02010609060101010101" charset="-122"/>
                <a:cs typeface="仿宋" panose="02010609060101010101" charset="-122"/>
              </a:rPr>
              <a:t>”</a:t>
            </a:r>
            <a:endParaRPr lang="en-US" altLang="zh-CN" sz="14400" b="1">
              <a:latin typeface="仿宋" panose="02010609060101010101" charset="-122"/>
              <a:ea typeface="仿宋" panose="02010609060101010101" charset="-122"/>
              <a:cs typeface="仿宋" panose="02010609060101010101" charset="-122"/>
            </a:endParaRPr>
          </a:p>
          <a:p>
            <a:pPr marL="0" indent="0">
              <a:buNone/>
            </a:pP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我什么时候跳进你的园里来偷萝卜？</a:t>
            </a: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阿</a:t>
            </a:r>
            <a:r>
              <a:rPr lang="en-US" altLang="zh-CN" sz="14400" b="1">
                <a:latin typeface="仿宋" panose="02010609060101010101" charset="-122"/>
                <a:ea typeface="仿宋" panose="02010609060101010101" charset="-122"/>
                <a:cs typeface="仿宋" panose="02010609060101010101" charset="-122"/>
              </a:rPr>
              <a:t>Q</a:t>
            </a:r>
            <a:r>
              <a:rPr lang="zh-CN" altLang="en-US" sz="14400" b="1">
                <a:latin typeface="仿宋" panose="02010609060101010101" charset="-122"/>
                <a:ea typeface="仿宋" panose="02010609060101010101" charset="-122"/>
                <a:cs typeface="仿宋" panose="02010609060101010101" charset="-122"/>
              </a:rPr>
              <a:t>且看且走的说。</a:t>
            </a:r>
            <a:endParaRPr lang="zh-CN" altLang="en-US" sz="14400" b="1">
              <a:latin typeface="仿宋" panose="02010609060101010101" charset="-122"/>
              <a:ea typeface="仿宋" panose="02010609060101010101" charset="-122"/>
              <a:cs typeface="仿宋" panose="02010609060101010101" charset="-122"/>
            </a:endParaRPr>
          </a:p>
          <a:p>
            <a:pPr marL="0" indent="0">
              <a:buNone/>
            </a:pP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现在……这不是？</a:t>
            </a: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老尼姑指着他的衣兜。</a:t>
            </a:r>
            <a:endParaRPr lang="zh-CN" altLang="en-US" sz="14400" b="1">
              <a:latin typeface="仿宋" panose="02010609060101010101" charset="-122"/>
              <a:ea typeface="仿宋" panose="02010609060101010101" charset="-122"/>
              <a:cs typeface="仿宋" panose="02010609060101010101" charset="-122"/>
            </a:endParaRPr>
          </a:p>
          <a:p>
            <a:pPr marL="0" indent="0">
              <a:buNone/>
            </a:pP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这是你的？你能叫得他答应你么？你……</a:t>
            </a:r>
            <a:r>
              <a:rPr lang="en-US" altLang="zh-CN" sz="14400" b="1">
                <a:latin typeface="仿宋" panose="02010609060101010101" charset="-122"/>
                <a:ea typeface="仿宋" panose="02010609060101010101" charset="-122"/>
                <a:cs typeface="仿宋" panose="02010609060101010101" charset="-122"/>
              </a:rPr>
              <a:t>”</a:t>
            </a:r>
            <a:r>
              <a:rPr lang="zh-CN" altLang="en-US" sz="14400" b="1">
                <a:latin typeface="仿宋" panose="02010609060101010101" charset="-122"/>
                <a:ea typeface="仿宋" panose="02010609060101010101" charset="-122"/>
                <a:cs typeface="仿宋" panose="02010609060101010101" charset="-122"/>
              </a:rPr>
              <a:t>（《阿</a:t>
            </a:r>
            <a:r>
              <a:rPr lang="en-US" altLang="zh-CN" sz="14400" b="1">
                <a:latin typeface="仿宋" panose="02010609060101010101" charset="-122"/>
                <a:ea typeface="仿宋" panose="02010609060101010101" charset="-122"/>
                <a:cs typeface="仿宋" panose="02010609060101010101" charset="-122"/>
              </a:rPr>
              <a:t>Q</a:t>
            </a:r>
            <a:r>
              <a:rPr lang="zh-CN" altLang="en-US" sz="14400" b="1">
                <a:latin typeface="仿宋" panose="02010609060101010101" charset="-122"/>
                <a:ea typeface="仿宋" panose="02010609060101010101" charset="-122"/>
                <a:cs typeface="仿宋" panose="02010609060101010101" charset="-122"/>
              </a:rPr>
              <a:t>正传》）</a:t>
            </a:r>
            <a:endParaRPr lang="en-US" altLang="zh-CN" sz="14400" b="1">
              <a:latin typeface="仿宋" panose="02010609060101010101" charset="-122"/>
              <a:ea typeface="仿宋" panose="02010609060101010101" charset="-122"/>
              <a:cs typeface="仿宋" panose="02010609060101010101" charset="-122"/>
            </a:endParaRPr>
          </a:p>
          <a:p>
            <a:pPr marL="0" indent="0">
              <a:buNone/>
            </a:pPr>
            <a:endParaRPr lang="en-US" altLang="zh-CN" sz="14400" b="1">
              <a:latin typeface="仿宋" panose="02010609060101010101" charset="-122"/>
              <a:ea typeface="仿宋" panose="02010609060101010101" charset="-122"/>
              <a:cs typeface="仿宋" panose="02010609060101010101" charset="-122"/>
              <a:sym typeface="+mn-ea"/>
            </a:endParaRPr>
          </a:p>
          <a:p>
            <a:pPr marL="0" indent="0">
              <a:buNone/>
            </a:pPr>
            <a:r>
              <a:rPr sz="14400" b="1">
                <a:solidFill>
                  <a:srgbClr val="FF0000"/>
                </a:solidFill>
                <a:latin typeface="方正粗黑宋简体" panose="02000000000000000000" charset="-122"/>
                <a:ea typeface="方正粗黑宋简体" panose="02000000000000000000" charset="-122"/>
                <a:cs typeface="仿宋" panose="02010609060101010101" charset="-122"/>
              </a:rPr>
              <a:t>谬误类型</a:t>
            </a:r>
            <a:r>
              <a:rPr sz="14400" b="1">
                <a:latin typeface="方正粗黑宋简体" panose="02000000000000000000" charset="-122"/>
                <a:ea typeface="方正粗黑宋简体" panose="02000000000000000000" charset="-122"/>
                <a:cs typeface="仿宋" panose="02010609060101010101" charset="-122"/>
              </a:rPr>
              <a:t>：</a:t>
            </a:r>
            <a:r>
              <a:rPr lang="zh-CN" altLang="en-US" sz="14400" b="1">
                <a:latin typeface="方正粗黑宋简体" panose="02000000000000000000" charset="-122"/>
                <a:ea typeface="方正粗黑宋简体" panose="02000000000000000000" charset="-122"/>
                <a:cs typeface="仿宋" panose="02010609060101010101" charset="-122"/>
                <a:sym typeface="+mn-ea"/>
              </a:rPr>
              <a:t>偷换论题</a:t>
            </a:r>
            <a:endParaRPr lang="zh-CN" altLang="en-US" sz="14400" b="1">
              <a:latin typeface="方正粗黑宋简体" panose="02000000000000000000" charset="-122"/>
              <a:ea typeface="方正粗黑宋简体" panose="02000000000000000000" charset="-122"/>
              <a:cs typeface="仿宋" panose="0201060906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6730" y="709295"/>
            <a:ext cx="11177905" cy="5694680"/>
          </a:xfrm>
        </p:spPr>
        <p:txBody>
          <a:bodyPr>
            <a:noAutofit/>
          </a:bodyPr>
          <a:lstStyle/>
          <a:p>
            <a:r>
              <a:rPr lang="zh-CN" altLang="en-US" sz="4000" b="1">
                <a:latin typeface="仿宋" panose="02010609060101010101" charset="-122"/>
                <a:ea typeface="仿宋" panose="02010609060101010101" charset="-122"/>
                <a:cs typeface="仿宋" panose="02010609060101010101" charset="-122"/>
              </a:rPr>
              <a:t>坡公（苏轼）在维扬，一日设客，十余人皆名士。米元章（米芾）亦在座。酒半，元章忽起自赞曰：</a:t>
            </a:r>
            <a:r>
              <a:rPr lang="en-US" altLang="zh-CN" sz="4000" b="1">
                <a:latin typeface="仿宋" panose="02010609060101010101" charset="-122"/>
                <a:ea typeface="仿宋" panose="02010609060101010101" charset="-122"/>
                <a:cs typeface="仿宋" panose="02010609060101010101" charset="-122"/>
              </a:rPr>
              <a:t>“</a:t>
            </a:r>
            <a:r>
              <a:rPr lang="zh-CN" altLang="en-US" sz="4000" b="1">
                <a:latin typeface="仿宋" panose="02010609060101010101" charset="-122"/>
                <a:ea typeface="仿宋" panose="02010609060101010101" charset="-122"/>
                <a:cs typeface="仿宋" panose="02010609060101010101" charset="-122"/>
              </a:rPr>
              <a:t>世人皆以芾为癫，愿质之子瞻。</a:t>
            </a:r>
            <a:r>
              <a:rPr lang="en-US" altLang="zh-CN" sz="4000" b="1">
                <a:latin typeface="仿宋" panose="02010609060101010101" charset="-122"/>
                <a:ea typeface="仿宋" panose="02010609060101010101" charset="-122"/>
                <a:cs typeface="仿宋" panose="02010609060101010101" charset="-122"/>
              </a:rPr>
              <a:t>”</a:t>
            </a:r>
            <a:r>
              <a:rPr lang="zh-CN" altLang="en-US" sz="4000" b="1">
                <a:latin typeface="仿宋" panose="02010609060101010101" charset="-122"/>
                <a:ea typeface="仿宋" panose="02010609060101010101" charset="-122"/>
                <a:cs typeface="仿宋" panose="02010609060101010101" charset="-122"/>
              </a:rPr>
              <a:t>公笑曰：</a:t>
            </a:r>
            <a:r>
              <a:rPr lang="en-US" altLang="zh-CN" sz="4000" b="1">
                <a:latin typeface="仿宋" panose="02010609060101010101" charset="-122"/>
                <a:ea typeface="仿宋" panose="02010609060101010101" charset="-122"/>
                <a:cs typeface="仿宋" panose="02010609060101010101" charset="-122"/>
              </a:rPr>
              <a:t>“</a:t>
            </a:r>
            <a:r>
              <a:rPr lang="zh-CN" altLang="en-US" sz="4000" b="1">
                <a:latin typeface="仿宋" panose="02010609060101010101" charset="-122"/>
                <a:ea typeface="仿宋" panose="02010609060101010101" charset="-122"/>
                <a:cs typeface="仿宋" panose="02010609060101010101" charset="-122"/>
              </a:rPr>
              <a:t>吾从众。</a:t>
            </a:r>
            <a:r>
              <a:rPr lang="en-US" altLang="zh-CN" sz="4000" b="1">
                <a:latin typeface="仿宋" panose="02010609060101010101" charset="-122"/>
                <a:ea typeface="仿宋" panose="02010609060101010101" charset="-122"/>
                <a:cs typeface="仿宋" panose="02010609060101010101" charset="-122"/>
              </a:rPr>
              <a:t>”</a:t>
            </a:r>
            <a:r>
              <a:rPr lang="zh-CN" altLang="en-US" sz="4000" b="1">
                <a:latin typeface="仿宋" panose="02010609060101010101" charset="-122"/>
                <a:ea typeface="仿宋" panose="02010609060101010101" charset="-122"/>
                <a:cs typeface="仿宋" panose="02010609060101010101" charset="-122"/>
              </a:rPr>
              <a:t>（</a:t>
            </a:r>
            <a:r>
              <a:rPr sz="4000" b="1">
                <a:latin typeface="仿宋" panose="02010609060101010101" charset="-122"/>
                <a:ea typeface="仿宋" panose="02010609060101010101" charset="-122"/>
                <a:cs typeface="仿宋" panose="02010609060101010101" charset="-122"/>
                <a:sym typeface="+mn-ea"/>
              </a:rPr>
              <a:t>明∙王世贞</a:t>
            </a:r>
            <a:r>
              <a:rPr lang="zh-CN" altLang="en-US" sz="4000" b="1">
                <a:latin typeface="仿宋" panose="02010609060101010101" charset="-122"/>
                <a:ea typeface="仿宋" panose="02010609060101010101" charset="-122"/>
                <a:cs typeface="仿宋" panose="02010609060101010101" charset="-122"/>
                <a:sym typeface="+mn-ea"/>
              </a:rPr>
              <a:t>《调谑编》）</a:t>
            </a:r>
            <a:endParaRPr lang="zh-CN" altLang="en-US" sz="4000" b="1">
              <a:latin typeface="仿宋" panose="02010609060101010101" charset="-122"/>
              <a:ea typeface="仿宋" panose="02010609060101010101" charset="-122"/>
              <a:cs typeface="仿宋" panose="02010609060101010101" charset="-122"/>
              <a:sym typeface="+mn-ea"/>
            </a:endParaRPr>
          </a:p>
          <a:p>
            <a:endParaRPr lang="zh-CN" altLang="en-US" sz="4000" b="1">
              <a:latin typeface="仿宋" panose="02010609060101010101" charset="-122"/>
              <a:ea typeface="仿宋" panose="02010609060101010101" charset="-122"/>
              <a:cs typeface="仿宋" panose="02010609060101010101" charset="-122"/>
              <a:sym typeface="+mn-ea"/>
            </a:endParaRPr>
          </a:p>
          <a:p>
            <a:r>
              <a:rPr lang="zh-CN" altLang="en-US" sz="4000" b="1">
                <a:solidFill>
                  <a:srgbClr val="FF0000"/>
                </a:solidFill>
                <a:latin typeface="方正粗黑宋简体" panose="02000000000000000000" charset="-122"/>
                <a:ea typeface="方正粗黑宋简体" panose="02000000000000000000" charset="-122"/>
                <a:cs typeface="仿宋" panose="02010609060101010101" charset="-122"/>
                <a:sym typeface="+mn-ea"/>
              </a:rPr>
              <a:t>谬误类型：</a:t>
            </a:r>
            <a:r>
              <a:rPr lang="zh-CN" altLang="en-US" sz="4000" b="1">
                <a:latin typeface="方正粗黑宋简体" panose="02000000000000000000" charset="-122"/>
                <a:ea typeface="方正粗黑宋简体" panose="02000000000000000000" charset="-122"/>
                <a:cs typeface="仿宋" panose="02010609060101010101" charset="-122"/>
              </a:rPr>
              <a:t>模棱两可</a:t>
            </a:r>
            <a:endParaRPr lang="zh-CN" altLang="en-US" sz="4000" b="1">
              <a:latin typeface="方正粗黑宋简体" panose="02000000000000000000" charset="-122"/>
              <a:ea typeface="方正粗黑宋简体" panose="02000000000000000000" charset="-122"/>
              <a:cs typeface="仿宋" panose="02010609060101010101" charset="-122"/>
            </a:endParaRPr>
          </a:p>
          <a:p>
            <a:pPr lvl="8" algn="r"/>
            <a:endParaRPr lang="zh-CN" altLang="en-US" sz="4000" b="1">
              <a:latin typeface="方正粗黑宋简体" panose="02000000000000000000" charset="-122"/>
              <a:ea typeface="方正粗黑宋简体" panose="02000000000000000000" charset="-122"/>
              <a:cs typeface="仿宋"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90550" y="610235"/>
            <a:ext cx="10487025" cy="5760720"/>
          </a:xfrm>
        </p:spPr>
        <p:txBody>
          <a:bodyPr>
            <a:normAutofit fontScale="70000"/>
          </a:bodyPr>
          <a:lstStyle/>
          <a:p>
            <a:pPr marL="0" indent="0">
              <a:buNone/>
            </a:pPr>
            <a:r>
              <a:rPr sz="5300" b="1">
                <a:latin typeface="仿宋" panose="02010609060101010101" charset="-122"/>
                <a:ea typeface="仿宋" panose="02010609060101010101" charset="-122"/>
                <a:cs typeface="仿宋" panose="02010609060101010101" charset="-122"/>
                <a:sym typeface="+mn-ea"/>
              </a:rPr>
              <a:t>沈括</a:t>
            </a:r>
            <a:r>
              <a:rPr sz="5300" b="1">
                <a:latin typeface="仿宋" panose="02010609060101010101" charset="-122"/>
                <a:ea typeface="仿宋" panose="02010609060101010101" charset="-122"/>
                <a:cs typeface="仿宋" panose="02010609060101010101" charset="-122"/>
              </a:rPr>
              <a:t>《梦溪笔谈·权智》：王元泽</a:t>
            </a:r>
            <a:r>
              <a:rPr sz="5100" b="1">
                <a:latin typeface="仿宋" panose="02010609060101010101" charset="-122"/>
                <a:ea typeface="仿宋" panose="02010609060101010101" charset="-122"/>
                <a:cs typeface="仿宋" panose="02010609060101010101" charset="-122"/>
              </a:rPr>
              <a:t>（王安石之子王雱）</a:t>
            </a:r>
            <a:r>
              <a:rPr sz="5300" b="1">
                <a:latin typeface="仿宋" panose="02010609060101010101" charset="-122"/>
                <a:ea typeface="仿宋" panose="02010609060101010101" charset="-122"/>
                <a:cs typeface="仿宋" panose="02010609060101010101" charset="-122"/>
              </a:rPr>
              <a:t>数岁时，客有以一獐一鹿同笼以问雱：“何者是獐，何者是鹿？”雱实未识，良久对曰：“獐边者是鹿，鹿边者是獐。”客大奇之</a:t>
            </a:r>
            <a:r>
              <a:rPr lang="zh-CN" altLang="en-US" sz="5300" b="1">
                <a:latin typeface="仿宋" panose="02010609060101010101" charset="-122"/>
                <a:ea typeface="仿宋" panose="02010609060101010101" charset="-122"/>
                <a:cs typeface="仿宋" panose="02010609060101010101" charset="-122"/>
              </a:rPr>
              <a:t>。</a:t>
            </a:r>
            <a:endParaRPr lang="zh-CN" altLang="en-US" sz="5300" b="1">
              <a:latin typeface="仿宋" panose="02010609060101010101" charset="-122"/>
              <a:ea typeface="仿宋" panose="02010609060101010101" charset="-122"/>
              <a:cs typeface="仿宋" panose="02010609060101010101" charset="-122"/>
            </a:endParaRPr>
          </a:p>
          <a:p>
            <a:pPr marL="0" indent="0">
              <a:buNone/>
            </a:pPr>
            <a:endParaRPr lang="zh-CN" altLang="en-US" sz="5300" b="1">
              <a:latin typeface="仿宋" panose="02010609060101010101" charset="-122"/>
              <a:ea typeface="仿宋" panose="02010609060101010101" charset="-122"/>
              <a:cs typeface="仿宋" panose="02010609060101010101" charset="-122"/>
            </a:endParaRPr>
          </a:p>
          <a:p>
            <a:pPr marL="0" indent="0">
              <a:buNone/>
            </a:pPr>
            <a:r>
              <a:rPr lang="zh-CN" altLang="en-US" sz="5300" b="1">
                <a:solidFill>
                  <a:srgbClr val="FF0000"/>
                </a:solidFill>
                <a:latin typeface="方正粗黑宋简体" panose="02000000000000000000" charset="-122"/>
                <a:ea typeface="方正粗黑宋简体" panose="02000000000000000000" charset="-122"/>
                <a:cs typeface="仿宋" panose="02010609060101010101" charset="-122"/>
              </a:rPr>
              <a:t>谬误类型：</a:t>
            </a:r>
            <a:r>
              <a:rPr lang="zh-CN" altLang="en-US" sz="5300" b="1">
                <a:latin typeface="方正粗黑宋简体" panose="02000000000000000000" charset="-122"/>
                <a:ea typeface="方正粗黑宋简体" panose="02000000000000000000" charset="-122"/>
                <a:cs typeface="仿宋" panose="02010609060101010101" charset="-122"/>
              </a:rPr>
              <a:t>循环论证</a:t>
            </a:r>
            <a:endParaRPr lang="zh-CN" altLang="en-US">
              <a:latin typeface="方正粗黑宋简体" panose="02000000000000000000" charset="-122"/>
              <a:ea typeface="方正粗黑宋简体" panose="02000000000000000000"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0035" y="59690"/>
            <a:ext cx="11696065" cy="6739255"/>
          </a:xfrm>
          <a:prstGeom prst="rect">
            <a:avLst/>
          </a:prstGeom>
          <a:noFill/>
        </p:spPr>
        <p:txBody>
          <a:bodyPr wrap="square" rtlCol="0">
            <a:spAutoFit/>
          </a:bodyPr>
          <a:lstStyle/>
          <a:p>
            <a:r>
              <a:rPr lang="en-US" altLang="zh-CN" sz="3600" b="1">
                <a:latin typeface="仿宋" panose="02010609060101010101" charset="-122"/>
                <a:ea typeface="仿宋" panose="02010609060101010101" charset="-122"/>
                <a:cs typeface="仿宋" panose="02010609060101010101" charset="-122"/>
              </a:rPr>
              <a:t>  </a:t>
            </a:r>
            <a:r>
              <a:rPr lang="zh-CN" altLang="en-US" sz="3600" b="1">
                <a:latin typeface="仿宋" panose="02010609060101010101" charset="-122"/>
                <a:ea typeface="仿宋" panose="02010609060101010101" charset="-122"/>
                <a:cs typeface="仿宋" panose="02010609060101010101" charset="-122"/>
              </a:rPr>
              <a:t>“也许有罢，——我想。”我于是吞吞吐吐的说。</a:t>
            </a:r>
            <a:endParaRPr lang="zh-CN" altLang="en-US" sz="3600" b="1">
              <a:latin typeface="仿宋" panose="02010609060101010101" charset="-122"/>
              <a:ea typeface="仿宋" panose="02010609060101010101" charset="-122"/>
              <a:cs typeface="仿宋" panose="02010609060101010101" charset="-122"/>
            </a:endParaRPr>
          </a:p>
          <a:p>
            <a:r>
              <a:rPr lang="zh-CN" altLang="en-US" sz="3600" b="1">
                <a:latin typeface="仿宋" panose="02010609060101010101" charset="-122"/>
                <a:ea typeface="仿宋" panose="02010609060101010101" charset="-122"/>
                <a:cs typeface="仿宋" panose="02010609060101010101" charset="-122"/>
              </a:rPr>
              <a:t>  </a:t>
            </a:r>
            <a:r>
              <a:rPr lang="en-US" altLang="zh-CN" sz="3600" b="1">
                <a:latin typeface="仿宋" panose="02010609060101010101" charset="-122"/>
                <a:ea typeface="仿宋" panose="02010609060101010101" charset="-122"/>
                <a:cs typeface="仿宋" panose="02010609060101010101" charset="-122"/>
              </a:rPr>
              <a:t>“</a:t>
            </a:r>
            <a:r>
              <a:rPr lang="zh-CN" altLang="en-US" sz="3600" b="1">
                <a:latin typeface="仿宋" panose="02010609060101010101" charset="-122"/>
                <a:ea typeface="仿宋" panose="02010609060101010101" charset="-122"/>
                <a:cs typeface="仿宋" panose="02010609060101010101" charset="-122"/>
              </a:rPr>
              <a:t>那么，也就有地狱了？”</a:t>
            </a:r>
            <a:endParaRPr lang="zh-CN" altLang="en-US" sz="3600" b="1">
              <a:latin typeface="仿宋" panose="02010609060101010101" charset="-122"/>
              <a:ea typeface="仿宋" panose="02010609060101010101" charset="-122"/>
              <a:cs typeface="仿宋" panose="02010609060101010101" charset="-122"/>
            </a:endParaRPr>
          </a:p>
          <a:p>
            <a:r>
              <a:rPr lang="en-US" altLang="zh-CN" sz="3600" b="1">
                <a:latin typeface="仿宋" panose="02010609060101010101" charset="-122"/>
                <a:ea typeface="仿宋" panose="02010609060101010101" charset="-122"/>
                <a:cs typeface="仿宋" panose="02010609060101010101" charset="-122"/>
              </a:rPr>
              <a:t>  “</a:t>
            </a:r>
            <a:r>
              <a:rPr lang="zh-CN" altLang="en-US" sz="3600" b="1">
                <a:latin typeface="仿宋" panose="02010609060101010101" charset="-122"/>
                <a:ea typeface="仿宋" panose="02010609060101010101" charset="-122"/>
                <a:cs typeface="仿宋" panose="02010609060101010101" charset="-122"/>
              </a:rPr>
              <a:t>阿！地狱？”我很吃惊，只得支梧着，“地狱？——论理，就该也有。——然而也未必，……谁来管这等事……。”</a:t>
            </a:r>
            <a:endParaRPr lang="zh-CN" altLang="en-US" sz="3600" b="1">
              <a:latin typeface="仿宋" panose="02010609060101010101" charset="-122"/>
              <a:ea typeface="仿宋" panose="02010609060101010101" charset="-122"/>
              <a:cs typeface="仿宋" panose="02010609060101010101" charset="-122"/>
            </a:endParaRPr>
          </a:p>
          <a:p>
            <a:r>
              <a:rPr lang="zh-CN" altLang="en-US" sz="3600" b="1">
                <a:latin typeface="仿宋" panose="02010609060101010101" charset="-122"/>
                <a:ea typeface="仿宋" panose="02010609060101010101" charset="-122"/>
                <a:cs typeface="仿宋" panose="02010609060101010101" charset="-122"/>
              </a:rPr>
              <a:t>  “那么，死掉的一家的人，都能见面的？”</a:t>
            </a:r>
            <a:endParaRPr lang="zh-CN" altLang="en-US" sz="3600" b="1">
              <a:latin typeface="仿宋" panose="02010609060101010101" charset="-122"/>
              <a:ea typeface="仿宋" panose="02010609060101010101" charset="-122"/>
              <a:cs typeface="仿宋" panose="02010609060101010101" charset="-122"/>
            </a:endParaRPr>
          </a:p>
          <a:p>
            <a:r>
              <a:rPr lang="zh-CN" altLang="en-US" sz="3600" b="1">
                <a:latin typeface="仿宋" panose="02010609060101010101" charset="-122"/>
                <a:ea typeface="仿宋" panose="02010609060101010101" charset="-122"/>
                <a:cs typeface="仿宋" panose="02010609060101010101" charset="-122"/>
              </a:rPr>
              <a:t>  “唉唉，见面不见面呢？……”这时我已知道自己也还是完全一个愚人，什么踌蹰，什么计画，都挡不住三句问，我即刻胆怯起来了，便想全翻过先前的话来，“那是，……实在，我说不清……。其实，究竟有没有魂灵，我也说不清。”（《祝福》）</a:t>
            </a:r>
            <a:endParaRPr lang="zh-CN" altLang="en-US" sz="3600" b="1">
              <a:latin typeface="仿宋" panose="02010609060101010101" charset="-122"/>
              <a:ea typeface="仿宋" panose="02010609060101010101" charset="-122"/>
              <a:cs typeface="仿宋" panose="02010609060101010101" charset="-122"/>
            </a:endParaRPr>
          </a:p>
          <a:p>
            <a:r>
              <a:rPr lang="zh-CN" altLang="en-US" sz="3600" b="1">
                <a:solidFill>
                  <a:srgbClr val="FF0000"/>
                </a:solidFill>
                <a:latin typeface="方正粗黑宋简体" panose="02000000000000000000" charset="-122"/>
                <a:ea typeface="方正粗黑宋简体" panose="02000000000000000000" charset="-122"/>
                <a:cs typeface="仿宋" panose="02010609060101010101" charset="-122"/>
                <a:sym typeface="+mn-ea"/>
              </a:rPr>
              <a:t>谬误类型：</a:t>
            </a:r>
            <a:r>
              <a:rPr lang="zh-CN" altLang="en-US" sz="3600" b="1">
                <a:latin typeface="方正粗黑宋简体" panose="02000000000000000000" charset="-122"/>
                <a:ea typeface="方正粗黑宋简体" panose="02000000000000000000" charset="-122"/>
                <a:cs typeface="仿宋" panose="02010609060101010101" charset="-122"/>
                <a:sym typeface="+mn-ea"/>
              </a:rPr>
              <a:t>模棱两可</a:t>
            </a:r>
            <a:endParaRPr lang="zh-CN" altLang="en-US" sz="3600" b="1">
              <a:latin typeface="仿宋" panose="02010609060101010101" charset="-122"/>
              <a:ea typeface="仿宋" panose="02010609060101010101" charset="-122"/>
              <a:cs typeface="仿宋" panose="02010609060101010101" charset="-122"/>
            </a:endParaRPr>
          </a:p>
        </p:txBody>
      </p:sp>
      <p:pic>
        <p:nvPicPr>
          <p:cNvPr id="11" name="New picture"/>
          <p:cNvPicPr/>
          <p:nvPr/>
        </p:nvPicPr>
        <p:blipFill>
          <a:blip r:embed="rId1"/>
          <a:stretch>
            <a:fillRect/>
          </a:stretch>
        </p:blipFill>
        <p:spPr>
          <a:xfrm>
            <a:off x="10160000" y="11633200"/>
            <a:ext cx="342900" cy="254000"/>
          </a:xfrm>
          <a:prstGeom prst="cube">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45465" y="474980"/>
            <a:ext cx="11101070" cy="6236335"/>
          </a:xfrm>
        </p:spPr>
        <p:txBody>
          <a:bodyPr>
            <a:noAutofit/>
          </a:bodyPr>
          <a:lstStyle/>
          <a:p>
            <a:pPr>
              <a:spcBef>
                <a:spcPct val="50000"/>
              </a:spcBef>
            </a:pPr>
            <a:r>
              <a:rPr lang="zh-CN" altLang="en-US" sz="3600" b="1">
                <a:solidFill>
                  <a:srgbClr val="0070C0"/>
                </a:solidFill>
                <a:latin typeface="方正粗黑宋简体" panose="02000000000000000000" charset="-122"/>
                <a:ea typeface="方正粗黑宋简体" panose="02000000000000000000" charset="-122"/>
                <a:sym typeface="+mn-ea"/>
              </a:rPr>
              <a:t>分析逻辑谬误带来的艺术效果</a:t>
            </a:r>
            <a:endParaRPr lang="zh-CN" altLang="en-US" sz="3600">
              <a:solidFill>
                <a:prstClr val="black"/>
              </a:solidFill>
              <a:latin typeface="黑体" panose="02010609060101010101" charset="-122"/>
              <a:ea typeface="黑体" panose="02010609060101010101" charset="-122"/>
            </a:endParaRPr>
          </a:p>
          <a:p>
            <a:pPr>
              <a:spcBef>
                <a:spcPct val="50000"/>
              </a:spcBef>
            </a:pPr>
            <a:endParaRPr sz="3600" b="1">
              <a:solidFill>
                <a:srgbClr val="0070C0"/>
              </a:solidFill>
              <a:latin typeface="方正粗黑宋简体" panose="02000000000000000000" charset="-122"/>
              <a:ea typeface="方正粗黑宋简体" panose="02000000000000000000" charset="-122"/>
              <a:cs typeface="方正粗黑宋简体" panose="02000000000000000000" charset="-122"/>
              <a:sym typeface="+mn-ea"/>
            </a:endParaRPr>
          </a:p>
          <a:p>
            <a:pPr>
              <a:spcBef>
                <a:spcPct val="50000"/>
              </a:spcBef>
            </a:pPr>
            <a:r>
              <a:rPr sz="3600" b="1">
                <a:solidFill>
                  <a:srgbClr val="0070C0"/>
                </a:solidFill>
                <a:latin typeface="方正粗黑宋简体" panose="02000000000000000000" charset="-122"/>
                <a:ea typeface="方正粗黑宋简体" panose="02000000000000000000" charset="-122"/>
                <a:cs typeface="方正粗黑宋简体" panose="02000000000000000000" charset="-122"/>
                <a:sym typeface="+mn-ea"/>
              </a:rPr>
              <a:t>维克多</a:t>
            </a:r>
            <a:r>
              <a:rPr lang="en-US" altLang="zh-CN" sz="3600" b="1">
                <a:solidFill>
                  <a:srgbClr val="0070C0"/>
                </a:solidFill>
                <a:latin typeface="方正粗黑宋简体" panose="02000000000000000000" charset="-122"/>
                <a:ea typeface="方正粗黑宋简体" panose="02000000000000000000" charset="-122"/>
                <a:cs typeface="方正粗黑宋简体" panose="02000000000000000000" charset="-122"/>
                <a:sym typeface="+mn-ea"/>
              </a:rPr>
              <a:t>·</a:t>
            </a:r>
            <a:r>
              <a:rPr sz="3600" b="1">
                <a:solidFill>
                  <a:srgbClr val="0070C0"/>
                </a:solidFill>
                <a:latin typeface="方正粗黑宋简体" panose="02000000000000000000" charset="-122"/>
                <a:ea typeface="方正粗黑宋简体" panose="02000000000000000000" charset="-122"/>
                <a:cs typeface="方正粗黑宋简体" panose="02000000000000000000" charset="-122"/>
                <a:sym typeface="+mn-ea"/>
              </a:rPr>
              <a:t>雨果：</a:t>
            </a:r>
            <a:r>
              <a:rPr lang="zh-CN" altLang="en-US" sz="3600" b="1">
                <a:latin typeface="仿宋" panose="02010609060101010101" charset="-122"/>
                <a:ea typeface="仿宋" panose="02010609060101010101" charset="-122"/>
                <a:cs typeface="仿宋" panose="02010609060101010101" charset="-122"/>
                <a:sym typeface="+mn-ea"/>
              </a:rPr>
              <a:t>世界上</a:t>
            </a:r>
            <a:r>
              <a:rPr lang="zh-CN" altLang="en-US" sz="3600" b="1">
                <a:solidFill>
                  <a:srgbClr val="FF0000"/>
                </a:solidFill>
                <a:latin typeface="仿宋" panose="02010609060101010101" charset="-122"/>
                <a:ea typeface="仿宋" panose="02010609060101010101" charset="-122"/>
                <a:cs typeface="仿宋" panose="02010609060101010101" charset="-122"/>
                <a:sym typeface="+mn-ea"/>
              </a:rPr>
              <a:t>最</a:t>
            </a:r>
            <a:r>
              <a:rPr lang="zh-CN" altLang="en-US" sz="3600" b="1">
                <a:latin typeface="仿宋" panose="02010609060101010101" charset="-122"/>
                <a:ea typeface="仿宋" panose="02010609060101010101" charset="-122"/>
                <a:cs typeface="仿宋" panose="02010609060101010101" charset="-122"/>
                <a:sym typeface="+mn-ea"/>
              </a:rPr>
              <a:t>宽阔的是海洋，比海洋</a:t>
            </a:r>
            <a:r>
              <a:rPr lang="zh-CN" altLang="en-US" sz="3600" b="1">
                <a:solidFill>
                  <a:srgbClr val="FF0000"/>
                </a:solidFill>
                <a:latin typeface="仿宋" panose="02010609060101010101" charset="-122"/>
                <a:ea typeface="仿宋" panose="02010609060101010101" charset="-122"/>
                <a:cs typeface="仿宋" panose="02010609060101010101" charset="-122"/>
                <a:sym typeface="+mn-ea"/>
              </a:rPr>
              <a:t>更</a:t>
            </a:r>
            <a:r>
              <a:rPr lang="zh-CN" altLang="en-US" sz="3600" b="1">
                <a:latin typeface="仿宋" panose="02010609060101010101" charset="-122"/>
                <a:ea typeface="仿宋" panose="02010609060101010101" charset="-122"/>
                <a:cs typeface="仿宋" panose="02010609060101010101" charset="-122"/>
                <a:sym typeface="+mn-ea"/>
              </a:rPr>
              <a:t>宽阔的是天空，比天空</a:t>
            </a:r>
            <a:r>
              <a:rPr lang="zh-CN" altLang="en-US" sz="3600" b="1">
                <a:solidFill>
                  <a:srgbClr val="FF0000"/>
                </a:solidFill>
                <a:latin typeface="仿宋" panose="02010609060101010101" charset="-122"/>
                <a:ea typeface="仿宋" panose="02010609060101010101" charset="-122"/>
                <a:cs typeface="仿宋" panose="02010609060101010101" charset="-122"/>
                <a:sym typeface="+mn-ea"/>
              </a:rPr>
              <a:t>更</a:t>
            </a:r>
            <a:r>
              <a:rPr lang="zh-CN" altLang="en-US" sz="3600" b="1">
                <a:latin typeface="仿宋" panose="02010609060101010101" charset="-122"/>
                <a:ea typeface="仿宋" panose="02010609060101010101" charset="-122"/>
                <a:cs typeface="仿宋" panose="02010609060101010101" charset="-122"/>
                <a:sym typeface="+mn-ea"/>
              </a:rPr>
              <a:t>宽阔的是人的心灵。</a:t>
            </a:r>
            <a:endParaRPr lang="zh-CN" altLang="en-US" sz="3600" b="1">
              <a:latin typeface="仿宋" panose="02010609060101010101" charset="-122"/>
              <a:ea typeface="仿宋" panose="02010609060101010101" charset="-122"/>
              <a:cs typeface="仿宋" panose="02010609060101010101" charset="-122"/>
              <a:sym typeface="+mn-ea"/>
            </a:endParaRPr>
          </a:p>
          <a:p>
            <a:pPr>
              <a:spcBef>
                <a:spcPct val="50000"/>
              </a:spcBef>
            </a:pPr>
            <a:r>
              <a:rPr lang="zh-CN" altLang="en-US" sz="3600" b="1">
                <a:solidFill>
                  <a:srgbClr val="0070C0"/>
                </a:solidFill>
                <a:latin typeface="方正粗黑宋简体" panose="02000000000000000000" charset="-122"/>
                <a:ea typeface="方正粗黑宋简体" panose="02000000000000000000" charset="-122"/>
                <a:cs typeface="仿宋" panose="02010609060101010101" charset="-122"/>
                <a:sym typeface="+mn-ea"/>
              </a:rPr>
              <a:t>《世界上最遥远的距离》：</a:t>
            </a:r>
            <a:r>
              <a:rPr lang="zh-CN" altLang="en-US" sz="3600" b="1">
                <a:latin typeface="仿宋" panose="02010609060101010101" charset="-122"/>
                <a:ea typeface="仿宋" panose="02010609060101010101" charset="-122"/>
                <a:cs typeface="仿宋" panose="02010609060101010101" charset="-122"/>
                <a:sym typeface="+mn-ea"/>
              </a:rPr>
              <a:t>世界上</a:t>
            </a:r>
            <a:r>
              <a:rPr lang="zh-CN" altLang="en-US" sz="3600" b="1">
                <a:solidFill>
                  <a:srgbClr val="FF0000"/>
                </a:solidFill>
                <a:latin typeface="仿宋" panose="02010609060101010101" charset="-122"/>
                <a:ea typeface="仿宋" panose="02010609060101010101" charset="-122"/>
                <a:cs typeface="仿宋" panose="02010609060101010101" charset="-122"/>
                <a:sym typeface="+mn-ea"/>
              </a:rPr>
              <a:t>最</a:t>
            </a:r>
            <a:r>
              <a:rPr lang="zh-CN" altLang="en-US" sz="3600" b="1">
                <a:latin typeface="仿宋" panose="02010609060101010101" charset="-122"/>
                <a:ea typeface="仿宋" panose="02010609060101010101" charset="-122"/>
                <a:cs typeface="仿宋" panose="02010609060101010101" charset="-122"/>
                <a:sym typeface="+mn-ea"/>
              </a:rPr>
              <a:t>遥远的距离，不是生与死的距离，而是我就站在你面前，你却不知道我爱你；世界上</a:t>
            </a:r>
            <a:r>
              <a:rPr lang="zh-CN" altLang="en-US" sz="3600" b="1">
                <a:solidFill>
                  <a:srgbClr val="FF0000"/>
                </a:solidFill>
                <a:latin typeface="仿宋" panose="02010609060101010101" charset="-122"/>
                <a:ea typeface="仿宋" panose="02010609060101010101" charset="-122"/>
                <a:cs typeface="仿宋" panose="02010609060101010101" charset="-122"/>
                <a:sym typeface="+mn-ea"/>
              </a:rPr>
              <a:t>最</a:t>
            </a:r>
            <a:r>
              <a:rPr lang="zh-CN" altLang="en-US" sz="3600" b="1">
                <a:latin typeface="仿宋" panose="02010609060101010101" charset="-122"/>
                <a:ea typeface="仿宋" panose="02010609060101010101" charset="-122"/>
                <a:cs typeface="仿宋" panose="02010609060101010101" charset="-122"/>
                <a:sym typeface="+mn-ea"/>
              </a:rPr>
              <a:t>遥远的距离，不是我就站在你面前，你却不知道我爱你，而是爱到痴迷，却不能说我爱你；</a:t>
            </a:r>
            <a:r>
              <a:rPr sz="3600" b="1">
                <a:latin typeface="仿宋" panose="02010609060101010101" charset="-122"/>
                <a:ea typeface="仿宋" panose="02010609060101010101" charset="-122"/>
                <a:cs typeface="仿宋" panose="02010609060101010101" charset="-122"/>
                <a:sym typeface="+mn-ea"/>
              </a:rPr>
              <a:t>世界上</a:t>
            </a:r>
            <a:r>
              <a:rPr sz="3600" b="1">
                <a:solidFill>
                  <a:srgbClr val="FF0000"/>
                </a:solidFill>
                <a:latin typeface="仿宋" panose="02010609060101010101" charset="-122"/>
                <a:ea typeface="仿宋" panose="02010609060101010101" charset="-122"/>
                <a:cs typeface="仿宋" panose="02010609060101010101" charset="-122"/>
                <a:sym typeface="+mn-ea"/>
              </a:rPr>
              <a:t>最</a:t>
            </a:r>
            <a:r>
              <a:rPr sz="3600" b="1">
                <a:latin typeface="仿宋" panose="02010609060101010101" charset="-122"/>
                <a:ea typeface="仿宋" panose="02010609060101010101" charset="-122"/>
                <a:cs typeface="仿宋" panose="02010609060101010101" charset="-122"/>
                <a:sym typeface="+mn-ea"/>
              </a:rPr>
              <a:t>遥远的距离，不是</a:t>
            </a:r>
            <a:r>
              <a:rPr lang="en-US" altLang="zh-CN" sz="3600" b="1">
                <a:latin typeface="仿宋" panose="02010609060101010101" charset="-122"/>
                <a:ea typeface="仿宋" panose="02010609060101010101" charset="-122"/>
                <a:cs typeface="仿宋" panose="02010609060101010101" charset="-122"/>
                <a:sym typeface="+mn-ea"/>
              </a:rPr>
              <a:t>……</a:t>
            </a:r>
            <a:endParaRPr lang="en-US" altLang="zh-CN" sz="3600" b="1">
              <a:latin typeface="仿宋" panose="02010609060101010101" charset="-122"/>
              <a:ea typeface="仿宋" panose="02010609060101010101" charset="-122"/>
              <a:cs typeface="仿宋" panose="02010609060101010101" charset="-122"/>
              <a:sym typeface="+mn-ea"/>
            </a:endParaRPr>
          </a:p>
        </p:txBody>
      </p:sp>
      <p:pic>
        <p:nvPicPr>
          <p:cNvPr id="3" name="New picture"/>
          <p:cNvPicPr/>
          <p:nvPr/>
        </p:nvPicPr>
        <p:blipFill>
          <a:blip r:embed="rId1"/>
          <a:stretch>
            <a:fillRect/>
          </a:stretch>
        </p:blipFill>
        <p:spPr>
          <a:xfrm>
            <a:off x="10464800" y="10528300"/>
            <a:ext cx="355600" cy="254000"/>
          </a:xfrm>
          <a:prstGeom prst="cube">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2" y="344684"/>
            <a:ext cx="4613803" cy="369332"/>
          </a:xfrm>
          <a:prstGeom prst="rect">
            <a:avLst/>
          </a:prstGeom>
          <a:noFill/>
        </p:spPr>
        <p:txBody>
          <a:bodyPr wrap="squar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任务一</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4" name="文本框 3"/>
          <p:cNvSpPr txBox="1"/>
          <p:nvPr>
            <p:custDataLst>
              <p:tags r:id="rId5"/>
            </p:custDataLst>
          </p:nvPr>
        </p:nvSpPr>
        <p:spPr>
          <a:xfrm>
            <a:off x="347980" y="673735"/>
            <a:ext cx="11546205" cy="6123940"/>
          </a:xfrm>
          <a:prstGeom prst="rect">
            <a:avLst/>
          </a:prstGeom>
          <a:noFill/>
        </p:spPr>
        <p:txBody>
          <a:bodyPr wrap="square" rtlCol="0">
            <a:spAutoFit/>
          </a:bodyPr>
          <a:lstStyle/>
          <a:p>
            <a:pPr>
              <a:lnSpc>
                <a:spcPct val="140000"/>
              </a:lnSpc>
            </a:pPr>
            <a:r>
              <a:rPr lang="zh-CN" altLang="en-US" sz="4000" b="1">
                <a:solidFill>
                  <a:srgbClr val="FF0000"/>
                </a:solidFill>
              </a:rPr>
              <a:t>同一律</a:t>
            </a:r>
            <a:r>
              <a:rPr lang="zh-CN" altLang="en-US" sz="4000" b="1"/>
              <a:t>：要求在同一思维过程中，必须在同一意义上使用 概念和判断，不能混淆不相同的概念和判断。（概念和判断始终保持如一）</a:t>
            </a:r>
            <a:endParaRPr lang="zh-CN" altLang="en-US" sz="4000" b="1"/>
          </a:p>
          <a:p>
            <a:pPr>
              <a:lnSpc>
                <a:spcPct val="140000"/>
              </a:lnSpc>
            </a:pPr>
            <a:r>
              <a:rPr lang="zh-CN" altLang="en-US" sz="4000" b="1">
                <a:solidFill>
                  <a:srgbClr val="FF0000"/>
                </a:solidFill>
              </a:rPr>
              <a:t>不矛盾律</a:t>
            </a:r>
            <a:r>
              <a:rPr lang="zh-CN" altLang="en-US" sz="4000" b="1"/>
              <a:t>：要求两个相互否定的判断不能同时为真。</a:t>
            </a:r>
            <a:endParaRPr lang="zh-CN" altLang="en-US" sz="4000" b="1"/>
          </a:p>
          <a:p>
            <a:pPr>
              <a:lnSpc>
                <a:spcPct val="140000"/>
              </a:lnSpc>
            </a:pPr>
            <a:r>
              <a:rPr lang="zh-CN" altLang="en-US" sz="4000" b="1">
                <a:solidFill>
                  <a:srgbClr val="FF0000"/>
                </a:solidFill>
              </a:rPr>
              <a:t>排中律</a:t>
            </a:r>
            <a:r>
              <a:rPr lang="zh-CN" altLang="en-US" sz="4000" b="1"/>
              <a:t>：    要求两个相互矛盾的判断必有一真。</a:t>
            </a:r>
            <a:endParaRPr lang="zh-CN" altLang="en-US" sz="4000" b="1"/>
          </a:p>
          <a:p>
            <a:pPr>
              <a:lnSpc>
                <a:spcPct val="140000"/>
              </a:lnSpc>
            </a:pPr>
            <a:r>
              <a:rPr lang="zh-CN" altLang="en-US" sz="4000" b="1">
                <a:solidFill>
                  <a:srgbClr val="FF0000"/>
                </a:solidFill>
              </a:rPr>
              <a:t>充足理由律</a:t>
            </a:r>
            <a:r>
              <a:rPr lang="zh-CN" altLang="en-US" sz="4000" b="1"/>
              <a:t>：要求一个被判定为真的判断具备充足理由。</a:t>
            </a:r>
            <a:endParaRPr lang="zh-CN" altLang="en-US" sz="4000" b="1"/>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2" y="344684"/>
            <a:ext cx="4613803" cy="369332"/>
          </a:xfrm>
          <a:prstGeom prst="rect">
            <a:avLst/>
          </a:prstGeom>
          <a:noFill/>
        </p:spPr>
        <p:txBody>
          <a:bodyPr wrap="squar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任务一</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5"/>
            </p:custDataLst>
          </p:nvPr>
        </p:nvSpPr>
        <p:spPr>
          <a:xfrm>
            <a:off x="526415" y="871855"/>
            <a:ext cx="10963910" cy="460375"/>
          </a:xfrm>
          <a:prstGeom prst="rect">
            <a:avLst/>
          </a:prstGeom>
          <a:noFill/>
        </p:spPr>
        <p:txBody>
          <a:bodyPr wrap="square" rtlCol="0">
            <a:spAutoFit/>
          </a:bodyPr>
          <a:lstStyle/>
          <a:p>
            <a:r>
              <a:rPr lang="zh-CN" altLang="en-US" sz="2400">
                <a:solidFill>
                  <a:srgbClr val="FF0000"/>
                </a:solidFill>
              </a:rPr>
              <a:t>再看看以下示例</a:t>
            </a:r>
            <a:endParaRPr lang="zh-CN" altLang="en-US" sz="2400">
              <a:solidFill>
                <a:srgbClr val="FF0000"/>
              </a:solidFill>
            </a:endParaRPr>
          </a:p>
        </p:txBody>
      </p:sp>
      <p:sp>
        <p:nvSpPr>
          <p:cNvPr id="3" name="文本框 2"/>
          <p:cNvSpPr txBox="1"/>
          <p:nvPr>
            <p:custDataLst>
              <p:tags r:id="rId6"/>
            </p:custDataLst>
          </p:nvPr>
        </p:nvSpPr>
        <p:spPr>
          <a:xfrm>
            <a:off x="615950" y="1453515"/>
            <a:ext cx="10762615" cy="706755"/>
          </a:xfrm>
          <a:prstGeom prst="rect">
            <a:avLst/>
          </a:prstGeom>
          <a:noFill/>
        </p:spPr>
        <p:txBody>
          <a:bodyPr wrap="square" rtlCol="0">
            <a:spAutoFit/>
          </a:bodyPr>
          <a:lstStyle/>
          <a:p>
            <a:pPr algn="just"/>
            <a:r>
              <a:rPr lang="zh-CN" altLang="en-US" sz="2000"/>
              <a:t>①齐高帝尝与王僧虔赌书毕，帝曰∶"谁为第一?"僧虔对曰∶"臣书人臣中第一，陛下书帝中第一。"</a:t>
            </a:r>
            <a:endParaRPr lang="zh-CN" altLang="en-US" sz="2000"/>
          </a:p>
        </p:txBody>
      </p:sp>
      <p:sp>
        <p:nvSpPr>
          <p:cNvPr id="5" name="文本框 4"/>
          <p:cNvSpPr txBox="1"/>
          <p:nvPr>
            <p:custDataLst>
              <p:tags r:id="rId7"/>
            </p:custDataLst>
          </p:nvPr>
        </p:nvSpPr>
        <p:spPr>
          <a:xfrm>
            <a:off x="615950" y="2270125"/>
            <a:ext cx="10828655" cy="2676525"/>
          </a:xfrm>
          <a:prstGeom prst="rect">
            <a:avLst/>
          </a:prstGeom>
          <a:noFill/>
        </p:spPr>
        <p:txBody>
          <a:bodyPr wrap="square" rtlCol="0">
            <a:spAutoFit/>
          </a:bodyPr>
          <a:lstStyle/>
          <a:p>
            <a:pPr algn="just">
              <a:lnSpc>
                <a:spcPct val="120000"/>
              </a:lnSpc>
            </a:pPr>
            <a:r>
              <a:rPr lang="zh-CN" altLang="en-US" sz="2000"/>
              <a:t>②美国代表团访华时，曾有一名官员当着周恩来的面说∶"中国人很喜欢低着头走路，而我们美国人却总是抬着头走路。"此话一出，语惊四座。周恩来不慌不忙，脸带微笑地说∶"这并不奇怪。因为我们中国人喜欢走上坡路，而你们美国人喜欢走下坡路。"</a:t>
            </a:r>
            <a:endParaRPr lang="zh-CN" altLang="en-US" sz="2000"/>
          </a:p>
          <a:p>
            <a:pPr algn="just">
              <a:lnSpc>
                <a:spcPct val="120000"/>
              </a:lnSpc>
            </a:pPr>
            <a:r>
              <a:rPr lang="zh-CN" altLang="en-US" sz="2000"/>
              <a:t>一个西方记者问周恩来∶"请问，中国人民银行有多少资金?"周恩来委婉地说∶"中国人民银行的货币资金吗?有18元8角8分。"当他看到众人不解的样子，又解释说∶"中国人民银行发行的面额为10元、5元、2元、1元、5角、2角、1角、5分、2分、1分的10种主辅人民币，合计为18元8角8分……."</a:t>
            </a:r>
            <a:endParaRPr lang="zh-CN" altLang="en-US" sz="2000"/>
          </a:p>
        </p:txBody>
      </p:sp>
      <p:sp>
        <p:nvSpPr>
          <p:cNvPr id="6" name="文本框 5"/>
          <p:cNvSpPr txBox="1"/>
          <p:nvPr>
            <p:custDataLst>
              <p:tags r:id="rId8"/>
            </p:custDataLst>
          </p:nvPr>
        </p:nvSpPr>
        <p:spPr>
          <a:xfrm>
            <a:off x="615950" y="5103495"/>
            <a:ext cx="10958195" cy="1291590"/>
          </a:xfrm>
          <a:prstGeom prst="rect">
            <a:avLst/>
          </a:prstGeom>
          <a:noFill/>
        </p:spPr>
        <p:txBody>
          <a:bodyPr wrap="square" rtlCol="0">
            <a:spAutoFit/>
          </a:bodyPr>
          <a:lstStyle/>
          <a:p>
            <a:pPr algn="just">
              <a:lnSpc>
                <a:spcPct val="130000"/>
              </a:lnSpc>
            </a:pPr>
            <a:r>
              <a:rPr lang="zh-CN" altLang="en-US" sz="2000"/>
              <a:t>③一个德军军官指着毕加索描绘西班牙城市格尔尼卡遭德军轰炸后惨状的画作《格尔尼卡》，问毕加索∶"这是您的杰作吗?"</a:t>
            </a:r>
            <a:endParaRPr lang="zh-CN" altLang="en-US" sz="2000"/>
          </a:p>
          <a:p>
            <a:pPr algn="just">
              <a:lnSpc>
                <a:spcPct val="130000"/>
              </a:lnSpc>
            </a:pPr>
            <a:r>
              <a:rPr lang="zh-CN" altLang="en-US" sz="2000"/>
              <a:t>"不，这是你们的杰作!"毕加索气愤地说。</a:t>
            </a:r>
            <a:endParaRPr lang="zh-CN" altLang="en-US" sz="2000"/>
          </a:p>
        </p:txBody>
      </p:sp>
      <p:sp>
        <p:nvSpPr>
          <p:cNvPr id="7" name="文本框 6"/>
          <p:cNvSpPr txBox="1"/>
          <p:nvPr>
            <p:custDataLst>
              <p:tags r:id="rId9"/>
            </p:custDataLst>
          </p:nvPr>
        </p:nvSpPr>
        <p:spPr>
          <a:xfrm>
            <a:off x="6171565" y="5807075"/>
            <a:ext cx="5577840" cy="583565"/>
          </a:xfrm>
          <a:prstGeom prst="rect">
            <a:avLst/>
          </a:prstGeom>
          <a:noFill/>
        </p:spPr>
        <p:txBody>
          <a:bodyPr wrap="square" rtlCol="0">
            <a:spAutoFit/>
          </a:bodyPr>
          <a:lstStyle/>
          <a:p>
            <a:r>
              <a:rPr lang="zh-CN" altLang="en-US" sz="3200">
                <a:solidFill>
                  <a:srgbClr val="FF0000"/>
                </a:solidFill>
              </a:rPr>
              <a:t>利用违反逻辑的语言巧妙对答</a:t>
            </a:r>
            <a:endParaRPr lang="zh-CN" altLang="en-US" sz="3200">
              <a:solidFill>
                <a:srgbClr val="FF0000"/>
              </a:solidFill>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2" y="344684"/>
            <a:ext cx="4613803" cy="369332"/>
          </a:xfrm>
          <a:prstGeom prst="rect">
            <a:avLst/>
          </a:prstGeom>
          <a:noFill/>
        </p:spPr>
        <p:txBody>
          <a:bodyPr wrap="square" rtlCol="0">
            <a:spAutoFit/>
          </a:bodyPr>
          <a:lstStyle/>
          <a:p>
            <a:r>
              <a:rPr lang="zh-CN" altLang="en-US">
                <a:solidFill>
                  <a:srgbClr val="4C4C4C"/>
                </a:solidFill>
                <a:latin typeface="印品黑体" panose="00000500000000000000" pitchFamily="2" charset="-122"/>
                <a:ea typeface="印品黑体" panose="00000500000000000000" pitchFamily="2" charset="-122"/>
              </a:rPr>
              <a:t>发现潜藏的逻辑谬误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任务一</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5"/>
            </p:custDataLst>
          </p:nvPr>
        </p:nvSpPr>
        <p:spPr>
          <a:xfrm>
            <a:off x="668020" y="847090"/>
            <a:ext cx="10841355" cy="2245360"/>
          </a:xfrm>
          <a:prstGeom prst="rect">
            <a:avLst/>
          </a:prstGeom>
          <a:noFill/>
        </p:spPr>
        <p:txBody>
          <a:bodyPr wrap="square" rtlCol="0">
            <a:spAutoFit/>
          </a:bodyPr>
          <a:lstStyle/>
          <a:p>
            <a:pPr algn="just"/>
            <a:r>
              <a:rPr lang="en-US" altLang="zh-CN" sz="2800"/>
              <a:t>          </a:t>
            </a:r>
            <a:r>
              <a:rPr lang="zh-CN" altLang="en-US" sz="2800"/>
              <a:t>古代有位国王，抓到一个反对他的人，准备处死，但又装出仁慈说：“允许你讲一句话，讲对了，我就放了你，讲错了，你受极刑。”国王的如意算盘是，无论你说什么，我都说讲错了，还是可以处决对方。最终的结果是，犯人说出了一句话，国王无可奈何，只好放了犯人。试问这个犯人说了什么？</a:t>
            </a:r>
            <a:endParaRPr lang="zh-CN" altLang="en-US" sz="2800"/>
          </a:p>
        </p:txBody>
      </p:sp>
      <p:sp>
        <p:nvSpPr>
          <p:cNvPr id="3" name="文本框 2"/>
          <p:cNvSpPr txBox="1"/>
          <p:nvPr>
            <p:custDataLst>
              <p:tags r:id="rId6"/>
            </p:custDataLst>
          </p:nvPr>
        </p:nvSpPr>
        <p:spPr>
          <a:xfrm>
            <a:off x="457835" y="3131185"/>
            <a:ext cx="11039475" cy="2553335"/>
          </a:xfrm>
          <a:prstGeom prst="rect">
            <a:avLst/>
          </a:prstGeom>
          <a:noFill/>
        </p:spPr>
        <p:txBody>
          <a:bodyPr wrap="square" rtlCol="0">
            <a:spAutoFit/>
          </a:bodyPr>
          <a:lstStyle/>
          <a:p>
            <a:pPr algn="just"/>
            <a:r>
              <a:rPr lang="zh-CN" altLang="en-US" sz="3200"/>
              <a:t>智慧故事是学习逻辑的理想材料，且有趣味性。犯人的话很简单：</a:t>
            </a:r>
            <a:r>
              <a:rPr lang="zh-CN" altLang="en-US" sz="3200" b="1">
                <a:solidFill>
                  <a:srgbClr val="FF0000"/>
                </a:solidFill>
              </a:rPr>
              <a:t>你不会放了我</a:t>
            </a:r>
            <a:r>
              <a:rPr lang="zh-CN" altLang="en-US" sz="3200"/>
              <a:t>。试着推理一下：国王要么放了犯人，要么不放。如果不放，犯人就讲对了，那么按约定，国王只能放了他。也就是说不放会导致国王的自相矛盾，如果他信守承诺的话，就必须放人。</a:t>
            </a:r>
            <a:endParaRPr lang="zh-CN" altLang="en-US" sz="3200"/>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201930" y="1565275"/>
            <a:ext cx="7615555" cy="4072890"/>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1894205" y="3274695"/>
            <a:ext cx="5482590" cy="706755"/>
          </a:xfrm>
          <a:prstGeom prst="rect">
            <a:avLst/>
          </a:prstGeom>
          <a:noFill/>
        </p:spPr>
        <p:txBody>
          <a:bodyPr wrap="square" rtlCol="0">
            <a:spAutoFit/>
          </a:bodyPr>
          <a:lstStyle/>
          <a:p>
            <a:pPr marL="571500" indent="-571500">
              <a:buFont typeface="Arial" panose="020B0604020202020204" pitchFamily="34" charset="0"/>
              <a:buChar char="•"/>
            </a:pPr>
            <a:r>
              <a:rPr lang="zh-CN" altLang="en-US" sz="4000" b="1">
                <a:solidFill>
                  <a:srgbClr val="F0ECE9"/>
                </a:solidFill>
                <a:latin typeface="微软雅黑" panose="020B0503020204020204" pitchFamily="34" charset="-122"/>
                <a:ea typeface="微软雅黑" panose="020B0503020204020204" pitchFamily="34" charset="-122"/>
              </a:rPr>
              <a:t>运用有效的推理形式</a:t>
            </a:r>
            <a:endParaRPr lang="zh-CN" altLang="en-US" sz="4000" b="1">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custDataLst>
              <p:tags r:id="rId3"/>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rcRect l="5657" t="6094" r="5657" b="8787"/>
          <a:stretch>
            <a:fillRect/>
          </a:stretch>
        </p:blipFill>
        <p:spPr>
          <a:xfrm rot="16200000">
            <a:off x="-109667" y="1504311"/>
            <a:ext cx="5347712" cy="3849378"/>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7" name="文本框 6"/>
          <p:cNvSpPr txBox="1"/>
          <p:nvPr/>
        </p:nvSpPr>
        <p:spPr>
          <a:xfrm>
            <a:off x="5373379" y="949933"/>
            <a:ext cx="6028748" cy="5304209"/>
          </a:xfrm>
          <a:prstGeom prst="rect">
            <a:avLst/>
          </a:prstGeom>
          <a:noFill/>
        </p:spPr>
        <p:txBody>
          <a:bodyPr wrap="square" rtlCol="0">
            <a:spAutoFit/>
          </a:bodyPr>
          <a:lstStyle/>
          <a:p>
            <a:pPr>
              <a:lnSpc>
                <a:spcPct val="150000"/>
              </a:lnSpc>
              <a:spcAft>
                <a:spcPts val="1000"/>
              </a:spcAft>
            </a:pPr>
            <a:r>
              <a:rPr lang="zh-CN" altLang="en-US" sz="3200" b="1" kern="100">
                <a:solidFill>
                  <a:schemeClr val="bg1"/>
                </a:solidFill>
                <a:latin typeface="微软雅黑" panose="020B0503020204020204" pitchFamily="34" charset="-122"/>
                <a:ea typeface="微软雅黑" panose="020B0503020204020204" pitchFamily="34" charset="-122"/>
                <a:cs typeface="新宋体" panose="02010609030101010101" pitchFamily="49" charset="-122"/>
                <a:sym typeface="+mn-ea"/>
              </a:rPr>
              <a:t>学习目标：</a:t>
            </a:r>
            <a:endParaRPr lang="en-US" altLang="zh-CN" sz="3200" b="1" kern="100">
              <a:solidFill>
                <a:schemeClr val="bg1"/>
              </a:solidFill>
              <a:latin typeface="微软雅黑" panose="020B0503020204020204" pitchFamily="34" charset="-122"/>
              <a:ea typeface="微软雅黑" panose="020B0503020204020204" pitchFamily="34" charset="-122"/>
              <a:cs typeface="新宋体" panose="02010609030101010101" pitchFamily="49" charset="-122"/>
              <a:sym typeface="+mn-ea"/>
            </a:endParaRPr>
          </a:p>
          <a:p>
            <a:pPr algn="just">
              <a:lnSpc>
                <a:spcPct val="150000"/>
              </a:lnSpc>
              <a:spcAft>
                <a:spcPct val="0"/>
              </a:spcAft>
            </a:pPr>
            <a:r>
              <a:rPr lang="en-US"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从具体的语言材料中</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概括出推理过程</a:t>
            </a:r>
            <a:endPar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初步认识</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三段论</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条件推理</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排除法</a:t>
            </a:r>
            <a:r>
              <a:rPr lang="zh-CN" altLang="en-US" sz="3200" b="1" kern="100">
                <a:solidFill>
                  <a:schemeClr val="bg1"/>
                </a:solidFill>
                <a:latin typeface="微软雅黑" panose="020B0503020204020204" pitchFamily="34" charset="-122"/>
                <a:ea typeface="微软雅黑" panose="020B0503020204020204" pitchFamily="34" charset="-122"/>
              </a:rPr>
              <a:t>（</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选言推理</a:t>
            </a:r>
            <a:r>
              <a:rPr lang="zh-CN" altLang="en-US" sz="3200" b="1" kern="100">
                <a:solidFill>
                  <a:schemeClr val="bg1"/>
                </a:solidFill>
                <a:latin typeface="微软雅黑" panose="020B0503020204020204" pitchFamily="34" charset="-122"/>
                <a:ea typeface="微软雅黑" panose="020B0503020204020204" pitchFamily="34" charset="-122"/>
              </a:rPr>
              <a:t>）</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归纳</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b="1" kern="10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类比</a:t>
            </a:r>
            <a:r>
              <a:rPr lang="zh-CN" altLang="zh-CN" sz="32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等若干推理形式，自觉运用这些推理形式解读文本，解决问题。</a:t>
            </a:r>
            <a:endParaRPr lang="zh-CN" altLang="zh-CN" sz="3200" kern="100">
              <a:solidFill>
                <a:schemeClr val="bg1"/>
              </a:solidFill>
              <a:latin typeface="微软雅黑" panose="020B0503020204020204" pitchFamily="34" charset="-122"/>
              <a:ea typeface="微软雅黑" panose="020B0503020204020204" pitchFamily="34" charset="-122"/>
              <a:cs typeface="新宋体" panose="02010609030101010101" pitchFamily="49" charset="-122"/>
              <a:sym typeface="+mn-ea"/>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8430" y="71755"/>
            <a:ext cx="12053570" cy="6708775"/>
          </a:xfrm>
        </p:spPr>
        <p:txBody>
          <a:bodyPr/>
          <a:p>
            <a:pPr marL="0" indent="0">
              <a:buNone/>
            </a:pPr>
            <a:r>
              <a:rPr lang="en-US" altLang="zh-CN" sz="4400" b="1"/>
              <a:t>   </a:t>
            </a:r>
            <a:r>
              <a:rPr lang="zh-CN" altLang="en-US" sz="4800" b="1"/>
              <a:t>平时我们接触到的逻辑推理，在数理演算方面比较多，其实在学习、生活、工作当中都处处离不开它。只是在语文学习和工作生活中，它们常常隐藏在表象的背后，并不像在理科学习中那么显山露水。这就更需要深入挖掘，细心梳理，发现纷繁复杂、千变万化的文字背后的推理过程和推理形式。</a:t>
            </a:r>
            <a:endParaRPr lang="zh-CN" altLang="en-US" sz="4800" b="1"/>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7339147" y="1056957"/>
            <a:ext cx="4292600" cy="4947285"/>
          </a:xfrm>
          <a:prstGeom prst="rect">
            <a:avLst/>
          </a:prstGeom>
        </p:spPr>
      </p:pic>
      <p:sp>
        <p:nvSpPr>
          <p:cNvPr id="4" name="矩形 36"/>
          <p:cNvSpPr/>
          <p:nvPr/>
        </p:nvSpPr>
        <p:spPr>
          <a:xfrm rot="10800000" flipV="1">
            <a:off x="2096655" y="742918"/>
            <a:ext cx="12192000" cy="6132286"/>
          </a:xfrm>
          <a:prstGeom prst="rect">
            <a:avLst/>
          </a:prstGeom>
          <a:gradFill flip="none" rotWithShape="1">
            <a:gsLst>
              <a:gs pos="0">
                <a:srgbClr val="FFFFFF">
                  <a:alpha val="0"/>
                </a:srgbClr>
              </a:gs>
              <a:gs pos="55000">
                <a:srgbClr val="FFFFFF">
                  <a:lumMod val="100000"/>
                  <a:alpha val="85000"/>
                </a:srgbClr>
              </a:gs>
              <a:gs pos="76000">
                <a:srgbClr val="FFFFFF">
                  <a:lumMod val="10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accent3"/>
              </a:solidFill>
            </a:endParaRPr>
          </a:p>
        </p:txBody>
      </p:sp>
      <p:sp>
        <p:nvSpPr>
          <p:cNvPr id="8" name="Title 6"/>
          <p:cNvSpPr txBox="1"/>
          <p:nvPr>
            <p:custDataLst>
              <p:tags r:id="rId2"/>
            </p:custDataLst>
          </p:nvPr>
        </p:nvSpPr>
        <p:spPr>
          <a:xfrm>
            <a:off x="560253" y="725714"/>
            <a:ext cx="10976610" cy="747395"/>
          </a:xfrm>
          <a:prstGeom prst="rect">
            <a:avLst/>
          </a:prstGeom>
          <a:noFill/>
          <a:ln w="3175">
            <a:noFill/>
            <a:prstDash val="dash"/>
          </a:ln>
        </p:spPr>
        <p:txBody>
          <a:bodyPr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00000"/>
              </a:lnSpc>
              <a:spcAft>
                <a:spcPts val="800"/>
              </a:spcAft>
            </a:pPr>
            <a:r>
              <a:rPr lang="zh-CN" altLang="en-US" sz="3600" b="1" spc="300">
                <a:ln w="3175">
                  <a:noFill/>
                  <a:prstDash val="dash"/>
                </a:ln>
                <a:solidFill>
                  <a:schemeClr val="tx1"/>
                </a:solidFill>
                <a:uFillTx/>
                <a:cs typeface="微软雅黑" panose="020B0503020204020204" pitchFamily="34" charset="-122"/>
              </a:rPr>
              <a:t>任务：感知推理</a:t>
            </a:r>
            <a:endParaRPr lang="zh-CN" altLang="en-US" sz="3600" b="1" spc="300">
              <a:ln w="3175">
                <a:noFill/>
                <a:prstDash val="dash"/>
              </a:ln>
              <a:solidFill>
                <a:schemeClr val="tx1"/>
              </a:solidFill>
              <a:uFillTx/>
              <a:cs typeface="微软雅黑" panose="020B0503020204020204" pitchFamily="34" charset="-122"/>
            </a:endParaRPr>
          </a:p>
        </p:txBody>
      </p:sp>
      <p:sp>
        <p:nvSpPr>
          <p:cNvPr id="2" name="矩形 1"/>
          <p:cNvSpPr/>
          <p:nvPr/>
        </p:nvSpPr>
        <p:spPr>
          <a:xfrm>
            <a:off x="560252" y="1591748"/>
            <a:ext cx="6339311" cy="3894208"/>
          </a:xfrm>
          <a:prstGeom prst="rect">
            <a:avLst/>
          </a:prstGeom>
          <a:noFill/>
        </p:spPr>
        <p:txBody>
          <a:bodyPr wrap="square" rtlCol="0" anchor="t">
            <a:spAutoFit/>
          </a:bodyPr>
          <a:lstStyle/>
          <a:p>
            <a:pPr>
              <a:lnSpc>
                <a:spcPct val="150000"/>
              </a:lnSpc>
            </a:pPr>
            <a:r>
              <a:rPr lang="zh-CN" altLang="zh-CN" sz="2800" b="1">
                <a:latin typeface="微软雅黑" panose="020B0503020204020204" pitchFamily="34" charset="-122"/>
                <a:ea typeface="微软雅黑" panose="020B0503020204020204" pitchFamily="34" charset="-122"/>
              </a:rPr>
              <a:t>还是那只白鹭，守着那一方寒塘，不肯离去，也不忍离去，想是见过劫难，也见过复兴，故而徘徊不已，把一双钢翅</a:t>
            </a:r>
            <a:r>
              <a:rPr lang="en-US" altLang="zh-CN" sz="2800" b="1">
                <a:latin typeface="微软雅黑" panose="020B0503020204020204" pitchFamily="34" charset="-122"/>
                <a:ea typeface="微软雅黑" panose="020B0503020204020204" pitchFamily="34" charset="-122"/>
              </a:rPr>
              <a:t>________</a:t>
            </a:r>
            <a:r>
              <a:rPr lang="zh-CN" altLang="zh-CN" sz="2800" b="1">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选择下列哪一项最合适</a:t>
            </a:r>
            <a:r>
              <a:rPr lang="zh-CN" altLang="en-US" sz="2800" b="1">
                <a:solidFill>
                  <a:srgbClr val="C00000"/>
                </a:solidFill>
                <a:latin typeface="微软雅黑" panose="020B0503020204020204" pitchFamily="34" charset="-122"/>
                <a:ea typeface="微软雅黑" panose="020B0503020204020204" pitchFamily="34" charset="-122"/>
              </a:rPr>
              <a:t>）</a:t>
            </a:r>
            <a:endParaRPr lang="zh-CN" altLang="zh-CN"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800" b="1">
                <a:latin typeface="微软雅黑" panose="020B0503020204020204" pitchFamily="34" charset="-122"/>
                <a:ea typeface="微软雅黑" panose="020B0503020204020204" pitchFamily="34" charset="-122"/>
              </a:rPr>
              <a:t>A.</a:t>
            </a:r>
            <a:r>
              <a:rPr lang="zh-CN" altLang="zh-CN" sz="2800" b="1">
                <a:latin typeface="微软雅黑" panose="020B0503020204020204" pitchFamily="34" charset="-122"/>
                <a:ea typeface="微软雅黑" panose="020B0503020204020204" pitchFamily="34" charset="-122"/>
              </a:rPr>
              <a:t>合了又张，张了又合</a:t>
            </a:r>
            <a:endParaRPr lang="zh-CN" altLang="zh-CN" sz="2800" b="1">
              <a:latin typeface="微软雅黑" panose="020B0503020204020204" pitchFamily="34" charset="-122"/>
              <a:ea typeface="微软雅黑" panose="020B0503020204020204" pitchFamily="34" charset="-122"/>
            </a:endParaRPr>
          </a:p>
          <a:p>
            <a:pPr>
              <a:lnSpc>
                <a:spcPct val="150000"/>
              </a:lnSpc>
            </a:pPr>
            <a:r>
              <a:rPr lang="en-US" altLang="zh-CN" sz="2800" b="1">
                <a:latin typeface="微软雅黑" panose="020B0503020204020204" pitchFamily="34" charset="-122"/>
                <a:ea typeface="微软雅黑" panose="020B0503020204020204" pitchFamily="34" charset="-122"/>
              </a:rPr>
              <a:t>B.</a:t>
            </a:r>
            <a:r>
              <a:rPr lang="zh-CN" altLang="zh-CN" sz="2800" b="1">
                <a:latin typeface="微软雅黑" panose="020B0503020204020204" pitchFamily="34" charset="-122"/>
                <a:ea typeface="微软雅黑" panose="020B0503020204020204" pitchFamily="34" charset="-122"/>
              </a:rPr>
              <a:t>张了又合，合了又张</a:t>
            </a:r>
            <a:endParaRPr lang="zh-CN" altLang="zh-CN" sz="2800" b="1">
              <a:latin typeface="微软雅黑" panose="020B0503020204020204" pitchFamily="34" charset="-122"/>
              <a:ea typeface="微软雅黑" panose="020B0503020204020204" pitchFamily="34" charset="-122"/>
            </a:endParaRPr>
          </a:p>
        </p:txBody>
      </p:sp>
      <p:sp>
        <p:nvSpPr>
          <p:cNvPr id="3" name="矩形 2"/>
          <p:cNvSpPr/>
          <p:nvPr/>
        </p:nvSpPr>
        <p:spPr>
          <a:xfrm>
            <a:off x="560252" y="5711854"/>
            <a:ext cx="6407523" cy="584775"/>
          </a:xfrm>
          <a:prstGeom prst="rect">
            <a:avLst/>
          </a:prstGeom>
          <a:solidFill>
            <a:srgbClr val="C00000"/>
          </a:solidFill>
        </p:spPr>
        <p:txBody>
          <a:bodyPr wrap="none">
            <a:spAutoFit/>
          </a:bodyPr>
          <a:lstStyle/>
          <a:p>
            <a:r>
              <a:rPr lang="zh-CN"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不忍离去</a:t>
            </a:r>
            <a:r>
              <a:rPr lang="en-US"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落脚在“合”</a:t>
            </a:r>
            <a:r>
              <a:rPr lang="zh-CN" altLang="en-US"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选 </a:t>
            </a:r>
            <a:r>
              <a:rPr lang="en-US"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a:t>
            </a:r>
            <a:endParaRPr lang="zh-CN" altLang="zh-CN" sz="320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0330" y="100965"/>
            <a:ext cx="12091670" cy="6757670"/>
          </a:xfrm>
        </p:spPr>
        <p:txBody>
          <a:bodyPr>
            <a:normAutofit lnSpcReduction="20000"/>
          </a:bodyPr>
          <a:p>
            <a:r>
              <a:rPr lang="zh-CN" altLang="en-US" sz="4400" b="1">
                <a:solidFill>
                  <a:srgbClr val="FF0000"/>
                </a:solidFill>
              </a:rPr>
              <a:t>推理的定义：</a:t>
            </a:r>
            <a:endParaRPr lang="zh-CN" altLang="en-US" sz="4400" b="1">
              <a:solidFill>
                <a:srgbClr val="FF0000"/>
              </a:solidFill>
            </a:endParaRPr>
          </a:p>
          <a:p>
            <a:r>
              <a:rPr lang="zh-CN" altLang="en-US" sz="4400" b="1"/>
              <a:t>推理是从一个或几个前提推出新结论的过程。一般来说，推理中前提和结论都以判断的形式出现，因此，推理又可以看作是从一个或多个已知判断推出新判断的过程。</a:t>
            </a:r>
            <a:endParaRPr lang="zh-CN" altLang="en-US" sz="4400" b="1"/>
          </a:p>
          <a:p>
            <a:endParaRPr lang="zh-CN" altLang="en-US" sz="4400" b="1"/>
          </a:p>
          <a:p>
            <a:r>
              <a:rPr lang="zh-CN" altLang="en-US" sz="4400" b="1">
                <a:latin typeface="华文中宋" panose="02010600040101010101" pitchFamily="2" charset="-122"/>
                <a:ea typeface="华文中宋" panose="02010600040101010101" pitchFamily="2" charset="-122"/>
                <a:sym typeface="等线" panose="02010600030101010101" pitchFamily="2" charset="-122"/>
              </a:rPr>
              <a:t>推理所依据的已有的判断叫作推理的</a:t>
            </a:r>
            <a:r>
              <a:rPr lang="zh-CN" altLang="en-US" sz="4400" b="1">
                <a:solidFill>
                  <a:srgbClr val="C00000"/>
                </a:solidFill>
                <a:latin typeface="华文中宋" panose="02010600040101010101" pitchFamily="2" charset="-122"/>
                <a:ea typeface="华文中宋" panose="02010600040101010101" pitchFamily="2" charset="-122"/>
                <a:sym typeface="等线" panose="02010600030101010101" pitchFamily="2" charset="-122"/>
              </a:rPr>
              <a:t>前提</a:t>
            </a:r>
            <a:r>
              <a:rPr lang="zh-CN" altLang="en-US" sz="4400" b="1">
                <a:latin typeface="华文中宋" panose="02010600040101010101" pitchFamily="2" charset="-122"/>
                <a:ea typeface="华文中宋" panose="02010600040101010101" pitchFamily="2" charset="-122"/>
                <a:sym typeface="等线" panose="02010600030101010101" pitchFamily="2" charset="-122"/>
              </a:rPr>
              <a:t>，推出的新判断叫作推理的</a:t>
            </a:r>
            <a:r>
              <a:rPr lang="zh-CN" altLang="en-US" sz="4400" b="1">
                <a:solidFill>
                  <a:srgbClr val="C00000"/>
                </a:solidFill>
                <a:latin typeface="华文中宋" panose="02010600040101010101" pitchFamily="2" charset="-122"/>
                <a:ea typeface="华文中宋" panose="02010600040101010101" pitchFamily="2" charset="-122"/>
                <a:sym typeface="等线" panose="02010600030101010101" pitchFamily="2" charset="-122"/>
              </a:rPr>
              <a:t>结论</a:t>
            </a:r>
            <a:r>
              <a:rPr lang="zh-CN" altLang="en-US" sz="4400" b="1">
                <a:latin typeface="华文中宋" panose="02010600040101010101" pitchFamily="2" charset="-122"/>
                <a:ea typeface="华文中宋" panose="02010600040101010101" pitchFamily="2" charset="-122"/>
                <a:sym typeface="等线" panose="02010600030101010101" pitchFamily="2" charset="-122"/>
              </a:rPr>
              <a:t>。</a:t>
            </a:r>
            <a:endParaRPr lang="zh-CN" altLang="en-US" sz="4400" b="1">
              <a:latin typeface="华文中宋" panose="02010600040101010101" pitchFamily="2" charset="-122"/>
              <a:ea typeface="华文中宋" panose="02010600040101010101" pitchFamily="2" charset="-122"/>
              <a:sym typeface="等线" panose="02010600030101010101" pitchFamily="2" charset="-122"/>
            </a:endParaRPr>
          </a:p>
          <a:p>
            <a:endParaRPr lang="zh-CN" altLang="en-US" sz="4400" b="1">
              <a:latin typeface="仿宋" panose="02010609060101010101" charset="-122"/>
              <a:ea typeface="仿宋" panose="02010609060101010101" charset="-122"/>
              <a:sym typeface="+mn-ea"/>
            </a:endParaRPr>
          </a:p>
          <a:p>
            <a:r>
              <a:rPr lang="zh-CN" altLang="en-US" sz="4400" b="1">
                <a:latin typeface="仿宋" panose="02010609060101010101" charset="-122"/>
                <a:ea typeface="仿宋" panose="02010609060101010101" charset="-122"/>
                <a:sym typeface="+mn-ea"/>
              </a:rPr>
              <a:t>推理常用语言标志词</a:t>
            </a:r>
            <a:endParaRPr lang="zh-CN" altLang="en-US" sz="4400" b="1">
              <a:solidFill>
                <a:schemeClr val="tx1"/>
              </a:solidFill>
              <a:latin typeface="仿宋" panose="02010609060101010101" charset="-122"/>
              <a:ea typeface="仿宋" panose="02010609060101010101" charset="-122"/>
            </a:endParaRPr>
          </a:p>
          <a:p>
            <a:pPr marL="0" indent="0">
              <a:buNone/>
            </a:pPr>
            <a:r>
              <a:rPr lang="zh-CN" altLang="en-US" sz="4400" b="1">
                <a:latin typeface="仿宋" panose="02010609060101010101" charset="-122"/>
                <a:ea typeface="仿宋" panose="02010609060101010101" charset="-122"/>
                <a:sym typeface="+mn-ea"/>
              </a:rPr>
              <a:t>前提：因为、由于、假设、鉴于</a:t>
            </a:r>
            <a:r>
              <a:rPr lang="en-US" altLang="zh-CN" sz="4400" b="1">
                <a:latin typeface="仿宋" panose="02010609060101010101" charset="-122"/>
                <a:ea typeface="仿宋" panose="02010609060101010101" charset="-122"/>
                <a:sym typeface="+mn-ea"/>
              </a:rPr>
              <a:t>……</a:t>
            </a:r>
            <a:endParaRPr lang="zh-CN" altLang="en-US" sz="4400" b="1">
              <a:solidFill>
                <a:schemeClr val="tx1"/>
              </a:solidFill>
              <a:latin typeface="仿宋" panose="02010609060101010101" charset="-122"/>
              <a:ea typeface="仿宋" panose="02010609060101010101" charset="-122"/>
            </a:endParaRPr>
          </a:p>
          <a:p>
            <a:pPr marL="0" indent="0">
              <a:buNone/>
            </a:pPr>
            <a:r>
              <a:rPr lang="zh-CN" altLang="en-US" sz="4400" b="1">
                <a:latin typeface="仿宋" panose="02010609060101010101" charset="-122"/>
                <a:ea typeface="仿宋" panose="02010609060101010101" charset="-122"/>
                <a:sym typeface="+mn-ea"/>
              </a:rPr>
              <a:t>结论：因此、所以、于是、由此可见</a:t>
            </a:r>
            <a:r>
              <a:rPr lang="en-US" altLang="zh-CN" sz="4400" b="1">
                <a:latin typeface="仿宋" panose="02010609060101010101" charset="-122"/>
                <a:ea typeface="仿宋" panose="02010609060101010101" charset="-122"/>
                <a:sym typeface="+mn-ea"/>
              </a:rPr>
              <a:t>……</a:t>
            </a:r>
            <a:endParaRPr lang="en-US" altLang="zh-CN" sz="4400" b="1">
              <a:solidFill>
                <a:schemeClr val="tx1"/>
              </a:solidFill>
              <a:latin typeface="仿宋" panose="02010609060101010101" charset="-122"/>
              <a:ea typeface="仿宋" panose="02010609060101010101" charset="-122"/>
            </a:endParaRPr>
          </a:p>
          <a:p>
            <a:endParaRPr lang="zh-CN" altLang="en-US" sz="4400" b="1"/>
          </a:p>
          <a:p>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165" y="157480"/>
            <a:ext cx="11837670" cy="6700520"/>
          </a:xfrm>
        </p:spPr>
        <p:txBody>
          <a:bodyPr/>
          <a:p>
            <a:pPr indent="0">
              <a:buNone/>
            </a:pPr>
            <a:r>
              <a:rPr lang="en-US" altLang="zh-CN" sz="4800" b="1">
                <a:latin typeface="楷体" panose="02010609060101010101" pitchFamily="49" charset="-122"/>
                <a:ea typeface="楷体" panose="02010609060101010101" pitchFamily="49" charset="-122"/>
                <a:sym typeface="+mn-ea"/>
              </a:rPr>
              <a:t>    </a:t>
            </a:r>
            <a:endParaRPr lang="en-US" altLang="zh-CN" sz="4800" b="1">
              <a:latin typeface="楷体" panose="02010609060101010101" pitchFamily="49" charset="-122"/>
              <a:ea typeface="楷体" panose="02010609060101010101" pitchFamily="49" charset="-122"/>
              <a:sym typeface="+mn-ea"/>
            </a:endParaRPr>
          </a:p>
          <a:p>
            <a:pPr indent="0">
              <a:buNone/>
            </a:pPr>
            <a:endParaRPr lang="en-US" altLang="zh-CN" sz="4800" b="1">
              <a:latin typeface="楷体" panose="02010609060101010101" pitchFamily="49" charset="-122"/>
              <a:ea typeface="楷体" panose="02010609060101010101" pitchFamily="49" charset="-122"/>
              <a:sym typeface="+mn-ea"/>
            </a:endParaRPr>
          </a:p>
          <a:p>
            <a:pPr indent="0">
              <a:buNone/>
            </a:pPr>
            <a:r>
              <a:rPr lang="en-US" altLang="zh-CN" sz="4800" b="1">
                <a:latin typeface="楷体" panose="02010609060101010101" pitchFamily="49" charset="-122"/>
                <a:ea typeface="楷体" panose="02010609060101010101" pitchFamily="49" charset="-122"/>
                <a:sym typeface="+mn-ea"/>
              </a:rPr>
              <a:t>    </a:t>
            </a:r>
            <a:r>
              <a:rPr lang="zh-CN" altLang="en-US" sz="4800" b="1">
                <a:latin typeface="楷体" panose="02010609060101010101" pitchFamily="49" charset="-122"/>
                <a:ea typeface="楷体" panose="02010609060101010101" pitchFamily="49" charset="-122"/>
                <a:sym typeface="+mn-ea"/>
              </a:rPr>
              <a:t>我们的会议包括六百多位代表，代表着全中国所有的民主党派，人民团体，人民解放军，各地区，各民族和国外华侨。这就指明，我们的会议是一个全国人民大团结的会议。</a:t>
            </a:r>
            <a:endParaRPr lang="zh-CN" altLang="en-US" sz="4800" b="1">
              <a:latin typeface="楷体" panose="02010609060101010101" pitchFamily="49" charset="-122"/>
              <a:ea typeface="楷体" panose="02010609060101010101" pitchFamily="49" charset="-122"/>
            </a:endParaRPr>
          </a:p>
          <a:p>
            <a:pPr indent="457200" algn="r"/>
            <a:r>
              <a:rPr lang="zh-CN" altLang="en-US" sz="4800" b="1">
                <a:latin typeface="楷体" panose="02010609060101010101" pitchFamily="49" charset="-122"/>
                <a:ea typeface="楷体" panose="02010609060101010101" pitchFamily="49" charset="-122"/>
                <a:sym typeface="+mn-ea"/>
              </a:rPr>
              <a:t>（《中国人民站起来了》）</a:t>
            </a:r>
            <a:endParaRPr lang="zh-CN" altLang="en-US" sz="4800" b="1">
              <a:latin typeface="楷体" panose="02010609060101010101" pitchFamily="49" charset="-122"/>
              <a:ea typeface="楷体" panose="02010609060101010101" pitchFamily="49" charset="-122"/>
              <a:sym typeface="+mn-ea"/>
            </a:endParaRPr>
          </a:p>
          <a:p>
            <a:endParaRPr lang="zh-CN" altLang="en-US" sz="480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30835" y="149225"/>
            <a:ext cx="11673840" cy="6583680"/>
          </a:xfrm>
        </p:spPr>
        <p:txBody>
          <a:bodyPr/>
          <a:p>
            <a:pPr marL="0" indent="0">
              <a:buNone/>
            </a:pPr>
            <a:r>
              <a:rPr lang="zh-CN" altLang="en-US" sz="4400" b="1">
                <a:solidFill>
                  <a:srgbClr val="FF0000"/>
                </a:solidFill>
              </a:rPr>
              <a:t>根据前提和结论的关系来看</a:t>
            </a:r>
            <a:endParaRPr lang="zh-CN" altLang="en-US" sz="4400" b="1">
              <a:solidFill>
                <a:srgbClr val="FF0000"/>
              </a:solidFill>
            </a:endParaRPr>
          </a:p>
          <a:p>
            <a:pPr marL="0" indent="0">
              <a:buNone/>
            </a:pPr>
            <a:r>
              <a:rPr lang="zh-CN" altLang="en-US" sz="4400" b="1"/>
              <a:t>推理可以分成三大类：</a:t>
            </a:r>
            <a:endParaRPr lang="zh-CN" altLang="en-US" sz="4400" b="1"/>
          </a:p>
          <a:p>
            <a:pPr marL="0" indent="0">
              <a:buNone/>
            </a:pPr>
            <a:r>
              <a:rPr lang="zh-CN" altLang="en-US" sz="4400" b="1"/>
              <a:t>第一类叫演绎推理，</a:t>
            </a:r>
            <a:endParaRPr lang="zh-CN" altLang="en-US" sz="4400" b="1"/>
          </a:p>
          <a:p>
            <a:pPr marL="0" indent="0">
              <a:buNone/>
            </a:pPr>
            <a:r>
              <a:rPr lang="zh-CN" altLang="en-US" sz="4400" b="1"/>
              <a:t>第二类归纳推理，</a:t>
            </a:r>
            <a:endParaRPr lang="zh-CN" altLang="en-US" sz="4400" b="1"/>
          </a:p>
          <a:p>
            <a:pPr marL="0" indent="0">
              <a:buNone/>
            </a:pPr>
            <a:r>
              <a:rPr lang="zh-CN" altLang="en-US" sz="4400" b="1"/>
              <a:t>第三类，类比推理</a:t>
            </a:r>
            <a:r>
              <a:rPr lang="zh-CN" altLang="en-US" sz="4400"/>
              <a:t>。</a:t>
            </a:r>
            <a:endParaRPr lang="zh-CN" altLang="en-US" sz="4400"/>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9380" y="62230"/>
            <a:ext cx="11828780" cy="6718300"/>
          </a:xfrm>
        </p:spPr>
        <p:txBody>
          <a:bodyPr/>
          <a:p>
            <a:r>
              <a:rPr lang="zh-CN" altLang="en-US" sz="4000" b="1">
                <a:solidFill>
                  <a:srgbClr val="FF0000"/>
                </a:solidFill>
              </a:rPr>
              <a:t>第一类推理称作演绎推理。</a:t>
            </a:r>
            <a:endParaRPr lang="zh-CN" altLang="en-US" sz="4000" b="1">
              <a:solidFill>
                <a:srgbClr val="FF0000"/>
              </a:solidFill>
            </a:endParaRPr>
          </a:p>
          <a:p>
            <a:r>
              <a:rPr lang="zh-CN" altLang="en-US" sz="4000" b="1"/>
              <a:t>演绎推理的结论涉及的范围没有超出前提。</a:t>
            </a:r>
            <a:endParaRPr lang="zh-CN" altLang="en-US" sz="4000" b="1"/>
          </a:p>
          <a:p>
            <a:r>
              <a:rPr lang="zh-CN" altLang="en-US" sz="4000" b="1"/>
              <a:t>例如，物以稀为贵，白菜是物，所以白菜以稀为贵，结论中的白菜只是物的一种。</a:t>
            </a:r>
            <a:endParaRPr lang="zh-CN" altLang="en-US" sz="4000" b="1"/>
          </a:p>
          <a:p>
            <a:r>
              <a:rPr lang="zh-CN" altLang="en-US" sz="4000" b="1">
                <a:solidFill>
                  <a:srgbClr val="FF0000"/>
                </a:solidFill>
              </a:rPr>
              <a:t>第二类推理称作归纳推理。</a:t>
            </a:r>
            <a:endParaRPr lang="zh-CN" altLang="en-US" sz="4000" b="1"/>
          </a:p>
          <a:p>
            <a:r>
              <a:rPr lang="zh-CN" altLang="en-US" sz="4000" b="1"/>
              <a:t>归纳推理结论涉及的范围超出了前提。例如，白菜以稀为贵，芦荟以稀为贵，所以物以稀为贵，结论中物涉及的范围远远超出了白菜和芦荟。一般来说，归纳推理的归纳是指不完全归纳，至于说完全归纳其结论的范围，也没有超出前提。</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ox(in)">
                                      <p:cBhvr>
                                        <p:cTn id="18" dur="2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ox(in)">
                                      <p:cBhvr>
                                        <p:cTn id="2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0830" y="252730"/>
            <a:ext cx="11670665" cy="6544310"/>
          </a:xfrm>
        </p:spPr>
        <p:txBody>
          <a:bodyPr/>
          <a:p>
            <a:pPr marL="0" indent="0">
              <a:buNone/>
            </a:pPr>
            <a:r>
              <a:rPr lang="zh-CN" altLang="en-US" sz="4400" b="1">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同一律：</a:t>
            </a:r>
            <a:endParaRPr lang="zh-CN" altLang="en-US" sz="4400" b="1">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a:buNone/>
            </a:pPr>
            <a:endParaRPr lang="zh-CN" altLang="en-US" sz="4400" b="1">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a:buNone/>
            </a:pPr>
            <a:r>
              <a:rPr lang="zh-CN" altLang="en-US" sz="4400" b="1">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概念同一</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：概念的</a:t>
            </a:r>
            <a:r>
              <a:rPr lang="zh-CN" altLang="en-US" sz="4400" b="1" u="sng">
                <a:latin typeface="楷体" panose="02010609060101010101" pitchFamily="49" charset="-122"/>
                <a:ea typeface="楷体" panose="02010609060101010101" pitchFamily="49" charset="-122"/>
                <a:cs typeface="楷体" panose="02010609060101010101" pitchFamily="49" charset="-122"/>
                <a:sym typeface="+mn-ea"/>
              </a:rPr>
              <a:t>内涵</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和</a:t>
            </a:r>
            <a:r>
              <a:rPr lang="zh-CN" altLang="en-US" sz="4400" b="1" u="sng">
                <a:latin typeface="楷体" panose="02010609060101010101" pitchFamily="49" charset="-122"/>
                <a:ea typeface="楷体" panose="02010609060101010101" pitchFamily="49" charset="-122"/>
                <a:cs typeface="楷体" panose="02010609060101010101" pitchFamily="49" charset="-122"/>
                <a:sym typeface="+mn-ea"/>
              </a:rPr>
              <a:t>外延</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必须保持一致。</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4400" b="1">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命题同一</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：命题</a:t>
            </a:r>
            <a:r>
              <a:rPr lang="zh-CN" altLang="en-US" sz="4400" b="1" u="sng">
                <a:latin typeface="楷体" panose="02010609060101010101" pitchFamily="49" charset="-122"/>
                <a:ea typeface="楷体" panose="02010609060101010101" pitchFamily="49" charset="-122"/>
                <a:cs typeface="楷体" panose="02010609060101010101" pitchFamily="49" charset="-122"/>
                <a:sym typeface="+mn-ea"/>
              </a:rPr>
              <a:t>自身</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的意思和</a:t>
            </a:r>
            <a:r>
              <a:rPr lang="zh-CN" altLang="en-US" sz="4400" b="1" u="sng">
                <a:latin typeface="楷体" panose="02010609060101010101" pitchFamily="49" charset="-122"/>
                <a:ea typeface="楷体" panose="02010609060101010101" pitchFamily="49" charset="-122"/>
                <a:cs typeface="楷体" panose="02010609060101010101" pitchFamily="49" charset="-122"/>
                <a:sym typeface="+mn-ea"/>
              </a:rPr>
              <a:t>真假值</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必须保持同一。</a:t>
            </a:r>
            <a:endParaRPr lang="zh-CN" altLang="en-US" sz="4400"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推理形式：</a:t>
            </a:r>
            <a:r>
              <a:rPr lang="en-US" altLang="zh-CN" sz="4400" b="1">
                <a:latin typeface="楷体" panose="02010609060101010101" pitchFamily="49" charset="-122"/>
                <a:ea typeface="楷体" panose="02010609060101010101" pitchFamily="49" charset="-122"/>
                <a:cs typeface="楷体" panose="02010609060101010101" pitchFamily="49" charset="-122"/>
                <a:sym typeface="+mn-ea"/>
              </a:rPr>
              <a:t>A</a:t>
            </a:r>
            <a:r>
              <a:rPr lang="zh-CN" altLang="en-US" sz="4400" b="1">
                <a:latin typeface="楷体" panose="02010609060101010101" pitchFamily="49" charset="-122"/>
                <a:ea typeface="楷体" panose="02010609060101010101" pitchFamily="49" charset="-122"/>
                <a:cs typeface="楷体" panose="02010609060101010101" pitchFamily="49" charset="-122"/>
                <a:sym typeface="+mn-ea"/>
              </a:rPr>
              <a:t>是</a:t>
            </a:r>
            <a:r>
              <a:rPr lang="en-US" altLang="zh-CN" sz="4400" b="1">
                <a:latin typeface="楷体" panose="02010609060101010101" pitchFamily="49" charset="-122"/>
                <a:ea typeface="楷体" panose="02010609060101010101" pitchFamily="49" charset="-122"/>
                <a:cs typeface="楷体" panose="02010609060101010101" pitchFamily="49" charset="-122"/>
                <a:sym typeface="+mn-ea"/>
              </a:rPr>
              <a:t>A</a:t>
            </a:r>
            <a:endPar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440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7325" y="215900"/>
            <a:ext cx="11885295" cy="6584315"/>
          </a:xfrm>
        </p:spPr>
        <p:txBody>
          <a:bodyPr/>
          <a:p>
            <a:endParaRPr lang="zh-CN" altLang="en-US" sz="4400" b="1">
              <a:solidFill>
                <a:srgbClr val="FF0000"/>
              </a:solidFill>
            </a:endParaRPr>
          </a:p>
          <a:p>
            <a:r>
              <a:rPr lang="zh-CN" altLang="en-US" sz="4400" b="1">
                <a:solidFill>
                  <a:srgbClr val="FF0000"/>
                </a:solidFill>
              </a:rPr>
              <a:t>第三类推理称作类比推理。</a:t>
            </a:r>
            <a:endParaRPr lang="zh-CN" altLang="en-US" sz="4400" b="1">
              <a:solidFill>
                <a:srgbClr val="FF0000"/>
              </a:solidFill>
            </a:endParaRPr>
          </a:p>
          <a:p>
            <a:endParaRPr lang="zh-CN" altLang="en-US" sz="4400" b="1">
              <a:solidFill>
                <a:srgbClr val="FF0000"/>
              </a:solidFill>
            </a:endParaRPr>
          </a:p>
          <a:p>
            <a:r>
              <a:rPr lang="zh-CN" altLang="en-US" sz="4400" b="1"/>
              <a:t>类比推理是由两个事物的一个或一些方面相似而推出它们另一方面也相似的推理。如果说归纳推理是从个别到一般的推理，那么，类比推理则是从个别到另一个别的推理。</a:t>
            </a:r>
            <a:endParaRPr lang="zh-CN" altLang="en-US" sz="4400" b="1"/>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9220" y="90805"/>
            <a:ext cx="12082780" cy="6766560"/>
          </a:xfrm>
        </p:spPr>
        <p:txBody>
          <a:bodyPr>
            <a:noAutofit/>
          </a:bodyPr>
          <a:p>
            <a:pPr marL="0" indent="0">
              <a:buNone/>
            </a:pPr>
            <a:r>
              <a:rPr lang="zh-CN" altLang="en-US" sz="3100" b="1">
                <a:solidFill>
                  <a:srgbClr val="FF0000"/>
                </a:solidFill>
              </a:rPr>
              <a:t>推理形式，</a:t>
            </a:r>
            <a:r>
              <a:rPr lang="zh-CN" altLang="en-US" sz="3100" b="1"/>
              <a:t>是将一个推理去除掉具体内容后保留下来的结构框架。</a:t>
            </a:r>
            <a:endParaRPr lang="zh-CN" altLang="en-US" sz="3100" b="1"/>
          </a:p>
          <a:p>
            <a:pPr marL="0" indent="0">
              <a:buNone/>
            </a:pPr>
            <a:r>
              <a:rPr lang="zh-CN" altLang="en-US" sz="3100" b="1"/>
              <a:t>有效推理形式是就演绎推理而言的，准确的说法是</a:t>
            </a:r>
            <a:r>
              <a:rPr lang="en-US" altLang="zh-CN" sz="3100" b="1">
                <a:solidFill>
                  <a:srgbClr val="FF0000"/>
                </a:solidFill>
              </a:rPr>
              <a:t>“</a:t>
            </a:r>
            <a:r>
              <a:rPr lang="zh-CN" altLang="en-US" sz="3100" b="1">
                <a:solidFill>
                  <a:srgbClr val="FF0000"/>
                </a:solidFill>
              </a:rPr>
              <a:t>演绎推理的有效形式</a:t>
            </a:r>
            <a:r>
              <a:rPr lang="en-US" altLang="zh-CN" sz="3100" b="1">
                <a:solidFill>
                  <a:srgbClr val="FF0000"/>
                </a:solidFill>
              </a:rPr>
              <a:t>”</a:t>
            </a:r>
            <a:r>
              <a:rPr lang="zh-CN" altLang="en-US" sz="3100" b="1">
                <a:solidFill>
                  <a:srgbClr val="FF0000"/>
                </a:solidFill>
              </a:rPr>
              <a:t>。</a:t>
            </a:r>
            <a:endParaRPr lang="zh-CN" altLang="en-US" sz="3100" b="1"/>
          </a:p>
          <a:p>
            <a:pPr marL="0" indent="0" defTabSz="863600">
              <a:lnSpc>
                <a:spcPct val="120000"/>
              </a:lnSpc>
              <a:buFont typeface="Wingdings" panose="05000000000000000000" pitchFamily="2" charset="2"/>
              <a:buNone/>
            </a:pPr>
            <a:r>
              <a:rPr lang="zh-CN" altLang="en-US" sz="3100" b="1"/>
              <a:t>一个演绎推理的形式是有效的，当且仅当按这种方式推理，如果前提是真的，结论一定是真的。也就是说，有效推理形式并不保证前提真，也不保证结论真，但保证如果前提真，结论一定是真的。反过来说，如果推理形式有效，结论为假，那就说明前提中一定有假。因此，演绎推理的有效形式具有前提到结论的保真性，又具有结论到前提的保假性。</a:t>
            </a:r>
            <a:endParaRPr lang="zh-CN" altLang="en-US" sz="3100" b="1"/>
          </a:p>
          <a:p>
            <a:pPr marL="431800" indent="-431800" defTabSz="863600">
              <a:lnSpc>
                <a:spcPct val="120000"/>
              </a:lnSpc>
              <a:buFont typeface="Wingdings" panose="05000000000000000000" pitchFamily="2" charset="2"/>
              <a:buChar char="u"/>
            </a:pPr>
            <a:r>
              <a:rPr lang="zh-CN" altLang="en-US" sz="3100" b="1">
                <a:solidFill>
                  <a:srgbClr val="FF0000"/>
                </a:solidFill>
              </a:rPr>
              <a:t>简言之：</a:t>
            </a:r>
            <a:r>
              <a:rPr lang="zh-CN" altLang="en-US" sz="3100" b="1">
                <a:latin typeface="黑体" panose="02010609060101010101" charset="-122"/>
                <a:ea typeface="黑体" panose="02010609060101010101" charset="-122"/>
                <a:sym typeface="+mn-ea"/>
              </a:rPr>
              <a:t>前提是真的，结论一定是真的</a:t>
            </a:r>
            <a:endParaRPr lang="en-US" altLang="zh-CN" sz="3100" b="1">
              <a:latin typeface="黑体" panose="02010609060101010101" charset="-122"/>
              <a:ea typeface="黑体" panose="02010609060101010101" charset="-122"/>
            </a:endParaRPr>
          </a:p>
          <a:p>
            <a:pPr marL="0" indent="0" defTabSz="863600">
              <a:lnSpc>
                <a:spcPct val="120000"/>
              </a:lnSpc>
              <a:buFont typeface="Wingdings" panose="05000000000000000000" pitchFamily="2" charset="2"/>
              <a:buNone/>
            </a:pPr>
            <a:r>
              <a:rPr lang="en-US" altLang="zh-CN" sz="3100" b="1">
                <a:latin typeface="黑体" panose="02010609060101010101" charset="-122"/>
                <a:ea typeface="黑体" panose="02010609060101010101" charset="-122"/>
                <a:sym typeface="+mn-ea"/>
              </a:rPr>
              <a:t>          </a:t>
            </a:r>
            <a:r>
              <a:rPr lang="zh-CN" altLang="en-US" sz="3100" b="1">
                <a:latin typeface="黑体" panose="02010609060101010101" charset="-122"/>
                <a:ea typeface="黑体" panose="02010609060101010101" charset="-122"/>
                <a:sym typeface="+mn-ea"/>
              </a:rPr>
              <a:t>如果结论是假，说明前提中一定有假</a:t>
            </a:r>
            <a:endParaRPr lang="zh-CN" altLang="en-US" sz="3100" b="1">
              <a:latin typeface="黑体" panose="02010609060101010101" charset="-122"/>
              <a:ea typeface="黑体" panose="02010609060101010101" charset="-122"/>
            </a:endParaRPr>
          </a:p>
          <a:p>
            <a:pPr marL="0" indent="0">
              <a:buNone/>
            </a:pPr>
            <a:endParaRPr lang="zh-CN" altLang="en-US" sz="21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9540" y="149225"/>
            <a:ext cx="12062460" cy="6612255"/>
          </a:xfrm>
        </p:spPr>
        <p:txBody>
          <a:bodyPr/>
          <a:p>
            <a:r>
              <a:rPr lang="zh-CN" altLang="en-US" sz="3200" b="1">
                <a:solidFill>
                  <a:srgbClr val="FF0000"/>
                </a:solidFill>
              </a:rPr>
              <a:t>归纳推理也有一定的形式，</a:t>
            </a:r>
            <a:r>
              <a:rPr lang="zh-CN" altLang="en-US" sz="3200" b="1"/>
              <a:t>但由于归纳得出的</a:t>
            </a:r>
            <a:r>
              <a:rPr lang="zh-CN" altLang="en-US" sz="3200" b="1">
                <a:solidFill>
                  <a:srgbClr val="FF0000"/>
                </a:solidFill>
              </a:rPr>
              <a:t>结论</a:t>
            </a:r>
            <a:r>
              <a:rPr lang="zh-CN" altLang="en-US" sz="3200" b="1"/>
              <a:t>其范围</a:t>
            </a:r>
            <a:r>
              <a:rPr lang="zh-CN" altLang="en-US" sz="3200" b="1">
                <a:solidFill>
                  <a:srgbClr val="FF0000"/>
                </a:solidFill>
              </a:rPr>
              <a:t>超出了前提</a:t>
            </a:r>
            <a:r>
              <a:rPr lang="zh-CN" altLang="en-US" sz="3200" b="1"/>
              <a:t>，所以即使采取了正确的归纳形式，前提的真也不能保证结论的真。因此，人们又把演绎推理称作为</a:t>
            </a:r>
            <a:r>
              <a:rPr lang="en-US" altLang="zh-CN" sz="3200" b="1"/>
              <a:t>“</a:t>
            </a:r>
            <a:r>
              <a:rPr lang="zh-CN" altLang="en-US" sz="3200" b="1"/>
              <a:t>必然性推理</a:t>
            </a:r>
            <a:r>
              <a:rPr lang="en-US" altLang="zh-CN" sz="3200" b="1"/>
              <a:t>”</a:t>
            </a:r>
            <a:r>
              <a:rPr lang="zh-CN" altLang="en-US" sz="3200" b="1"/>
              <a:t>，把归纳推理称作</a:t>
            </a:r>
            <a:r>
              <a:rPr lang="en-US" altLang="zh-CN" sz="3200" b="1"/>
              <a:t>“</a:t>
            </a:r>
            <a:r>
              <a:rPr lang="zh-CN" altLang="en-US" sz="3200" b="1"/>
              <a:t>或然性推理</a:t>
            </a:r>
            <a:r>
              <a:rPr lang="en-US" altLang="zh-CN" sz="3200" b="1"/>
              <a:t>”</a:t>
            </a:r>
            <a:r>
              <a:rPr lang="zh-CN" altLang="en-US" sz="3200" b="1"/>
              <a:t>。理解这一点对于学习和生活有重大意义。</a:t>
            </a:r>
            <a:endParaRPr lang="zh-CN" altLang="en-US" sz="3200" b="1"/>
          </a:p>
          <a:p>
            <a:r>
              <a:rPr lang="zh-CN" altLang="en-US" sz="3200" b="1"/>
              <a:t>我们要善于识别推理形式。如果推理形式是演绎的，那么只要检验前提的真假就可以。如果是归纳的，就要意识到即使前提为真，结论仍有错误的可能。这就要思考怎么合理借鉴结论，怎么检验其为真，怎么进一步提高它可靠的程度。</a:t>
            </a:r>
            <a:endParaRPr lang="zh-CN" altLang="en-US" sz="3200" b="1"/>
          </a:p>
          <a:p>
            <a:r>
              <a:rPr lang="zh-CN" altLang="en-US" sz="3200" b="1"/>
              <a:t>如何判断推理形式呢？我们先把各个案例中的推理过程找出来。首先，按顺序把</a:t>
            </a:r>
            <a:r>
              <a:rPr lang="zh-CN" altLang="en-US" sz="3200" b="1">
                <a:solidFill>
                  <a:srgbClr val="FF0000"/>
                </a:solidFill>
              </a:rPr>
              <a:t>前提和结论</a:t>
            </a:r>
            <a:r>
              <a:rPr lang="zh-CN" altLang="en-US" sz="3200" b="1"/>
              <a:t>一一列出，然后再进一步概括出推理形式</a:t>
            </a:r>
            <a:r>
              <a:rPr lang="en-US" altLang="zh-CN" sz="3200" b="1"/>
              <a:t>————</a:t>
            </a:r>
            <a:r>
              <a:rPr lang="zh-CN" altLang="en-US" sz="3200" b="1"/>
              <a:t>只保留形式框架，具体内容用字母代替。只有认真正的认识推理形式，才能自觉地在言语活动中正确地使用逻辑，并运用逻辑优化语言实践。</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t="8903" r="17954" b="8903"/>
          <a:stretch>
            <a:fillRect/>
          </a:stretch>
        </p:blipFill>
        <p:spPr>
          <a:xfrm>
            <a:off x="3178629" y="734291"/>
            <a:ext cx="9013371" cy="6123708"/>
          </a:xfrm>
          <a:prstGeom prst="rect">
            <a:avLst/>
          </a:prstGeom>
        </p:spPr>
      </p:pic>
      <p:sp>
        <p:nvSpPr>
          <p:cNvPr id="7" name="矩形 36"/>
          <p:cNvSpPr/>
          <p:nvPr/>
        </p:nvSpPr>
        <p:spPr>
          <a:xfrm rot="10800000" flipV="1">
            <a:off x="3098799" y="734291"/>
            <a:ext cx="9914715" cy="6123710"/>
          </a:xfrm>
          <a:prstGeom prst="rect">
            <a:avLst/>
          </a:prstGeom>
          <a:gradFill flip="none" rotWithShape="1">
            <a:gsLst>
              <a:gs pos="0">
                <a:srgbClr val="FFFFFF">
                  <a:alpha val="0"/>
                </a:srgbClr>
              </a:gs>
              <a:gs pos="55000">
                <a:srgbClr val="FFFFFF">
                  <a:lumMod val="100000"/>
                  <a:alpha val="85000"/>
                </a:srgbClr>
              </a:gs>
              <a:gs pos="76000">
                <a:srgbClr val="FFFFFF">
                  <a:lumMod val="10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accent3"/>
              </a:solidFill>
            </a:endParaRPr>
          </a:p>
        </p:txBody>
      </p:sp>
      <p:sp>
        <p:nvSpPr>
          <p:cNvPr id="14" name="文本框 13"/>
          <p:cNvSpPr txBox="1"/>
          <p:nvPr/>
        </p:nvSpPr>
        <p:spPr>
          <a:xfrm>
            <a:off x="4070845" y="1556114"/>
            <a:ext cx="3813958" cy="662297"/>
          </a:xfrm>
          <a:prstGeom prst="rect">
            <a:avLst/>
          </a:prstGeom>
          <a:solidFill>
            <a:srgbClr val="977548"/>
          </a:solidFill>
          <a:ln>
            <a:solidFill>
              <a:srgbClr val="977548"/>
            </a:solidFill>
          </a:ln>
        </p:spPr>
        <p:txBody>
          <a:bodyPr wrap="square" rtlCol="0" anchor="ctr" anchorCtr="1">
            <a:spAutoFit/>
          </a:bodyPr>
          <a:lstStyle/>
          <a:p>
            <a:pPr algn="ctr">
              <a:lnSpc>
                <a:spcPct val="150000"/>
              </a:lnSpc>
            </a:pPr>
            <a:r>
              <a:rPr lang="zh-CN" altLang="en-US" sz="28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核心知识，导图概览</a:t>
            </a:r>
            <a:endParaRPr lang="zh-CN" altLang="zh-CN" sz="28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15" name="表格 14"/>
          <p:cNvGraphicFramePr>
            <a:graphicFrameLocks noGrp="1"/>
          </p:cNvGraphicFramePr>
          <p:nvPr>
            <p:custDataLst>
              <p:tags r:id="rId2"/>
            </p:custDataLst>
          </p:nvPr>
        </p:nvGraphicFramePr>
        <p:xfrm>
          <a:off x="671946" y="2348524"/>
          <a:ext cx="10848107" cy="4267505"/>
        </p:xfrm>
        <a:graphic>
          <a:graphicData uri="http://schemas.openxmlformats.org/drawingml/2006/table">
            <a:tbl>
              <a:tblPr/>
              <a:tblGrid>
                <a:gridCol w="2535381"/>
                <a:gridCol w="5237018"/>
                <a:gridCol w="3075708"/>
              </a:tblGrid>
              <a:tr h="1042346">
                <a:tc>
                  <a:txBody>
                    <a:bodyPr wrap="square"/>
                    <a:lstStyle/>
                    <a:p>
                      <a:pPr marL="71755" algn="ctr">
                        <a:lnSpc>
                          <a:spcPct val="120000"/>
                        </a:lnSpc>
                        <a:spcAft>
                          <a:spcPct val="0"/>
                        </a:spcAft>
                      </a:pPr>
                      <a:r>
                        <a:rPr lang="zh-CN" sz="2800" b="1" kern="100">
                          <a:effectLst/>
                          <a:latin typeface="微软雅黑" panose="020B0503020204020204" pitchFamily="34" charset="-122"/>
                          <a:ea typeface="微软雅黑" panose="020B0503020204020204" pitchFamily="34" charset="-122"/>
                          <a:cs typeface="Times New Roman" panose="02020603050405020304" pitchFamily="18" charset="0"/>
                        </a:rPr>
                        <a:t>推理形式分类</a:t>
                      </a:r>
                      <a:endParaRPr lang="zh-CN" sz="28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r>
                        <a:rPr lang="zh-CN" sz="2800" b="1" kern="100">
                          <a:effectLst/>
                          <a:latin typeface="微软雅黑" panose="020B0503020204020204" pitchFamily="34" charset="-122"/>
                          <a:ea typeface="微软雅黑" panose="020B0503020204020204" pitchFamily="34" charset="-122"/>
                          <a:cs typeface="Times New Roman" panose="02020603050405020304" pitchFamily="18" charset="0"/>
                        </a:rPr>
                        <a:t>常见逻辑推理形式</a:t>
                      </a:r>
                      <a:endParaRPr lang="zh-CN" sz="28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ctr">
                        <a:lnSpc>
                          <a:spcPct val="120000"/>
                        </a:lnSpc>
                        <a:spcAft>
                          <a:spcPct val="0"/>
                        </a:spcAft>
                      </a:pPr>
                      <a:r>
                        <a:rPr lang="zh-CN" sz="2800" b="1" kern="100">
                          <a:effectLst/>
                          <a:latin typeface="微软雅黑" panose="020B0503020204020204" pitchFamily="34" charset="-122"/>
                          <a:ea typeface="微软雅黑" panose="020B0503020204020204" pitchFamily="34" charset="-122"/>
                          <a:cs typeface="Times New Roman" panose="02020603050405020304" pitchFamily="18" charset="0"/>
                        </a:rPr>
                        <a:t>前提和结论的关系</a:t>
                      </a:r>
                      <a:endParaRPr lang="zh-CN" sz="28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9945">
                <a:tc>
                  <a:txBody>
                    <a:bodyPr wrap="square"/>
                    <a:lstStyle/>
                    <a:p>
                      <a:pPr marL="71755" algn="ctr">
                        <a:lnSpc>
                          <a:spcPct val="120000"/>
                        </a:lnSpc>
                        <a:spcAft>
                          <a:spcPct val="0"/>
                        </a:spcAft>
                      </a:pPr>
                      <a:r>
                        <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rPr>
                        <a:t>演绎推理</a:t>
                      </a:r>
                      <a:endPar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ctr">
                        <a:lnSpc>
                          <a:spcPct val="120000"/>
                        </a:lnSpc>
                        <a:spcAft>
                          <a:spcPct val="0"/>
                        </a:spcAft>
                      </a:pPr>
                      <a:r>
                        <a:rPr lang="zh-CN" sz="2800" b="1" kern="1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三段论</a:t>
                      </a:r>
                      <a:r>
                        <a:rPr lang="zh-CN" altLang="en-US" sz="2800" b="1"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2800" b="1" kern="100">
                          <a:effectLst/>
                          <a:latin typeface="微软雅黑" panose="020B0503020204020204" pitchFamily="34" charset="-122"/>
                          <a:ea typeface="微软雅黑" panose="020B0503020204020204" pitchFamily="34" charset="-122"/>
                          <a:cs typeface="Times New Roman" panose="02020603050405020304" pitchFamily="18" charset="0"/>
                        </a:rPr>
                        <a:t>充分条件推理、必要条件推理、排除法、二难推理</a:t>
                      </a:r>
                      <a:endParaRPr lang="zh-CN" sz="28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r>
                        <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从一般到个别</a:t>
                      </a:r>
                      <a:endPar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6514">
                <a:tc>
                  <a:txBody>
                    <a:bodyPr wrap="square"/>
                    <a:lstStyle/>
                    <a:p>
                      <a:pPr marL="71755" algn="ctr">
                        <a:lnSpc>
                          <a:spcPct val="120000"/>
                        </a:lnSpc>
                        <a:spcAft>
                          <a:spcPct val="0"/>
                        </a:spcAft>
                      </a:pPr>
                      <a:r>
                        <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rPr>
                        <a:t>归纳推理</a:t>
                      </a:r>
                      <a:endPar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r>
                        <a:rPr lang="zh-CN" sz="2800" b="1" kern="10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归纳推理</a:t>
                      </a:r>
                      <a:endParaRPr lang="zh-CN" sz="2800" b="1" kern="10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r>
                        <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从个别到一般</a:t>
                      </a:r>
                      <a:endPar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8700">
                <a:tc>
                  <a:txBody>
                    <a:bodyPr wrap="square"/>
                    <a:lstStyle/>
                    <a:p>
                      <a:pPr marL="71755" algn="ctr">
                        <a:lnSpc>
                          <a:spcPct val="120000"/>
                        </a:lnSpc>
                        <a:spcAft>
                          <a:spcPct val="0"/>
                        </a:spcAft>
                      </a:pPr>
                      <a:r>
                        <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rPr>
                        <a:t>类比推理</a:t>
                      </a:r>
                      <a:endParaRPr lang="zh-CN" sz="2800" b="1" kern="10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r>
                        <a:rPr lang="zh-CN" sz="2800" b="1" kern="10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类比推理</a:t>
                      </a:r>
                      <a:endParaRPr lang="zh-CN" sz="2800" b="1" kern="10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ctr">
                        <a:lnSpc>
                          <a:spcPct val="120000"/>
                        </a:lnSpc>
                        <a:spcAft>
                          <a:spcPct val="0"/>
                        </a:spcAft>
                      </a:pPr>
                      <a:r>
                        <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从个别到另一个别</a:t>
                      </a:r>
                      <a:endParaRPr lang="zh-CN" sz="2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8"/>
          <p:cNvSpPr/>
          <p:nvPr>
            <p:custDataLst>
              <p:tags r:id="rId1"/>
            </p:custDataLst>
          </p:nvPr>
        </p:nvSpPr>
        <p:spPr>
          <a:xfrm>
            <a:off x="505621" y="3183749"/>
            <a:ext cx="6504192" cy="2319020"/>
          </a:xfrm>
          <a:prstGeom prst="rect">
            <a:avLst/>
          </a:prstGeom>
          <a:noFill/>
          <a:ln w="9525">
            <a:noFill/>
          </a:ln>
        </p:spPr>
        <p:txBody>
          <a:bodyPr lIns="91435" tIns="45717" rIns="91435" bIns="45717">
            <a:spAutoFit/>
          </a:bodyPr>
          <a:p>
            <a:pPr defTabSz="617855" hangingPunct="0">
              <a:lnSpc>
                <a:spcPct val="110000"/>
              </a:lnSpc>
              <a:spcAft>
                <a:spcPts val="850"/>
              </a:spcAft>
              <a:buClrTx/>
              <a:buSzPct val="100000"/>
              <a:buFontTx/>
              <a:buNone/>
            </a:pPr>
            <a:r>
              <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rPr>
              <a:t>大前提：</a:t>
            </a:r>
            <a:r>
              <a:rPr lang="zh-CN" altLang="en-US" sz="2965" b="1">
                <a:latin typeface="楷体" panose="02010609060101010101" pitchFamily="49" charset="-122"/>
                <a:ea typeface="楷体" panose="02010609060101010101" pitchFamily="49" charset="-122"/>
                <a:sym typeface="等线" panose="02010600030101010101" pitchFamily="2" charset="-122"/>
              </a:rPr>
              <a:t>所有的虚词都是词</a:t>
            </a:r>
            <a:endParaRPr lang="zh-CN" altLang="en-US" sz="2965" b="1">
              <a:latin typeface="楷体" panose="02010609060101010101" pitchFamily="49" charset="-122"/>
              <a:ea typeface="楷体" panose="02010609060101010101" pitchFamily="49" charset="-122"/>
              <a:sym typeface="等线" panose="02010600030101010101" pitchFamily="2" charset="-122"/>
            </a:endParaRPr>
          </a:p>
          <a:p>
            <a:pPr defTabSz="617855" hangingPunct="0">
              <a:lnSpc>
                <a:spcPct val="110000"/>
              </a:lnSpc>
              <a:spcAft>
                <a:spcPts val="850"/>
              </a:spcAft>
              <a:buClrTx/>
              <a:buSzPct val="100000"/>
              <a:buFontTx/>
              <a:buNone/>
            </a:pPr>
            <a:r>
              <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rPr>
              <a:t>→小前提：</a:t>
            </a:r>
            <a:r>
              <a:rPr lang="zh-CN" altLang="en-US" sz="2965" b="1">
                <a:latin typeface="楷体" panose="02010609060101010101" pitchFamily="49" charset="-122"/>
                <a:ea typeface="楷体" panose="02010609060101010101" pitchFamily="49" charset="-122"/>
                <a:sym typeface="等线" panose="02010600030101010101" pitchFamily="2" charset="-122"/>
              </a:rPr>
              <a:t>所有的介词都是虚词</a:t>
            </a:r>
            <a:r>
              <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rPr>
              <a:t>→结论：</a:t>
            </a:r>
            <a:r>
              <a:rPr lang="zh-CN" altLang="en-US" sz="2965" b="1">
                <a:latin typeface="楷体" panose="02010609060101010101" pitchFamily="49" charset="-122"/>
                <a:ea typeface="楷体" panose="02010609060101010101" pitchFamily="49" charset="-122"/>
                <a:sym typeface="等线" panose="02010600030101010101" pitchFamily="2" charset="-122"/>
              </a:rPr>
              <a:t>所有的介词都是词</a:t>
            </a:r>
            <a:endParaRPr lang="zh-CN" altLang="en-US" sz="2965" b="1">
              <a:latin typeface="楷体" panose="02010609060101010101" pitchFamily="49" charset="-122"/>
              <a:ea typeface="楷体" panose="02010609060101010101" pitchFamily="49" charset="-122"/>
              <a:sym typeface="等线" panose="02010600030101010101" pitchFamily="2" charset="-122"/>
            </a:endParaRPr>
          </a:p>
          <a:p>
            <a:pPr defTabSz="617855" hangingPunct="0">
              <a:lnSpc>
                <a:spcPct val="110000"/>
              </a:lnSpc>
              <a:spcAft>
                <a:spcPts val="850"/>
              </a:spcAft>
              <a:buClrTx/>
              <a:buSzPct val="100000"/>
              <a:buFontTx/>
              <a:buNone/>
            </a:pPr>
            <a:r>
              <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rPr>
              <a:t>（一般</a:t>
            </a:r>
            <a:r>
              <a:rPr lang="en-US" altLang="zh-CN" sz="2965" b="1">
                <a:solidFill>
                  <a:srgbClr val="C00000"/>
                </a:solidFill>
                <a:latin typeface="楷体" panose="02010609060101010101" pitchFamily="49" charset="-122"/>
                <a:ea typeface="楷体" panose="02010609060101010101" pitchFamily="49" charset="-122"/>
                <a:sym typeface="等线" panose="02010600030101010101" pitchFamily="2" charset="-122"/>
              </a:rPr>
              <a:t>——</a:t>
            </a:r>
            <a:r>
              <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rPr>
              <a:t>个别）</a:t>
            </a:r>
            <a:endParaRPr lang="zh-CN" altLang="en-US" sz="2965" b="1">
              <a:solidFill>
                <a:srgbClr val="C00000"/>
              </a:solidFill>
              <a:latin typeface="楷体" panose="02010609060101010101" pitchFamily="49" charset="-122"/>
              <a:ea typeface="楷体" panose="02010609060101010101" pitchFamily="49" charset="-122"/>
              <a:sym typeface="等线" panose="02010600030101010101" pitchFamily="2" charset="-122"/>
            </a:endParaRPr>
          </a:p>
        </p:txBody>
      </p:sp>
      <p:sp>
        <p:nvSpPr>
          <p:cNvPr id="45059" name="文本框 9"/>
          <p:cNvSpPr/>
          <p:nvPr>
            <p:custDataLst>
              <p:tags r:id="rId2"/>
            </p:custDataLst>
          </p:nvPr>
        </p:nvSpPr>
        <p:spPr>
          <a:xfrm>
            <a:off x="6833433" y="3138394"/>
            <a:ext cx="4916780" cy="2427605"/>
          </a:xfrm>
          <a:prstGeom prst="rect">
            <a:avLst/>
          </a:prstGeom>
          <a:noFill/>
          <a:ln w="9525">
            <a:noFill/>
          </a:ln>
        </p:spPr>
        <p:txBody>
          <a:bodyPr lIns="91435" tIns="45717" rIns="91435" bIns="45717">
            <a:spAutoFit/>
          </a:bodyPr>
          <a:p>
            <a:pPr defTabSz="617855" hangingPunct="0">
              <a:lnSpc>
                <a:spcPct val="110000"/>
              </a:lnSpc>
              <a:spcAft>
                <a:spcPts val="850"/>
              </a:spcAft>
            </a:pPr>
            <a:r>
              <a:rPr lang="zh-CN" altLang="en-US" sz="2965" b="1">
                <a:solidFill>
                  <a:srgbClr val="C00000"/>
                </a:solidFill>
                <a:latin typeface="Times New Roman" panose="02020603050405020304" pitchFamily="18" charset="0"/>
                <a:ea typeface="楷体" panose="02010609060101010101" pitchFamily="49" charset="-122"/>
                <a:sym typeface="等线" panose="02010600030101010101" pitchFamily="2" charset="-122"/>
              </a:rPr>
              <a:t>其推理形式可以概括成：</a:t>
            </a:r>
            <a:endParaRPr lang="en-US" altLang="zh-CN" sz="2965"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2965" b="1">
                <a:latin typeface="Times New Roman" panose="02020603050405020304" pitchFamily="18" charset="0"/>
                <a:ea typeface="楷体" panose="02010609060101010101" pitchFamily="49" charset="-122"/>
                <a:sym typeface="等线" panose="02010600030101010101" pitchFamily="2" charset="-122"/>
              </a:rPr>
              <a:t>所有</a:t>
            </a:r>
            <a:r>
              <a:rPr lang="en-US" altLang="zh-CN" sz="2965" b="1">
                <a:latin typeface="Times New Roman" panose="02020603050405020304" pitchFamily="18" charset="0"/>
                <a:ea typeface="楷体" panose="02010609060101010101" pitchFamily="49" charset="-122"/>
                <a:sym typeface="等线" panose="02010600030101010101" pitchFamily="2" charset="-122"/>
              </a:rPr>
              <a:t>M</a:t>
            </a:r>
            <a:r>
              <a:rPr lang="zh-CN" altLang="en-US" sz="2965" b="1">
                <a:latin typeface="Times New Roman" panose="02020603050405020304" pitchFamily="18" charset="0"/>
                <a:ea typeface="楷体" panose="02010609060101010101" pitchFamily="49" charset="-122"/>
                <a:sym typeface="等线" panose="02010600030101010101" pitchFamily="2" charset="-122"/>
              </a:rPr>
              <a:t>都是</a:t>
            </a:r>
            <a:r>
              <a:rPr lang="en-US" altLang="zh-CN" sz="2965" b="1">
                <a:latin typeface="Times New Roman" panose="02020603050405020304" pitchFamily="18" charset="0"/>
                <a:ea typeface="楷体" panose="02010609060101010101" pitchFamily="49" charset="-122"/>
                <a:sym typeface="等线" panose="02010600030101010101" pitchFamily="2" charset="-122"/>
              </a:rPr>
              <a:t>P</a:t>
            </a:r>
            <a:endParaRPr lang="en-US" altLang="zh-CN" sz="2965" b="1">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2965" b="1">
                <a:latin typeface="Times New Roman" panose="02020603050405020304" pitchFamily="18" charset="0"/>
                <a:ea typeface="楷体" panose="02010609060101010101" pitchFamily="49" charset="-122"/>
                <a:sym typeface="等线" panose="02010600030101010101" pitchFamily="2" charset="-122"/>
              </a:rPr>
              <a:t>所有</a:t>
            </a:r>
            <a:r>
              <a:rPr lang="en-US" altLang="zh-CN" sz="2965" b="1">
                <a:latin typeface="Times New Roman" panose="02020603050405020304" pitchFamily="18" charset="0"/>
                <a:ea typeface="楷体" panose="02010609060101010101" pitchFamily="49" charset="-122"/>
                <a:sym typeface="等线" panose="02010600030101010101" pitchFamily="2" charset="-122"/>
              </a:rPr>
              <a:t>S</a:t>
            </a:r>
            <a:r>
              <a:rPr lang="zh-CN" altLang="en-US" sz="2965" b="1">
                <a:latin typeface="Times New Roman" panose="02020603050405020304" pitchFamily="18" charset="0"/>
                <a:ea typeface="楷体" panose="02010609060101010101" pitchFamily="49" charset="-122"/>
                <a:sym typeface="等线" panose="02010600030101010101" pitchFamily="2" charset="-122"/>
              </a:rPr>
              <a:t>都是</a:t>
            </a:r>
            <a:r>
              <a:rPr lang="en-US" altLang="zh-CN" sz="2965" b="1">
                <a:latin typeface="Times New Roman" panose="02020603050405020304" pitchFamily="18" charset="0"/>
                <a:ea typeface="楷体" panose="02010609060101010101" pitchFamily="49" charset="-122"/>
                <a:sym typeface="等线" panose="02010600030101010101" pitchFamily="2" charset="-122"/>
              </a:rPr>
              <a:t>M</a:t>
            </a:r>
            <a:endParaRPr lang="en-US" altLang="zh-CN" sz="2965" b="1">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2965" b="1">
                <a:latin typeface="Times New Roman" panose="02020603050405020304" pitchFamily="18" charset="0"/>
                <a:ea typeface="楷体" panose="02010609060101010101" pitchFamily="49" charset="-122"/>
                <a:sym typeface="等线" panose="02010600030101010101" pitchFamily="2" charset="-122"/>
              </a:rPr>
              <a:t>所有</a:t>
            </a:r>
            <a:r>
              <a:rPr lang="en-US" altLang="zh-CN" sz="2965" b="1">
                <a:latin typeface="Times New Roman" panose="02020603050405020304" pitchFamily="18" charset="0"/>
                <a:ea typeface="楷体" panose="02010609060101010101" pitchFamily="49" charset="-122"/>
                <a:sym typeface="等线" panose="02010600030101010101" pitchFamily="2" charset="-122"/>
              </a:rPr>
              <a:t>S</a:t>
            </a:r>
            <a:r>
              <a:rPr lang="zh-CN" altLang="en-US" sz="2965" b="1">
                <a:latin typeface="Times New Roman" panose="02020603050405020304" pitchFamily="18" charset="0"/>
                <a:ea typeface="楷体" panose="02010609060101010101" pitchFamily="49" charset="-122"/>
                <a:sym typeface="等线" panose="02010600030101010101" pitchFamily="2" charset="-122"/>
              </a:rPr>
              <a:t>都是</a:t>
            </a:r>
            <a:r>
              <a:rPr lang="en-US" altLang="zh-CN" sz="2965" b="1">
                <a:latin typeface="Times New Roman" panose="02020603050405020304" pitchFamily="18" charset="0"/>
                <a:ea typeface="楷体" panose="02010609060101010101" pitchFamily="49" charset="-122"/>
                <a:sym typeface="等线" panose="02010600030101010101" pitchFamily="2" charset="-122"/>
              </a:rPr>
              <a:t>P</a:t>
            </a:r>
            <a:endParaRPr lang="en-US" altLang="zh-CN" sz="2965" b="1">
              <a:latin typeface="Times New Roman" panose="02020603050405020304" pitchFamily="18" charset="0"/>
              <a:ea typeface="楷体" panose="02010609060101010101" pitchFamily="49" charset="-122"/>
              <a:sym typeface="等线" panose="02010600030101010101" pitchFamily="2" charset="-122"/>
            </a:endParaRPr>
          </a:p>
        </p:txBody>
      </p:sp>
      <p:sp>
        <p:nvSpPr>
          <p:cNvPr id="45060" name="矩形 211971"/>
          <p:cNvSpPr/>
          <p:nvPr>
            <p:custDataLst>
              <p:tags r:id="rId3"/>
            </p:custDataLst>
          </p:nvPr>
        </p:nvSpPr>
        <p:spPr>
          <a:xfrm>
            <a:off x="593090" y="504190"/>
            <a:ext cx="10079355" cy="835660"/>
          </a:xfrm>
          <a:prstGeom prst="rect">
            <a:avLst/>
          </a:prstGeom>
          <a:noFill/>
          <a:ln w="9525">
            <a:noFill/>
          </a:ln>
        </p:spPr>
        <p:txBody>
          <a:bodyPr wrap="square">
            <a:spAutoFit/>
          </a:bodyPr>
          <a:p>
            <a:pPr algn="ctr" defTabSz="863600">
              <a:lnSpc>
                <a:spcPct val="110000"/>
              </a:lnSpc>
              <a:buClrTx/>
              <a:buSzPct val="100000"/>
              <a:buFontTx/>
              <a:buNone/>
            </a:pPr>
            <a:r>
              <a:rPr lang="zh-CN" altLang="zh-CN" sz="4400" b="1">
                <a:solidFill>
                  <a:srgbClr val="C00000"/>
                </a:solidFill>
                <a:latin typeface="Times New Roman" panose="02020603050405020304" pitchFamily="18" charset="0"/>
                <a:ea typeface="华文中宋" panose="02010600040101010101" pitchFamily="2" charset="-122"/>
                <a:sym typeface="Wingdings" panose="05000000000000000000" pitchFamily="2" charset="2"/>
              </a:rPr>
              <a:t>第一种推理：三段论</a:t>
            </a:r>
            <a:endParaRPr lang="zh-CN" altLang="zh-CN" sz="4400" b="1">
              <a:solidFill>
                <a:srgbClr val="C00000"/>
              </a:solidFill>
              <a:latin typeface="Times New Roman" panose="02020603050405020304" pitchFamily="18" charset="0"/>
              <a:ea typeface="华文中宋" panose="02010600040101010101" pitchFamily="2" charset="-122"/>
            </a:endParaRPr>
          </a:p>
        </p:txBody>
      </p:sp>
      <p:sp>
        <p:nvSpPr>
          <p:cNvPr id="45061" name="矩形 211972"/>
          <p:cNvSpPr/>
          <p:nvPr>
            <p:custDataLst>
              <p:tags r:id="rId4"/>
            </p:custDataLst>
          </p:nvPr>
        </p:nvSpPr>
        <p:spPr>
          <a:xfrm>
            <a:off x="370840" y="1263015"/>
            <a:ext cx="11417935" cy="1851025"/>
          </a:xfrm>
          <a:prstGeom prst="rect">
            <a:avLst/>
          </a:prstGeom>
          <a:noFill/>
          <a:ln w="9525">
            <a:noFill/>
          </a:ln>
        </p:spPr>
        <p:txBody>
          <a:bodyPr wrap="square">
            <a:spAutoFit/>
          </a:bodyPr>
          <a:p>
            <a:pPr defTabSz="863600">
              <a:lnSpc>
                <a:spcPct val="120000"/>
              </a:lnSpc>
              <a:buClrTx/>
              <a:buSzPct val="100000"/>
              <a:buFontTx/>
              <a:buNone/>
            </a:pPr>
            <a:r>
              <a:rPr lang="en-US" altLang="zh-CN" sz="3175" b="1">
                <a:latin typeface="Times New Roman" panose="02020603050405020304" pitchFamily="18" charset="0"/>
                <a:ea typeface="黑体" panose="02010609060101010101" charset="-122"/>
                <a:sym typeface="Wingdings" panose="05000000000000000000" pitchFamily="2" charset="2"/>
              </a:rPr>
              <a:t>	</a:t>
            </a:r>
            <a:r>
              <a:rPr lang="zh-CN" altLang="zh-CN" sz="3175" b="1">
                <a:latin typeface="Times New Roman" panose="02020603050405020304" pitchFamily="18" charset="0"/>
                <a:ea typeface="黑体" panose="02010609060101010101" charset="-122"/>
                <a:sym typeface="Wingdings" panose="05000000000000000000" pitchFamily="2" charset="2"/>
              </a:rPr>
              <a:t>由一个共同概念把两个性质简单的判断连接起来，得出一个新的简单判断作为结论的推理。整个推理由三个判断组成，大前提、小前提、结论，所以称</a:t>
            </a:r>
            <a:r>
              <a:rPr lang="en-US" altLang="zh-CN" sz="3175" b="1">
                <a:latin typeface="Times New Roman" panose="02020603050405020304" pitchFamily="18" charset="0"/>
                <a:ea typeface="黑体" panose="02010609060101010101" charset="-122"/>
                <a:sym typeface="Wingdings" panose="05000000000000000000" pitchFamily="2" charset="2"/>
              </a:rPr>
              <a:t>“</a:t>
            </a:r>
            <a:r>
              <a:rPr lang="zh-CN" altLang="zh-CN" sz="3175" b="1">
                <a:solidFill>
                  <a:srgbClr val="7030A0"/>
                </a:solidFill>
                <a:latin typeface="Times New Roman" panose="02020603050405020304" pitchFamily="18" charset="0"/>
                <a:ea typeface="黑体" panose="02010609060101010101" charset="-122"/>
                <a:sym typeface="Wingdings" panose="05000000000000000000" pitchFamily="2" charset="2"/>
              </a:rPr>
              <a:t>三段论</a:t>
            </a:r>
            <a:r>
              <a:rPr lang="en-US" altLang="zh-CN" sz="3175" b="1">
                <a:latin typeface="Times New Roman" panose="02020603050405020304" pitchFamily="18" charset="0"/>
                <a:ea typeface="黑体" panose="02010609060101010101" charset="-122"/>
                <a:sym typeface="Wingdings" panose="05000000000000000000" pitchFamily="2" charset="2"/>
              </a:rPr>
              <a:t>”</a:t>
            </a:r>
            <a:r>
              <a:rPr lang="zh-CN" altLang="zh-CN" sz="3175" b="1">
                <a:latin typeface="Times New Roman" panose="02020603050405020304" pitchFamily="18" charset="0"/>
                <a:ea typeface="黑体" panose="02010609060101010101" charset="-122"/>
                <a:sym typeface="Wingdings" panose="05000000000000000000" pitchFamily="2" charset="2"/>
              </a:rPr>
              <a:t>。</a:t>
            </a:r>
            <a:endParaRPr lang="zh-CN" altLang="zh-CN" sz="3175" b="1">
              <a:latin typeface="Times New Roman" panose="02020603050405020304" pitchFamily="18"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 calcmode="lin" valueType="num">
                                      <p:cBhvr additive="base">
                                        <p:cTn id="7" dur="500" fill="hold"/>
                                        <p:tgtEl>
                                          <p:spTgt spid="450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5061">
                                            <p:txEl>
                                              <p:pRg st="0" end="0"/>
                                            </p:txEl>
                                          </p:spTgt>
                                        </p:tgtEl>
                                        <p:attrNameLst>
                                          <p:attrName>style.visibility</p:attrName>
                                        </p:attrNameLst>
                                      </p:cBhvr>
                                      <p:to>
                                        <p:strVal val="visible"/>
                                      </p:to>
                                    </p:set>
                                    <p:animEffect transition="in" filter="blinds(horizontal)">
                                      <p:cBhvr>
                                        <p:cTn id="13" dur="500"/>
                                        <p:tgtEl>
                                          <p:spTgt spid="4506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5058">
                                            <p:txEl>
                                              <p:pRg st="0" end="0"/>
                                            </p:txEl>
                                          </p:spTgt>
                                        </p:tgtEl>
                                        <p:attrNameLst>
                                          <p:attrName>style.visibility</p:attrName>
                                        </p:attrNameLst>
                                      </p:cBhvr>
                                      <p:to>
                                        <p:strVal val="visible"/>
                                      </p:to>
                                    </p:set>
                                    <p:animEffect transition="in" filter="wipe(down)">
                                      <p:cBhvr>
                                        <p:cTn id="18" dur="500"/>
                                        <p:tgtEl>
                                          <p:spTgt spid="45058">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5058">
                                            <p:txEl>
                                              <p:pRg st="1" end="1"/>
                                            </p:txEl>
                                          </p:spTgt>
                                        </p:tgtEl>
                                        <p:attrNameLst>
                                          <p:attrName>style.visibility</p:attrName>
                                        </p:attrNameLst>
                                      </p:cBhvr>
                                      <p:to>
                                        <p:strVal val="visible"/>
                                      </p:to>
                                    </p:set>
                                    <p:animEffect transition="in" filter="wipe(down)">
                                      <p:cBhvr>
                                        <p:cTn id="21" dur="500"/>
                                        <p:tgtEl>
                                          <p:spTgt spid="45058">
                                            <p:txEl>
                                              <p:pRg st="1" end="1"/>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45058">
                                            <p:txEl>
                                              <p:pRg st="2" end="2"/>
                                            </p:txEl>
                                          </p:spTgt>
                                        </p:tgtEl>
                                        <p:attrNameLst>
                                          <p:attrName>style.visibility</p:attrName>
                                        </p:attrNameLst>
                                      </p:cBhvr>
                                      <p:to>
                                        <p:strVal val="visible"/>
                                      </p:to>
                                    </p:set>
                                    <p:animEffect transition="in" filter="wipe(down)">
                                      <p:cBhvr>
                                        <p:cTn id="24" dur="500"/>
                                        <p:tgtEl>
                                          <p:spTgt spid="45058">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5059">
                                            <p:txEl>
                                              <p:pRg st="0" end="0"/>
                                            </p:txEl>
                                          </p:spTgt>
                                        </p:tgtEl>
                                        <p:attrNameLst>
                                          <p:attrName>style.visibility</p:attrName>
                                        </p:attrNameLst>
                                      </p:cBhvr>
                                      <p:to>
                                        <p:strVal val="visible"/>
                                      </p:to>
                                    </p:set>
                                    <p:animEffect transition="in" filter="wipe(down)">
                                      <p:cBhvr>
                                        <p:cTn id="29" dur="500"/>
                                        <p:tgtEl>
                                          <p:spTgt spid="45059">
                                            <p:txEl>
                                              <p:pRg st="0" end="0"/>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45059">
                                            <p:txEl>
                                              <p:pRg st="1" end="1"/>
                                            </p:txEl>
                                          </p:spTgt>
                                        </p:tgtEl>
                                        <p:attrNameLst>
                                          <p:attrName>style.visibility</p:attrName>
                                        </p:attrNameLst>
                                      </p:cBhvr>
                                      <p:to>
                                        <p:strVal val="visible"/>
                                      </p:to>
                                    </p:set>
                                    <p:animEffect transition="in" filter="wipe(down)">
                                      <p:cBhvr>
                                        <p:cTn id="32" dur="500"/>
                                        <p:tgtEl>
                                          <p:spTgt spid="45059">
                                            <p:txEl>
                                              <p:pRg st="1" end="1"/>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45059">
                                            <p:txEl>
                                              <p:pRg st="2" end="2"/>
                                            </p:txEl>
                                          </p:spTgt>
                                        </p:tgtEl>
                                        <p:attrNameLst>
                                          <p:attrName>style.visibility</p:attrName>
                                        </p:attrNameLst>
                                      </p:cBhvr>
                                      <p:to>
                                        <p:strVal val="visible"/>
                                      </p:to>
                                    </p:set>
                                    <p:animEffect transition="in" filter="wipe(down)">
                                      <p:cBhvr>
                                        <p:cTn id="35" dur="500"/>
                                        <p:tgtEl>
                                          <p:spTgt spid="45059">
                                            <p:txEl>
                                              <p:pRg st="2" end="2"/>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45059">
                                            <p:txEl>
                                              <p:pRg st="3" end="3"/>
                                            </p:txEl>
                                          </p:spTgt>
                                        </p:tgtEl>
                                        <p:attrNameLst>
                                          <p:attrName>style.visibility</p:attrName>
                                        </p:attrNameLst>
                                      </p:cBhvr>
                                      <p:to>
                                        <p:strVal val="visible"/>
                                      </p:to>
                                    </p:set>
                                    <p:animEffect transition="in" filter="wipe(down)">
                                      <p:cBhvr>
                                        <p:cTn id="38" dur="500"/>
                                        <p:tgtEl>
                                          <p:spTgt spid="450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5735" y="226695"/>
            <a:ext cx="12002770" cy="5996940"/>
          </a:xfrm>
          <a:prstGeom prst="rect">
            <a:avLst/>
          </a:prstGeom>
          <a:noFill/>
        </p:spPr>
        <p:txBody>
          <a:bodyPr wrap="square" rtlCol="0" anchor="t">
            <a:spAutoFit/>
          </a:bodyPr>
          <a:p>
            <a:pPr indent="457200" defTabSz="653415" hangingPunct="0">
              <a:lnSpc>
                <a:spcPct val="120000"/>
              </a:lnSpc>
            </a:pPr>
            <a:r>
              <a:rPr lang="zh-CN" altLang="en-US" sz="3200" b="1" kern="0">
                <a:latin typeface="楷体" panose="02010609060101010101" pitchFamily="49" charset="-122"/>
                <a:ea typeface="楷体" panose="02010609060101010101" pitchFamily="49" charset="-122"/>
                <a:cs typeface="+mn-ea"/>
                <a:sym typeface="+mn-lt"/>
              </a:rPr>
              <a:t>任何一个三段论都是由</a:t>
            </a:r>
            <a:r>
              <a:rPr lang="zh-CN" altLang="en-US" sz="3200" b="1" kern="0">
                <a:solidFill>
                  <a:srgbClr val="C00000"/>
                </a:solidFill>
                <a:latin typeface="楷体" panose="02010609060101010101" pitchFamily="49" charset="-122"/>
                <a:ea typeface="楷体" panose="02010609060101010101" pitchFamily="49" charset="-122"/>
                <a:cs typeface="+mn-ea"/>
                <a:sym typeface="+mn-lt"/>
              </a:rPr>
              <a:t>三个直言判断构成的，其中两个是前提，一个是结论</a:t>
            </a:r>
            <a:r>
              <a:rPr lang="zh-CN" altLang="en-US" sz="3200" b="1" kern="0">
                <a:latin typeface="楷体" panose="02010609060101010101" pitchFamily="49" charset="-122"/>
                <a:ea typeface="楷体" panose="02010609060101010101" pitchFamily="49" charset="-122"/>
                <a:cs typeface="+mn-ea"/>
                <a:sym typeface="+mn-lt"/>
              </a:rPr>
              <a:t>。任何一个三段论都有并且</a:t>
            </a:r>
            <a:r>
              <a:rPr lang="zh-CN" altLang="en-US" sz="3200" b="1" kern="0">
                <a:solidFill>
                  <a:srgbClr val="C00000"/>
                </a:solidFill>
                <a:latin typeface="楷体" panose="02010609060101010101" pitchFamily="49" charset="-122"/>
                <a:ea typeface="楷体" panose="02010609060101010101" pitchFamily="49" charset="-122"/>
                <a:cs typeface="+mn-ea"/>
                <a:sym typeface="+mn-lt"/>
              </a:rPr>
              <a:t>只有三个不同的词项</a:t>
            </a:r>
            <a:r>
              <a:rPr lang="zh-CN" altLang="en-US" sz="3200" b="1" kern="0">
                <a:latin typeface="楷体" panose="02010609060101010101" pitchFamily="49" charset="-122"/>
                <a:ea typeface="楷体" panose="02010609060101010101" pitchFamily="49" charset="-122"/>
                <a:cs typeface="+mn-ea"/>
                <a:sym typeface="+mn-lt"/>
              </a:rPr>
              <a:t>（概念）。这三个词项分别叫</a:t>
            </a:r>
            <a:r>
              <a:rPr lang="zh-CN" altLang="en-US" sz="3200" b="1" kern="0">
                <a:solidFill>
                  <a:srgbClr val="C00000"/>
                </a:solidFill>
                <a:latin typeface="楷体" panose="02010609060101010101" pitchFamily="49" charset="-122"/>
                <a:ea typeface="楷体" panose="02010609060101010101" pitchFamily="49" charset="-122"/>
                <a:cs typeface="+mn-ea"/>
                <a:sym typeface="+mn-lt"/>
              </a:rPr>
              <a:t>中项</a:t>
            </a:r>
            <a:r>
              <a:rPr lang="zh-CN" altLang="en-US" sz="3200" b="1" kern="0">
                <a:latin typeface="楷体" panose="02010609060101010101" pitchFamily="49" charset="-122"/>
                <a:ea typeface="楷体" panose="02010609060101010101" pitchFamily="49" charset="-122"/>
                <a:cs typeface="+mn-ea"/>
                <a:sym typeface="+mn-lt"/>
              </a:rPr>
              <a:t>、</a:t>
            </a:r>
            <a:r>
              <a:rPr lang="zh-CN" altLang="en-US" sz="3200" b="1" kern="0">
                <a:solidFill>
                  <a:srgbClr val="C00000"/>
                </a:solidFill>
                <a:latin typeface="楷体" panose="02010609060101010101" pitchFamily="49" charset="-122"/>
                <a:ea typeface="楷体" panose="02010609060101010101" pitchFamily="49" charset="-122"/>
                <a:cs typeface="+mn-ea"/>
                <a:sym typeface="+mn-lt"/>
              </a:rPr>
              <a:t>小项</a:t>
            </a:r>
            <a:r>
              <a:rPr lang="zh-CN" altLang="en-US" sz="3200" b="1" kern="0">
                <a:latin typeface="楷体" panose="02010609060101010101" pitchFamily="49" charset="-122"/>
                <a:ea typeface="楷体" panose="02010609060101010101" pitchFamily="49" charset="-122"/>
                <a:cs typeface="+mn-ea"/>
                <a:sym typeface="+mn-lt"/>
              </a:rPr>
              <a:t>和</a:t>
            </a:r>
            <a:r>
              <a:rPr lang="zh-CN" altLang="en-US" sz="3200" b="1" kern="0">
                <a:solidFill>
                  <a:srgbClr val="C00000"/>
                </a:solidFill>
                <a:latin typeface="楷体" panose="02010609060101010101" pitchFamily="49" charset="-122"/>
                <a:ea typeface="楷体" panose="02010609060101010101" pitchFamily="49" charset="-122"/>
                <a:cs typeface="+mn-ea"/>
                <a:sym typeface="+mn-lt"/>
              </a:rPr>
              <a:t>大项</a:t>
            </a:r>
            <a:r>
              <a:rPr lang="zh-CN" altLang="en-US" sz="3200" b="1" kern="0">
                <a:latin typeface="楷体" panose="02010609060101010101" pitchFamily="49" charset="-122"/>
                <a:ea typeface="楷体" panose="02010609060101010101" pitchFamily="49" charset="-122"/>
                <a:cs typeface="+mn-ea"/>
                <a:sym typeface="+mn-lt"/>
              </a:rPr>
              <a:t>。</a:t>
            </a:r>
            <a:r>
              <a:rPr lang="zh-CN" altLang="en-US" sz="3200" b="1" u="wavyHeavy" kern="0">
                <a:solidFill>
                  <a:srgbClr val="C00000"/>
                </a:solidFill>
                <a:uFill>
                  <a:solidFill>
                    <a:srgbClr val="977548"/>
                  </a:solidFill>
                </a:uFill>
                <a:latin typeface="楷体" panose="02010609060101010101" pitchFamily="49" charset="-122"/>
                <a:ea typeface="楷体" panose="02010609060101010101" pitchFamily="49" charset="-122"/>
                <a:cs typeface="+mn-ea"/>
                <a:sym typeface="+mn-lt"/>
              </a:rPr>
              <a:t>中项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是指</a:t>
            </a:r>
            <a:r>
              <a:rPr lang="zh-CN" altLang="en-US" sz="3200" b="1" u="wavyHeavy" kern="0">
                <a:solidFill>
                  <a:srgbClr val="0070C0"/>
                </a:solidFill>
                <a:uFill>
                  <a:solidFill>
                    <a:srgbClr val="977548"/>
                  </a:solidFill>
                </a:uFill>
                <a:latin typeface="楷体" panose="02010609060101010101" pitchFamily="49" charset="-122"/>
                <a:ea typeface="楷体" panose="02010609060101010101" pitchFamily="49" charset="-122"/>
                <a:cs typeface="+mn-ea"/>
                <a:sym typeface="+mn-lt"/>
              </a:rPr>
              <a:t>在两个前提中都出现而在结论中不出现的词项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，用</a:t>
            </a:r>
            <a:r>
              <a:rPr lang="en-US" altLang="zh-CN" sz="3200" b="1" u="wavyHeavy" kern="0">
                <a:uFill>
                  <a:solidFill>
                    <a:srgbClr val="977548"/>
                  </a:solidFill>
                </a:uFill>
                <a:latin typeface="楷体" panose="02010609060101010101" pitchFamily="49" charset="-122"/>
                <a:ea typeface="楷体" panose="02010609060101010101" pitchFamily="49" charset="-122"/>
                <a:cs typeface="+mn-ea"/>
                <a:sym typeface="+mn-lt"/>
              </a:rPr>
              <a:t>M</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表示。</a:t>
            </a:r>
            <a:r>
              <a:rPr lang="zh-CN" altLang="en-US" sz="3200" b="1" u="wavyHeavy" kern="0">
                <a:solidFill>
                  <a:srgbClr val="C00000"/>
                </a:solidFill>
                <a:uFill>
                  <a:solidFill>
                    <a:srgbClr val="977548"/>
                  </a:solidFill>
                </a:uFill>
                <a:latin typeface="楷体" panose="02010609060101010101" pitchFamily="49" charset="-122"/>
                <a:ea typeface="楷体" panose="02010609060101010101" pitchFamily="49" charset="-122"/>
                <a:cs typeface="+mn-ea"/>
                <a:sym typeface="+mn-lt"/>
              </a:rPr>
              <a:t>小项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是作为</a:t>
            </a:r>
            <a:r>
              <a:rPr lang="zh-CN" altLang="en-US" sz="3200" b="1" u="wavyHeavy" kern="0">
                <a:solidFill>
                  <a:srgbClr val="0070C0"/>
                </a:solidFill>
                <a:uFill>
                  <a:solidFill>
                    <a:srgbClr val="977548"/>
                  </a:solidFill>
                </a:uFill>
                <a:latin typeface="楷体" panose="02010609060101010101" pitchFamily="49" charset="-122"/>
                <a:ea typeface="楷体" panose="02010609060101010101" pitchFamily="49" charset="-122"/>
                <a:cs typeface="+mn-ea"/>
                <a:sym typeface="+mn-lt"/>
              </a:rPr>
              <a:t>结论主项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的词项，用</a:t>
            </a:r>
            <a:r>
              <a:rPr lang="en-US" altLang="zh-CN" sz="3200" b="1" u="wavyHeavy" kern="0">
                <a:uFill>
                  <a:solidFill>
                    <a:srgbClr val="977548"/>
                  </a:solidFill>
                </a:uFill>
                <a:latin typeface="楷体" panose="02010609060101010101" pitchFamily="49" charset="-122"/>
                <a:ea typeface="楷体" panose="02010609060101010101" pitchFamily="49" charset="-122"/>
                <a:cs typeface="+mn-ea"/>
                <a:sym typeface="+mn-lt"/>
              </a:rPr>
              <a:t>S</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表示。</a:t>
            </a:r>
            <a:r>
              <a:rPr lang="zh-CN" altLang="en-US" sz="3200" b="1" u="wavyHeavy" kern="0">
                <a:solidFill>
                  <a:srgbClr val="C00000"/>
                </a:solidFill>
                <a:uFill>
                  <a:solidFill>
                    <a:srgbClr val="977548"/>
                  </a:solidFill>
                </a:uFill>
                <a:latin typeface="楷体" panose="02010609060101010101" pitchFamily="49" charset="-122"/>
                <a:ea typeface="楷体" panose="02010609060101010101" pitchFamily="49" charset="-122"/>
                <a:cs typeface="+mn-ea"/>
                <a:sym typeface="+mn-lt"/>
              </a:rPr>
              <a:t>大项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是指作为</a:t>
            </a:r>
            <a:r>
              <a:rPr lang="zh-CN" altLang="en-US" sz="3200" b="1" u="wavyHeavy" kern="0">
                <a:solidFill>
                  <a:srgbClr val="0070C0"/>
                </a:solidFill>
                <a:uFill>
                  <a:solidFill>
                    <a:srgbClr val="977548"/>
                  </a:solidFill>
                </a:uFill>
                <a:latin typeface="楷体" panose="02010609060101010101" pitchFamily="49" charset="-122"/>
                <a:ea typeface="楷体" panose="02010609060101010101" pitchFamily="49" charset="-122"/>
                <a:cs typeface="+mn-ea"/>
                <a:sym typeface="+mn-lt"/>
              </a:rPr>
              <a:t>结论宾项</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的那个词项，用</a:t>
            </a:r>
            <a:r>
              <a:rPr lang="en-US" altLang="zh-CN" sz="3200" b="1" u="wavyHeavy" kern="0">
                <a:uFill>
                  <a:solidFill>
                    <a:srgbClr val="977548"/>
                  </a:solidFill>
                </a:uFill>
                <a:latin typeface="楷体" panose="02010609060101010101" pitchFamily="49" charset="-122"/>
                <a:ea typeface="楷体" panose="02010609060101010101" pitchFamily="49" charset="-122"/>
                <a:cs typeface="+mn-ea"/>
                <a:sym typeface="+mn-lt"/>
              </a:rPr>
              <a:t>P</a:t>
            </a:r>
            <a:r>
              <a:rPr lang="zh-CN" altLang="en-US" sz="3200" b="1" u="wavyHeavy" kern="0">
                <a:uFill>
                  <a:solidFill>
                    <a:srgbClr val="977548"/>
                  </a:solidFill>
                </a:uFill>
                <a:latin typeface="楷体" panose="02010609060101010101" pitchFamily="49" charset="-122"/>
                <a:ea typeface="楷体" panose="02010609060101010101" pitchFamily="49" charset="-122"/>
                <a:cs typeface="+mn-ea"/>
                <a:sym typeface="+mn-lt"/>
              </a:rPr>
              <a:t>表示。</a:t>
            </a:r>
            <a:r>
              <a:rPr lang="zh-CN" altLang="en-US" sz="3200" b="1" kern="0">
                <a:latin typeface="楷体" panose="02010609060101010101" pitchFamily="49" charset="-122"/>
                <a:ea typeface="楷体" panose="02010609060101010101" pitchFamily="49" charset="-122"/>
                <a:cs typeface="+mn-ea"/>
                <a:sym typeface="+mn-lt"/>
              </a:rPr>
              <a:t>小项和大项都在前提和结论中各出现一次。三段论的两个前提，一个称大前提，一个称小前提。</a:t>
            </a:r>
            <a:r>
              <a:rPr lang="zh-CN" altLang="en-US" sz="3200" b="1" kern="0">
                <a:solidFill>
                  <a:srgbClr val="C00000"/>
                </a:solidFill>
                <a:latin typeface="楷体" panose="02010609060101010101" pitchFamily="49" charset="-122"/>
                <a:ea typeface="楷体" panose="02010609060101010101" pitchFamily="49" charset="-122"/>
                <a:cs typeface="+mn-ea"/>
                <a:sym typeface="+mn-lt"/>
              </a:rPr>
              <a:t>大前提</a:t>
            </a:r>
            <a:r>
              <a:rPr lang="zh-CN" altLang="en-US" sz="3200" b="1" kern="0">
                <a:latin typeface="楷体" panose="02010609060101010101" pitchFamily="49" charset="-122"/>
                <a:ea typeface="楷体" panose="02010609060101010101" pitchFamily="49" charset="-122"/>
                <a:cs typeface="+mn-ea"/>
                <a:sym typeface="+mn-lt"/>
              </a:rPr>
              <a:t>是指含有大项的前提，</a:t>
            </a:r>
            <a:r>
              <a:rPr lang="zh-CN" altLang="en-US" sz="3200" b="1" kern="0">
                <a:solidFill>
                  <a:srgbClr val="C00000"/>
                </a:solidFill>
                <a:latin typeface="楷体" panose="02010609060101010101" pitchFamily="49" charset="-122"/>
                <a:ea typeface="楷体" panose="02010609060101010101" pitchFamily="49" charset="-122"/>
                <a:cs typeface="+mn-ea"/>
                <a:sym typeface="+mn-lt"/>
              </a:rPr>
              <a:t>小前提</a:t>
            </a:r>
            <a:r>
              <a:rPr lang="zh-CN" altLang="en-US" sz="3200" b="1" kern="0">
                <a:latin typeface="楷体" panose="02010609060101010101" pitchFamily="49" charset="-122"/>
                <a:ea typeface="楷体" panose="02010609060101010101" pitchFamily="49" charset="-122"/>
                <a:cs typeface="+mn-ea"/>
                <a:sym typeface="+mn-lt"/>
              </a:rPr>
              <a:t>是指含有小项的前提。</a:t>
            </a:r>
            <a:r>
              <a:rPr lang="zh-CN" altLang="en-US" sz="3200" b="1" kern="0">
                <a:solidFill>
                  <a:srgbClr val="0070C0"/>
                </a:solidFill>
                <a:latin typeface="楷体" panose="02010609060101010101" pitchFamily="49" charset="-122"/>
                <a:ea typeface="楷体" panose="02010609060101010101" pitchFamily="49" charset="-122"/>
                <a:cs typeface="+mn-ea"/>
                <a:sym typeface="+mn-lt"/>
              </a:rPr>
              <a:t>区分大小前提与前提的排列顺序无关，而含有大项还是小项才是区分大小前提的唯一标准。</a:t>
            </a:r>
            <a:r>
              <a:rPr lang="zh-CN" altLang="en-US" sz="3200" b="1" kern="0">
                <a:latin typeface="楷体" panose="02010609060101010101" pitchFamily="49" charset="-122"/>
                <a:ea typeface="楷体" panose="02010609060101010101" pitchFamily="49" charset="-122"/>
                <a:cs typeface="+mn-ea"/>
                <a:sym typeface="+mn-lt"/>
              </a:rPr>
              <a:t>习惯上，人们总把大前提排列在前，小前提排列在后。</a:t>
            </a:r>
            <a:endParaRPr lang="zh-CN" altLang="en-US" sz="3200"/>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700" y="1738166"/>
            <a:ext cx="7126514" cy="1105535"/>
          </a:xfrm>
          <a:prstGeom prst="rect">
            <a:avLst/>
          </a:prstGeom>
        </p:spPr>
        <p:txBody>
          <a:bodyPr wrap="square" lIns="121870" tIns="60934" rIns="121870" bIns="60934">
            <a:spAutoFit/>
          </a:bodyPr>
          <a:lstStyle/>
          <a:p>
            <a:pPr algn="just">
              <a:spcAft>
                <a:spcPct val="0"/>
              </a:spcAft>
            </a:pPr>
            <a:r>
              <a:rPr lang="zh-CN" altLang="zh-CN" sz="3200" b="1" kern="100">
                <a:latin typeface="楷体" panose="02010609060101010101" pitchFamily="49" charset="-122"/>
                <a:ea typeface="楷体" panose="02010609060101010101" pitchFamily="49" charset="-122"/>
                <a:cs typeface="Times New Roman" panose="02020603050405020304" pitchFamily="18" charset="0"/>
              </a:rPr>
              <a:t>整个推理由三个判断组成，</a:t>
            </a:r>
            <a:r>
              <a:rPr lang="zh-CN" altLang="zh-CN" sz="32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大前提</a:t>
            </a:r>
            <a:r>
              <a:rPr lang="zh-CN" altLang="zh-CN" sz="32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小前提</a:t>
            </a:r>
            <a:r>
              <a:rPr lang="zh-CN" altLang="zh-CN" sz="32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结论</a:t>
            </a:r>
            <a:r>
              <a:rPr lang="zh-CN" altLang="zh-CN" sz="3200" b="1" kern="100">
                <a:latin typeface="楷体" panose="02010609060101010101" pitchFamily="49" charset="-122"/>
                <a:ea typeface="楷体" panose="02010609060101010101" pitchFamily="49" charset="-122"/>
                <a:cs typeface="Times New Roman" panose="02020603050405020304" pitchFamily="18" charset="0"/>
              </a:rPr>
              <a:t>，所以称</a:t>
            </a:r>
            <a:r>
              <a:rPr lang="en-US" altLang="zh-CN" sz="32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a:latin typeface="楷体" panose="02010609060101010101" pitchFamily="49" charset="-122"/>
                <a:ea typeface="楷体" panose="02010609060101010101" pitchFamily="49" charset="-122"/>
                <a:cs typeface="Times New Roman" panose="02020603050405020304" pitchFamily="18" charset="0"/>
              </a:rPr>
              <a:t>三段论</a:t>
            </a:r>
            <a:r>
              <a:rPr lang="en-US" altLang="zh-CN" sz="32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kern="100">
              <a:solidFill>
                <a:srgbClr val="0000FF"/>
              </a:solidFill>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9" name="文本框 8"/>
          <p:cNvSpPr txBox="1"/>
          <p:nvPr/>
        </p:nvSpPr>
        <p:spPr>
          <a:xfrm>
            <a:off x="230730" y="4780459"/>
            <a:ext cx="11756571" cy="1685911"/>
          </a:xfrm>
          <a:prstGeom prst="rect">
            <a:avLst/>
          </a:prstGeom>
          <a:noFill/>
        </p:spPr>
        <p:txBody>
          <a:bodyPr wrap="square" rtlCol="0">
            <a:spAutoFit/>
          </a:bodyPr>
          <a:lstStyle/>
          <a:p>
            <a:pPr>
              <a:lnSpc>
                <a:spcPct val="200000"/>
              </a:lnSpc>
            </a:pPr>
            <a:r>
              <a:rPr lang="zh-CN" altLang="en-US" sz="2800">
                <a:latin typeface="微软雅黑" panose="020B0503020204020204" pitchFamily="34" charset="-122"/>
                <a:ea typeface="微软雅黑" panose="020B0503020204020204" pitchFamily="34" charset="-122"/>
              </a:rPr>
              <a:t>      例：知识分子都是应该受到尊重的，人民教师都是知识分子，所以，人民教师都是应该受到尊重的。</a:t>
            </a:r>
            <a:endParaRPr lang="en-US" altLang="zh-CN" sz="2800">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306127" y="6446312"/>
            <a:ext cx="4661887" cy="1576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48866" y="5984955"/>
            <a:ext cx="1454699" cy="48141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7"/>
          <p:cNvSpPr txBox="1"/>
          <p:nvPr/>
        </p:nvSpPr>
        <p:spPr>
          <a:xfrm>
            <a:off x="616697" y="5622970"/>
            <a:ext cx="1671145" cy="378372"/>
          </a:xfrm>
          <a:prstGeom prst="rect">
            <a:avLst/>
          </a:prstGeom>
          <a:noFill/>
        </p:spPr>
        <p:txBody>
          <a:bodyPr wrap="square" rtlCol="0">
            <a:spAutoFit/>
          </a:bodyPr>
          <a:lstStyle/>
          <a:p>
            <a:r>
              <a:rPr lang="zh-CN" altLang="en-US"/>
              <a:t>主项</a:t>
            </a:r>
            <a:endParaRPr lang="zh-CN" altLang="en-US"/>
          </a:p>
        </p:txBody>
      </p:sp>
      <p:sp>
        <p:nvSpPr>
          <p:cNvPr id="13" name="TextBox 12"/>
          <p:cNvSpPr txBox="1"/>
          <p:nvPr/>
        </p:nvSpPr>
        <p:spPr>
          <a:xfrm>
            <a:off x="3190922" y="5587689"/>
            <a:ext cx="724212" cy="378372"/>
          </a:xfrm>
          <a:prstGeom prst="rect">
            <a:avLst/>
          </a:prstGeom>
          <a:noFill/>
        </p:spPr>
        <p:txBody>
          <a:bodyPr wrap="square" rtlCol="0">
            <a:spAutoFit/>
          </a:bodyPr>
          <a:lstStyle/>
          <a:p>
            <a:r>
              <a:rPr lang="zh-CN" altLang="en-US"/>
              <a:t>谓项</a:t>
            </a:r>
            <a:endParaRPr lang="zh-CN" altLang="en-US"/>
          </a:p>
        </p:txBody>
      </p:sp>
      <p:sp>
        <p:nvSpPr>
          <p:cNvPr id="14" name="TextBox 14"/>
          <p:cNvSpPr txBox="1"/>
          <p:nvPr/>
        </p:nvSpPr>
        <p:spPr>
          <a:xfrm>
            <a:off x="723774" y="6449169"/>
            <a:ext cx="1671145" cy="400110"/>
          </a:xfrm>
          <a:prstGeom prst="rect">
            <a:avLst/>
          </a:prstGeom>
          <a:noFill/>
        </p:spPr>
        <p:txBody>
          <a:bodyPr wrap="square" rtlCol="0">
            <a:spAutoFit/>
          </a:bodyPr>
          <a:lstStyle/>
          <a:p>
            <a:r>
              <a:rPr lang="zh-CN" altLang="en-US" sz="2000" b="1">
                <a:solidFill>
                  <a:srgbClr val="00B0F0"/>
                </a:solidFill>
                <a:latin typeface="+mn-ea"/>
              </a:rPr>
              <a:t>小项</a:t>
            </a:r>
            <a:endParaRPr lang="zh-CN" altLang="en-US" sz="2000" b="1">
              <a:solidFill>
                <a:srgbClr val="00B0F0"/>
              </a:solidFill>
              <a:latin typeface="+mn-ea"/>
            </a:endParaRPr>
          </a:p>
        </p:txBody>
      </p:sp>
      <p:sp>
        <p:nvSpPr>
          <p:cNvPr id="15" name="TextBox 15"/>
          <p:cNvSpPr txBox="1"/>
          <p:nvPr/>
        </p:nvSpPr>
        <p:spPr>
          <a:xfrm>
            <a:off x="3190922" y="6449169"/>
            <a:ext cx="1671145" cy="400110"/>
          </a:xfrm>
          <a:prstGeom prst="rect">
            <a:avLst/>
          </a:prstGeom>
          <a:noFill/>
        </p:spPr>
        <p:txBody>
          <a:bodyPr wrap="square" rtlCol="0">
            <a:spAutoFit/>
          </a:bodyPr>
          <a:lstStyle/>
          <a:p>
            <a:r>
              <a:rPr lang="zh-CN" altLang="en-US" sz="2000" b="1">
                <a:solidFill>
                  <a:srgbClr val="00B0F0"/>
                </a:solidFill>
                <a:latin typeface="+mn-ea"/>
              </a:rPr>
              <a:t>大项</a:t>
            </a:r>
            <a:endParaRPr lang="zh-CN" altLang="en-US" sz="2000" b="1">
              <a:solidFill>
                <a:srgbClr val="00B0F0"/>
              </a:solidFill>
              <a:latin typeface="+mn-ea"/>
            </a:endParaRPr>
          </a:p>
        </p:txBody>
      </p:sp>
      <p:cxnSp>
        <p:nvCxnSpPr>
          <p:cNvPr id="16" name="直接连接符 15"/>
          <p:cNvCxnSpPr/>
          <p:nvPr/>
        </p:nvCxnSpPr>
        <p:spPr>
          <a:xfrm flipV="1">
            <a:off x="1691952" y="5551072"/>
            <a:ext cx="9365267" cy="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7" name="TextBox 18"/>
          <p:cNvSpPr txBox="1"/>
          <p:nvPr/>
        </p:nvSpPr>
        <p:spPr>
          <a:xfrm>
            <a:off x="5141273" y="5966061"/>
            <a:ext cx="1127776" cy="584775"/>
          </a:xfrm>
          <a:prstGeom prst="rect">
            <a:avLst/>
          </a:prstGeom>
          <a:noFill/>
        </p:spPr>
        <p:txBody>
          <a:bodyPr wrap="square" rtlCol="0">
            <a:spAutoFit/>
          </a:bodyPr>
          <a:lstStyle>
            <a:defPPr>
              <a:defRPr lang="zh-CN"/>
            </a:defPPr>
            <a:lvl1pPr>
              <a:defRPr sz="3200" b="1">
                <a:solidFill>
                  <a:srgbClr val="977548"/>
                </a:solidFill>
                <a:latin typeface="华文楷体" panose="02010600040101010101" pitchFamily="2" charset="-122"/>
                <a:ea typeface="华文楷体" panose="02010600040101010101" pitchFamily="2" charset="-122"/>
              </a:defRPr>
            </a:lvl1pPr>
          </a:lstStyle>
          <a:p>
            <a:r>
              <a:rPr lang="zh-CN" altLang="en-US"/>
              <a:t>结论</a:t>
            </a:r>
            <a:endParaRPr lang="zh-CN" altLang="en-US"/>
          </a:p>
        </p:txBody>
      </p:sp>
      <p:sp>
        <p:nvSpPr>
          <p:cNvPr id="18" name="TextBox 19"/>
          <p:cNvSpPr txBox="1"/>
          <p:nvPr/>
        </p:nvSpPr>
        <p:spPr>
          <a:xfrm>
            <a:off x="8403021" y="4551963"/>
            <a:ext cx="1671145" cy="584775"/>
          </a:xfrm>
          <a:prstGeom prst="rect">
            <a:avLst/>
          </a:prstGeom>
          <a:noFill/>
        </p:spPr>
        <p:txBody>
          <a:bodyPr wrap="square" rtlCol="0">
            <a:spAutoFit/>
          </a:bodyPr>
          <a:lstStyle>
            <a:defPPr>
              <a:defRPr lang="zh-CN"/>
            </a:defPPr>
            <a:lvl1pPr>
              <a:defRPr sz="3200" b="1">
                <a:solidFill>
                  <a:srgbClr val="977548"/>
                </a:solidFill>
                <a:latin typeface="华文楷体" panose="02010600040101010101" pitchFamily="2" charset="-122"/>
                <a:ea typeface="华文楷体" panose="02010600040101010101" pitchFamily="2" charset="-122"/>
              </a:defRPr>
            </a:lvl1pPr>
          </a:lstStyle>
          <a:p>
            <a:r>
              <a:rPr lang="zh-CN" altLang="en-US"/>
              <a:t>小前提</a:t>
            </a:r>
            <a:endParaRPr lang="zh-CN" altLang="en-US"/>
          </a:p>
        </p:txBody>
      </p:sp>
      <p:sp>
        <p:nvSpPr>
          <p:cNvPr id="19" name="TextBox 20"/>
          <p:cNvSpPr txBox="1"/>
          <p:nvPr/>
        </p:nvSpPr>
        <p:spPr>
          <a:xfrm>
            <a:off x="3544002" y="4573188"/>
            <a:ext cx="1671145" cy="584775"/>
          </a:xfrm>
          <a:prstGeom prst="rect">
            <a:avLst/>
          </a:prstGeom>
          <a:noFill/>
        </p:spPr>
        <p:txBody>
          <a:bodyPr wrap="square" rtlCol="0">
            <a:spAutoFit/>
          </a:bodyPr>
          <a:lstStyle/>
          <a:p>
            <a:r>
              <a:rPr lang="zh-CN" altLang="en-US" sz="3200" b="1">
                <a:solidFill>
                  <a:srgbClr val="977548"/>
                </a:solidFill>
                <a:latin typeface="华文楷体" panose="02010600040101010101" pitchFamily="2" charset="-122"/>
                <a:ea typeface="华文楷体" panose="02010600040101010101" pitchFamily="2" charset="-122"/>
              </a:rPr>
              <a:t>大前提</a:t>
            </a:r>
            <a:endParaRPr lang="zh-CN" altLang="en-US" sz="3200" b="1">
              <a:solidFill>
                <a:srgbClr val="977548"/>
              </a:solidFill>
              <a:latin typeface="华文楷体" panose="02010600040101010101" pitchFamily="2" charset="-122"/>
              <a:ea typeface="华文楷体" panose="02010600040101010101" pitchFamily="2" charset="-122"/>
            </a:endParaRPr>
          </a:p>
        </p:txBody>
      </p:sp>
      <p:sp>
        <p:nvSpPr>
          <p:cNvPr id="20" name="矩形 19"/>
          <p:cNvSpPr/>
          <p:nvPr/>
        </p:nvSpPr>
        <p:spPr>
          <a:xfrm>
            <a:off x="2433438" y="5957014"/>
            <a:ext cx="2153702" cy="489298"/>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3"/>
          <p:cNvSpPr txBox="1"/>
          <p:nvPr/>
        </p:nvSpPr>
        <p:spPr>
          <a:xfrm>
            <a:off x="5274641" y="4756436"/>
            <a:ext cx="1671145" cy="400110"/>
          </a:xfrm>
          <a:prstGeom prst="rect">
            <a:avLst/>
          </a:prstGeom>
          <a:noFill/>
        </p:spPr>
        <p:txBody>
          <a:bodyPr wrap="square" rtlCol="0">
            <a:spAutoFit/>
          </a:bodyPr>
          <a:lstStyle/>
          <a:p>
            <a:r>
              <a:rPr lang="zh-CN" altLang="en-US" sz="2000" b="1">
                <a:solidFill>
                  <a:srgbClr val="00B0F0"/>
                </a:solidFill>
                <a:latin typeface="+mn-ea"/>
              </a:rPr>
              <a:t>大项</a:t>
            </a:r>
            <a:endParaRPr lang="zh-CN" altLang="en-US" sz="2000" b="1">
              <a:solidFill>
                <a:srgbClr val="00B0F0"/>
              </a:solidFill>
              <a:latin typeface="+mn-ea"/>
            </a:endParaRPr>
          </a:p>
        </p:txBody>
      </p:sp>
      <p:sp>
        <p:nvSpPr>
          <p:cNvPr id="22" name="TextBox 24"/>
          <p:cNvSpPr txBox="1"/>
          <p:nvPr/>
        </p:nvSpPr>
        <p:spPr>
          <a:xfrm>
            <a:off x="7324216" y="4810028"/>
            <a:ext cx="1671145" cy="400110"/>
          </a:xfrm>
          <a:prstGeom prst="rect">
            <a:avLst/>
          </a:prstGeom>
          <a:noFill/>
        </p:spPr>
        <p:txBody>
          <a:bodyPr wrap="square" rtlCol="0">
            <a:spAutoFit/>
          </a:bodyPr>
          <a:lstStyle/>
          <a:p>
            <a:r>
              <a:rPr lang="zh-CN" altLang="en-US" sz="2000" b="1">
                <a:solidFill>
                  <a:srgbClr val="00B0F0"/>
                </a:solidFill>
                <a:latin typeface="+mn-ea"/>
              </a:rPr>
              <a:t>小项</a:t>
            </a:r>
            <a:endParaRPr lang="zh-CN" altLang="en-US" sz="2000" b="1">
              <a:solidFill>
                <a:srgbClr val="00B0F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12" grpId="0"/>
      <p:bldP spid="13" grpId="0"/>
      <p:bldP spid="14" grpId="0"/>
      <p:bldP spid="15" grpId="0"/>
      <p:bldP spid="17" grpId="0"/>
      <p:bldP spid="18" grpId="0"/>
      <p:bldP spid="19" grpId="0"/>
      <p:bldP spid="20" grpId="0" bldLvl="0" animBg="1"/>
      <p:bldP spid="21" grpId="0"/>
      <p:bldP spid="2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
        <p:nvSpPr>
          <p:cNvPr id="47107" name="矩形 2"/>
          <p:cNvSpPr/>
          <p:nvPr>
            <p:custDataLst>
              <p:tags r:id="rId2"/>
            </p:custDataLst>
          </p:nvPr>
        </p:nvSpPr>
        <p:spPr>
          <a:xfrm>
            <a:off x="2954772" y="1095756"/>
            <a:ext cx="7073644"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新事物都免不了遇到前进中的困难。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
        <p:nvSpPr>
          <p:cNvPr id="48131" name="矩形 2"/>
          <p:cNvSpPr/>
          <p:nvPr>
            <p:custDataLst>
              <p:tags r:id="rId2"/>
            </p:custDataLst>
          </p:nvPr>
        </p:nvSpPr>
        <p:spPr>
          <a:xfrm>
            <a:off x="2954772" y="1095756"/>
            <a:ext cx="7073644"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新事物都免不了遇到前进中的困难。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48132" name="矩形 3"/>
          <p:cNvSpPr/>
          <p:nvPr>
            <p:custDataLst>
              <p:tags r:id="rId3"/>
            </p:custDataLst>
          </p:nvPr>
        </p:nvSpPr>
        <p:spPr>
          <a:xfrm>
            <a:off x="2553298" y="2345528"/>
            <a:ext cx="6954379"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改革避免不了遇到前进中的困难。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59115" y="206251"/>
            <a:ext cx="5556738" cy="706755"/>
          </a:xfrm>
          <a:prstGeom prst="rect">
            <a:avLst/>
          </a:prstGeom>
          <a:noFill/>
        </p:spPr>
        <p:txBody>
          <a:bodyPr wrap="square" rtlCol="0">
            <a:spAutoFit/>
          </a:bodyPr>
          <a:lstStyle/>
          <a:p>
            <a:pPr algn="ctr"/>
            <a:r>
              <a:rPr lang="zh-CN" altLang="en-US" sz="4000" b="1">
                <a:solidFill>
                  <a:srgbClr val="002060"/>
                </a:solidFill>
                <a:latin typeface="方正粗黑宋简体" panose="02000000000000000000" charset="-122"/>
                <a:ea typeface="方正粗黑宋简体" panose="02000000000000000000" charset="-122"/>
              </a:rPr>
              <a:t>体现</a:t>
            </a:r>
            <a:r>
              <a:rPr lang="zh-CN" altLang="en-US" sz="4000" b="1">
                <a:solidFill>
                  <a:srgbClr val="FF0000"/>
                </a:solidFill>
                <a:latin typeface="方正粗黑宋简体" panose="02000000000000000000" charset="-122"/>
                <a:ea typeface="方正粗黑宋简体" panose="02000000000000000000" charset="-122"/>
              </a:rPr>
              <a:t>同一律</a:t>
            </a:r>
            <a:r>
              <a:rPr lang="zh-CN" altLang="en-US" sz="4000" b="1">
                <a:solidFill>
                  <a:srgbClr val="002060"/>
                </a:solidFill>
                <a:latin typeface="方正粗黑宋简体" panose="02000000000000000000" charset="-122"/>
                <a:ea typeface="方正粗黑宋简体" panose="02000000000000000000" charset="-122"/>
              </a:rPr>
              <a:t>的文本示例</a:t>
            </a:r>
            <a:endParaRPr lang="zh-CN" altLang="en-US" sz="4000" b="1">
              <a:solidFill>
                <a:srgbClr val="002060"/>
              </a:solidFill>
              <a:latin typeface="方正粗黑宋简体" panose="02000000000000000000" charset="-122"/>
              <a:ea typeface="方正粗黑宋简体" panose="02000000000000000000" charset="-122"/>
            </a:endParaRPr>
          </a:p>
        </p:txBody>
      </p:sp>
      <p:sp>
        <p:nvSpPr>
          <p:cNvPr id="3" name="文本框 2"/>
          <p:cNvSpPr txBox="1"/>
          <p:nvPr/>
        </p:nvSpPr>
        <p:spPr>
          <a:xfrm>
            <a:off x="288925" y="1155065"/>
            <a:ext cx="11623040" cy="544639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cs typeface="华文楷体" panose="02010600040101010101" pitchFamily="2" charset="-122"/>
              </a:rPr>
              <a:t>《在马克思墓前的讲话》：</a:t>
            </a:r>
            <a:endParaRPr lang="en-US" altLang="zh-CN" sz="3200" b="1">
              <a:latin typeface="宋体" panose="02010600030101010101" pitchFamily="2" charset="-122"/>
              <a:ea typeface="宋体" panose="02010600030101010101" pitchFamily="2" charset="-122"/>
              <a:cs typeface="华文楷体" panose="02010600040101010101" pitchFamily="2" charset="-122"/>
            </a:endParaRPr>
          </a:p>
          <a:p>
            <a:r>
              <a:rPr lang="en-US" altLang="zh-CN" sz="3200" b="1">
                <a:latin typeface="宋体" panose="02010600030101010101" pitchFamily="2" charset="-122"/>
                <a:ea typeface="宋体" panose="02010600030101010101" pitchFamily="2" charset="-122"/>
                <a:cs typeface="华文楷体" panose="02010600040101010101" pitchFamily="2"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3月14日下午两点三刻，当代</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最伟大的思想家</a:t>
            </a:r>
            <a:r>
              <a:rPr lang="zh-CN" altLang="en-US" sz="3200" b="1">
                <a:latin typeface="楷体" panose="02010609060101010101" pitchFamily="49" charset="-122"/>
                <a:ea typeface="楷体" panose="02010609060101010101" pitchFamily="49" charset="-122"/>
                <a:cs typeface="楷体" panose="02010609060101010101" pitchFamily="49" charset="-122"/>
              </a:rPr>
              <a:t>停止思想了。让</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他</a:t>
            </a:r>
            <a:r>
              <a:rPr lang="zh-CN" altLang="en-US" sz="3200" b="1">
                <a:latin typeface="楷体" panose="02010609060101010101" pitchFamily="49" charset="-122"/>
                <a:ea typeface="楷体" panose="02010609060101010101" pitchFamily="49" charset="-122"/>
                <a:cs typeface="楷体" panose="02010609060101010101" pitchFamily="49" charset="-122"/>
              </a:rPr>
              <a:t>一个人留在房里不过两分钟，当我们进去的时候，便发现</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他</a:t>
            </a:r>
            <a:r>
              <a:rPr lang="zh-CN" altLang="en-US" sz="3200" b="1">
                <a:latin typeface="楷体" panose="02010609060101010101" pitchFamily="49" charset="-122"/>
                <a:ea typeface="楷体" panose="02010609060101010101" pitchFamily="49" charset="-122"/>
                <a:cs typeface="楷体" panose="02010609060101010101" pitchFamily="49" charset="-122"/>
              </a:rPr>
              <a:t>在安乐椅上安静地睡着了---但已经是永远地睡着了。</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r>
              <a:rPr lang="zh-CN" altLang="en-US"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这个人</a:t>
            </a:r>
            <a:r>
              <a:rPr lang="zh-CN" altLang="en-US" sz="3200" b="1">
                <a:latin typeface="楷体" panose="02010609060101010101" pitchFamily="49" charset="-122"/>
                <a:ea typeface="楷体" panose="02010609060101010101" pitchFamily="49" charset="-122"/>
                <a:cs typeface="楷体" panose="02010609060101010101" pitchFamily="49" charset="-122"/>
              </a:rPr>
              <a:t>的逝世，对于欧美战斗的无产阶级，对于历史科学，都是不可估量的损失。</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这位巨人</a:t>
            </a:r>
            <a:r>
              <a:rPr lang="zh-CN" altLang="en-US" sz="3200" b="1">
                <a:latin typeface="楷体" panose="02010609060101010101" pitchFamily="49" charset="-122"/>
                <a:ea typeface="楷体" panose="02010609060101010101" pitchFamily="49" charset="-122"/>
                <a:cs typeface="楷体" panose="02010609060101010101" pitchFamily="49" charset="-122"/>
              </a:rPr>
              <a:t>逝世以后所形成的空白，不久就会使人感觉到。</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r>
              <a:rPr lang="zh-CN" altLang="en-US" sz="3200" b="1">
                <a:latin typeface="宋体" panose="02010600030101010101" pitchFamily="2" charset="-122"/>
                <a:ea typeface="宋体" panose="02010600030101010101" pitchFamily="2" charset="-122"/>
                <a:cs typeface="华文楷体" panose="02010600040101010101" pitchFamily="2" charset="-122"/>
              </a:rPr>
              <a:t>      </a:t>
            </a:r>
            <a:endParaRPr lang="en-US" altLang="zh-CN" sz="3200" b="1">
              <a:latin typeface="宋体" panose="02010600030101010101" pitchFamily="2" charset="-122"/>
              <a:ea typeface="宋体" panose="02010600030101010101" pitchFamily="2" charset="-122"/>
              <a:cs typeface="华文楷体" panose="02010600040101010101" pitchFamily="2" charset="-122"/>
            </a:endParaRPr>
          </a:p>
          <a:p>
            <a:r>
              <a:rPr lang="en-US" altLang="zh-CN" sz="3200" b="1">
                <a:latin typeface="宋体" panose="02010600030101010101" pitchFamily="2" charset="-122"/>
                <a:ea typeface="宋体" panose="02010600030101010101" pitchFamily="2" charset="-122"/>
                <a:cs typeface="华文楷体" panose="02010600040101010101" pitchFamily="2" charset="-122"/>
              </a:rPr>
              <a:t>    </a:t>
            </a:r>
            <a:r>
              <a:rPr lang="zh-CN" altLang="en-US" sz="3200" b="1">
                <a:solidFill>
                  <a:srgbClr val="FF0000"/>
                </a:solidFill>
                <a:latin typeface="宋体" panose="02010600030101010101" pitchFamily="2" charset="-122"/>
                <a:ea typeface="宋体" panose="02010600030101010101" pitchFamily="2" charset="-122"/>
                <a:cs typeface="华文楷体" panose="02010600040101010101" pitchFamily="2" charset="-122"/>
              </a:rPr>
              <a:t>同一律</a:t>
            </a:r>
            <a:r>
              <a:rPr lang="zh-CN" altLang="en-US" sz="3200" b="1">
                <a:latin typeface="宋体" panose="02010600030101010101" pitchFamily="2" charset="-122"/>
                <a:ea typeface="宋体" panose="02010600030101010101" pitchFamily="2" charset="-122"/>
                <a:cs typeface="华文楷体" panose="02010600040101010101" pitchFamily="2" charset="-122"/>
              </a:rPr>
              <a:t>： </a:t>
            </a:r>
            <a:r>
              <a:rPr sz="2800" b="1">
                <a:latin typeface="宋体" panose="02010600030101010101" pitchFamily="2" charset="-122"/>
                <a:ea typeface="宋体" panose="02010600030101010101" pitchFamily="2" charset="-122"/>
                <a:cs typeface="华文楷体" panose="02010600040101010101" pitchFamily="2" charset="-122"/>
              </a:rPr>
              <a:t>“当代最伟大的思想家”、“这位巨人”、“马克思”以及“这位科学巨匠”等称呼，是全同关系，它们从不同侧面反映了革命导师马克思的特点，有助于读者更加深入地了解马克思一生的贡献。</a:t>
            </a:r>
            <a:r>
              <a:rPr lang="zh-CN" altLang="en-US" sz="2800" b="1">
                <a:latin typeface="宋体" panose="02010600030101010101" pitchFamily="2" charset="-122"/>
                <a:ea typeface="宋体" panose="02010600030101010101" pitchFamily="2" charset="-122"/>
                <a:cs typeface="华文楷体" panose="02010600040101010101" pitchFamily="2" charset="-122"/>
              </a:rPr>
              <a:t>  </a:t>
            </a:r>
            <a:r>
              <a:rPr lang="zh-CN" altLang="en-US" sz="3200" b="1">
                <a:latin typeface="宋体" panose="02010600030101010101" pitchFamily="2" charset="-122"/>
                <a:ea typeface="宋体" panose="02010600030101010101" pitchFamily="2" charset="-122"/>
                <a:cs typeface="华文楷体" panose="02010600040101010101" pitchFamily="2" charset="-122"/>
              </a:rPr>
              <a:t>                   </a:t>
            </a:r>
            <a:endParaRPr lang="zh-CN" altLang="en-US" sz="3200" b="1">
              <a:latin typeface="宋体" panose="02010600030101010101" pitchFamily="2" charset="-122"/>
              <a:ea typeface="宋体" panose="02010600030101010101" pitchFamily="2" charset="-122"/>
              <a:cs typeface="华文楷体" panose="0201060004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
        <p:nvSpPr>
          <p:cNvPr id="49155" name="矩形 2"/>
          <p:cNvSpPr/>
          <p:nvPr>
            <p:custDataLst>
              <p:tags r:id="rId2"/>
            </p:custDataLst>
          </p:nvPr>
        </p:nvSpPr>
        <p:spPr>
          <a:xfrm>
            <a:off x="2954772" y="1095756"/>
            <a:ext cx="7073644"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新事物都免不了遇到前进中的困难。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49156" name="矩形 3"/>
          <p:cNvSpPr/>
          <p:nvPr>
            <p:custDataLst>
              <p:tags r:id="rId3"/>
            </p:custDataLst>
          </p:nvPr>
        </p:nvSpPr>
        <p:spPr>
          <a:xfrm>
            <a:off x="2553298" y="2345528"/>
            <a:ext cx="6954379"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改革避免不了遇到前进中的困难。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49157" name="文本框 4"/>
          <p:cNvSpPr/>
          <p:nvPr>
            <p:custDataLst>
              <p:tags r:id="rId4"/>
            </p:custDataLst>
          </p:nvPr>
        </p:nvSpPr>
        <p:spPr>
          <a:xfrm>
            <a:off x="762630" y="3124956"/>
            <a:ext cx="10392933" cy="1849755"/>
          </a:xfrm>
          <a:prstGeom prst="rect">
            <a:avLst/>
          </a:prstGeom>
          <a:noFill/>
          <a:ln w="9525">
            <a:noFill/>
          </a:ln>
        </p:spPr>
        <p:txBody>
          <a:bodyPr lIns="91435" tIns="45717" rIns="91435" bIns="45717">
            <a:spAutoFit/>
          </a:bodyPr>
          <a:p>
            <a:pPr marL="431800" indent="-431800" defTabSz="863600">
              <a:lnSpc>
                <a:spcPct val="120000"/>
              </a:lnSpc>
              <a:buClrTx/>
              <a:buSzPct val="100000"/>
              <a:buFontTx/>
              <a:buNone/>
            </a:pPr>
            <a:r>
              <a:rPr lang="zh-CN" altLang="en-US" sz="3175" b="1">
                <a:solidFill>
                  <a:srgbClr val="C00000"/>
                </a:solidFill>
                <a:latin typeface="黑体" panose="02010609060101010101" charset="-122"/>
                <a:ea typeface="黑体" panose="02010609060101010101" charset="-122"/>
                <a:sym typeface="等线" panose="02010600030101010101" pitchFamily="2" charset="-122"/>
              </a:rPr>
              <a:t>在实际运用中常常可以将大小前提或结论任意省略和紧缩。</a:t>
            </a:r>
            <a:endParaRPr lang="zh-CN" altLang="en-US" sz="3175" b="1">
              <a:solidFill>
                <a:srgbClr val="C00000"/>
              </a:solidFill>
              <a:latin typeface="黑体" panose="02010609060101010101" charset="-122"/>
              <a:ea typeface="黑体" panose="02010609060101010101" charset="-122"/>
              <a:sym typeface="等线" panose="02010600030101010101" pitchFamily="2" charset="-122"/>
            </a:endParaRPr>
          </a:p>
          <a:p>
            <a:pPr marL="431800" indent="-431800" defTabSz="863600">
              <a:lnSpc>
                <a:spcPct val="120000"/>
              </a:lnSpc>
              <a:buClrTx/>
              <a:buSzPct val="100000"/>
              <a:buFontTx/>
              <a:buNone/>
            </a:pPr>
            <a:r>
              <a:rPr lang="zh-CN" altLang="en-US" sz="3175" b="1">
                <a:latin typeface="黑体" panose="02010609060101010101" charset="-122"/>
                <a:ea typeface="黑体" panose="02010609060101010101" charset="-122"/>
                <a:sym typeface="等线" panose="02010600030101010101" pitchFamily="2" charset="-122"/>
              </a:rPr>
              <a:t>我们共产党人是不怕批评的。</a:t>
            </a:r>
            <a:r>
              <a:rPr lang="en-US" altLang="zh-CN" sz="3175" b="1">
                <a:latin typeface="Times New Roman" panose="02020603050405020304" pitchFamily="18" charset="0"/>
                <a:ea typeface="黑体" panose="02010609060101010101" charset="-122"/>
                <a:sym typeface="等线" panose="02010600030101010101" pitchFamily="2" charset="-122"/>
              </a:rPr>
              <a:t>——</a:t>
            </a:r>
            <a:r>
              <a:rPr lang="zh-CN" altLang="en-US" sz="3175" b="1">
                <a:solidFill>
                  <a:srgbClr val="FF0000"/>
                </a:solidFill>
                <a:latin typeface="黑体" panose="02010609060101010101" charset="-122"/>
                <a:ea typeface="黑体" panose="02010609060101010101" charset="-122"/>
                <a:sym typeface="等线" panose="02010600030101010101" pitchFamily="2" charset="-122"/>
              </a:rPr>
              <a:t>结论</a:t>
            </a:r>
            <a:endParaRPr lang="zh-CN" altLang="en-US" sz="3175" b="1">
              <a:solidFill>
                <a:srgbClr val="006600"/>
              </a:solidFill>
              <a:latin typeface="黑体" panose="02010609060101010101" charset="-122"/>
              <a:ea typeface="黑体" panose="02010609060101010101" charset="-122"/>
              <a:sym typeface="Wingdings" panose="05000000000000000000" pitchFamily="2" charset="2"/>
            </a:endParaRPr>
          </a:p>
          <a:p>
            <a:pPr marL="431800" indent="-431800" defTabSz="863600">
              <a:lnSpc>
                <a:spcPct val="120000"/>
              </a:lnSpc>
              <a:buClrTx/>
              <a:buSzPct val="100000"/>
              <a:buFontTx/>
              <a:buNone/>
            </a:pPr>
            <a:endParaRPr lang="zh-CN" altLang="en-US" sz="3175" b="1">
              <a:solidFill>
                <a:srgbClr val="FF0000"/>
              </a:solidFill>
              <a:latin typeface="黑体" panose="02010609060101010101" charset="-122"/>
              <a:ea typeface="黑体" panose="02010609060101010101" charset="-122"/>
              <a:sym typeface="等线" panose="02010600030101010101" pitchFamily="2" charset="-122"/>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
        <p:nvSpPr>
          <p:cNvPr id="50179" name="矩形 2"/>
          <p:cNvSpPr/>
          <p:nvPr>
            <p:custDataLst>
              <p:tags r:id="rId2"/>
            </p:custDataLst>
          </p:nvPr>
        </p:nvSpPr>
        <p:spPr>
          <a:xfrm>
            <a:off x="2954772" y="1095756"/>
            <a:ext cx="7073644"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新事物都免不了遇到前进中的困难。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50180" name="矩形 3"/>
          <p:cNvSpPr/>
          <p:nvPr>
            <p:custDataLst>
              <p:tags r:id="rId3"/>
            </p:custDataLst>
          </p:nvPr>
        </p:nvSpPr>
        <p:spPr>
          <a:xfrm>
            <a:off x="2553298" y="2345528"/>
            <a:ext cx="6954379"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改革避免不了遇到前进中的困难。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50181" name="文本框 4"/>
          <p:cNvSpPr/>
          <p:nvPr>
            <p:custDataLst>
              <p:tags r:id="rId4"/>
            </p:custDataLst>
          </p:nvPr>
        </p:nvSpPr>
        <p:spPr>
          <a:xfrm>
            <a:off x="762630" y="3124956"/>
            <a:ext cx="10392933" cy="1849755"/>
          </a:xfrm>
          <a:prstGeom prst="rect">
            <a:avLst/>
          </a:prstGeom>
          <a:noFill/>
          <a:ln w="9525">
            <a:noFill/>
          </a:ln>
        </p:spPr>
        <p:txBody>
          <a:bodyPr lIns="91435" tIns="45717" rIns="91435" bIns="45717">
            <a:spAutoFit/>
          </a:bodyPr>
          <a:p>
            <a:pPr marL="431800" indent="-431800" defTabSz="863600">
              <a:lnSpc>
                <a:spcPct val="120000"/>
              </a:lnSpc>
              <a:buClrTx/>
              <a:buSzPct val="100000"/>
              <a:buFontTx/>
              <a:buNone/>
            </a:pPr>
            <a:r>
              <a:rPr lang="zh-CN" altLang="en-US" sz="3175" b="1">
                <a:solidFill>
                  <a:srgbClr val="C00000"/>
                </a:solidFill>
                <a:latin typeface="黑体" panose="02010609060101010101" charset="-122"/>
                <a:ea typeface="黑体" panose="02010609060101010101" charset="-122"/>
                <a:sym typeface="等线" panose="02010600030101010101" pitchFamily="2" charset="-122"/>
              </a:rPr>
              <a:t>在实际运用中常常可以将大小前提或结论任意省略和紧缩。</a:t>
            </a:r>
            <a:endParaRPr lang="zh-CN" altLang="en-US" sz="3175" b="1">
              <a:solidFill>
                <a:srgbClr val="C00000"/>
              </a:solidFill>
              <a:latin typeface="黑体" panose="02010609060101010101" charset="-122"/>
              <a:ea typeface="黑体" panose="02010609060101010101" charset="-122"/>
              <a:sym typeface="等线" panose="02010600030101010101" pitchFamily="2" charset="-122"/>
            </a:endParaRPr>
          </a:p>
          <a:p>
            <a:pPr marL="431800" indent="-431800" defTabSz="863600">
              <a:lnSpc>
                <a:spcPct val="120000"/>
              </a:lnSpc>
              <a:buClrTx/>
              <a:buSzPct val="100000"/>
              <a:buFontTx/>
              <a:buNone/>
            </a:pPr>
            <a:r>
              <a:rPr lang="zh-CN" altLang="en-US" sz="3175" b="1">
                <a:latin typeface="黑体" panose="02010609060101010101" charset="-122"/>
                <a:ea typeface="黑体" panose="02010609060101010101" charset="-122"/>
                <a:sym typeface="等线" panose="02010600030101010101" pitchFamily="2" charset="-122"/>
              </a:rPr>
              <a:t>我们共产党人是不怕批评的。</a:t>
            </a:r>
            <a:r>
              <a:rPr lang="en-US" altLang="zh-CN" sz="3175" b="1">
                <a:latin typeface="Times New Roman" panose="02020603050405020304" pitchFamily="18" charset="0"/>
                <a:ea typeface="黑体" panose="02010609060101010101" charset="-122"/>
                <a:sym typeface="等线" panose="02010600030101010101" pitchFamily="2" charset="-122"/>
              </a:rPr>
              <a:t>——</a:t>
            </a:r>
            <a:r>
              <a:rPr lang="zh-CN" altLang="en-US" sz="3175" b="1">
                <a:solidFill>
                  <a:srgbClr val="FF0000"/>
                </a:solidFill>
                <a:latin typeface="黑体" panose="02010609060101010101" charset="-122"/>
                <a:ea typeface="黑体" panose="02010609060101010101" charset="-122"/>
                <a:sym typeface="等线" panose="02010600030101010101" pitchFamily="2" charset="-122"/>
              </a:rPr>
              <a:t>结论</a:t>
            </a:r>
            <a:endParaRPr lang="zh-CN" altLang="en-US" sz="3175" b="1">
              <a:solidFill>
                <a:srgbClr val="006600"/>
              </a:solidFill>
              <a:latin typeface="黑体" panose="02010609060101010101" charset="-122"/>
              <a:ea typeface="黑体" panose="02010609060101010101" charset="-122"/>
              <a:sym typeface="Wingdings" panose="05000000000000000000" pitchFamily="2" charset="2"/>
            </a:endParaRPr>
          </a:p>
          <a:p>
            <a:pPr marL="431800" indent="-431800" defTabSz="863600">
              <a:lnSpc>
                <a:spcPct val="120000"/>
              </a:lnSpc>
              <a:buClrTx/>
              <a:buSzPct val="100000"/>
              <a:buFontTx/>
              <a:buNone/>
            </a:pPr>
            <a:r>
              <a:rPr lang="zh-CN" altLang="en-US" sz="3175" b="1">
                <a:solidFill>
                  <a:srgbClr val="A85400"/>
                </a:solidFill>
                <a:latin typeface="黑体" panose="02010609060101010101" charset="-122"/>
                <a:ea typeface="黑体" panose="02010609060101010101" charset="-122"/>
                <a:sym typeface="等线" panose="02010600030101010101" pitchFamily="2" charset="-122"/>
              </a:rPr>
              <a:t>省略大小前提：</a:t>
            </a:r>
            <a:endParaRPr lang="zh-CN" altLang="en-US" sz="3175" b="1">
              <a:solidFill>
                <a:srgbClr val="A85400"/>
              </a:solidFill>
              <a:latin typeface="黑体" panose="02010609060101010101" charset="-122"/>
              <a:ea typeface="黑体" panose="02010609060101010101" charset="-122"/>
              <a:sym typeface="等线" panose="02010600030101010101" pitchFamily="2" charset="-122"/>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1"/>
          <p:cNvSpPr/>
          <p:nvPr>
            <p:custDataLst>
              <p:tags r:id="rId1"/>
            </p:custDataLst>
          </p:nvPr>
        </p:nvSpPr>
        <p:spPr>
          <a:xfrm>
            <a:off x="723995" y="459111"/>
            <a:ext cx="10757449" cy="2633980"/>
          </a:xfrm>
          <a:prstGeom prst="rect">
            <a:avLst/>
          </a:prstGeom>
          <a:noFill/>
          <a:ln w="9525">
            <a:noFill/>
          </a:ln>
        </p:spPr>
        <p:txBody>
          <a:bodyPr lIns="91435" tIns="45717" rIns="91435" bIns="45717">
            <a:spAutoFit/>
          </a:bodyPr>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改革是新事物，当然避免不了要遇到前进中的困难。</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大前提：</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①_________________________________</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小前提：改革是新事物。</a:t>
            </a:r>
            <a:endParaRPr lang="zh-CN" altLang="zh-CN" sz="3175" b="1">
              <a:latin typeface="Times New Roman" panose="02020603050405020304" pitchFamily="18" charset="0"/>
              <a:ea typeface="华文中宋" panose="02010600040101010101" pitchFamily="2" charset="-122"/>
              <a:sym typeface="Wingdings" panose="05000000000000000000" pitchFamily="2" charset="2"/>
            </a:endParaRPr>
          </a:p>
          <a:p>
            <a:pPr algn="just" defTabSz="863600">
              <a:lnSpc>
                <a:spcPct val="130000"/>
              </a:lnSpc>
              <a:buClrTx/>
              <a:buSzPct val="100000"/>
              <a:buFontTx/>
              <a:buNone/>
            </a:pPr>
            <a:r>
              <a:rPr lang="zh-CN" altLang="zh-CN" sz="3175" b="1">
                <a:latin typeface="Times New Roman" panose="02020603050405020304" pitchFamily="18" charset="0"/>
                <a:ea typeface="华文中宋" panose="02010600040101010101" pitchFamily="2" charset="-122"/>
                <a:sym typeface="等线" panose="02010600030101010101" pitchFamily="2" charset="-122"/>
              </a:rPr>
              <a:t>结论：</a:t>
            </a:r>
            <a:r>
              <a:rPr lang="en-US" altLang="zh-CN" sz="3175" b="1">
                <a:latin typeface="Times New Roman" panose="02020603050405020304" pitchFamily="18" charset="0"/>
                <a:ea typeface="华文中宋" panose="02010600040101010101" pitchFamily="2" charset="-122"/>
                <a:sym typeface="等线" panose="02010600030101010101" pitchFamily="2" charset="-122"/>
              </a:rPr>
              <a:t>②_______________________________</a:t>
            </a:r>
            <a:endParaRPr lang="zh-CN" altLang="en-US" sz="3175" b="1">
              <a:latin typeface="Times New Roman" panose="02020603050405020304" pitchFamily="18" charset="0"/>
              <a:ea typeface="华文中宋" panose="02010600040101010101" pitchFamily="2" charset="-122"/>
            </a:endParaRPr>
          </a:p>
        </p:txBody>
      </p:sp>
      <p:sp>
        <p:nvSpPr>
          <p:cNvPr id="51203" name="矩形 2"/>
          <p:cNvSpPr/>
          <p:nvPr>
            <p:custDataLst>
              <p:tags r:id="rId2"/>
            </p:custDataLst>
          </p:nvPr>
        </p:nvSpPr>
        <p:spPr>
          <a:xfrm>
            <a:off x="2954772" y="1095756"/>
            <a:ext cx="7073644"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新事物都免不了遇到前进中的困难。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51204" name="矩形 3"/>
          <p:cNvSpPr/>
          <p:nvPr>
            <p:custDataLst>
              <p:tags r:id="rId3"/>
            </p:custDataLst>
          </p:nvPr>
        </p:nvSpPr>
        <p:spPr>
          <a:xfrm>
            <a:off x="2553298" y="2345528"/>
            <a:ext cx="6954379" cy="640080"/>
          </a:xfrm>
          <a:prstGeom prst="rect">
            <a:avLst/>
          </a:prstGeom>
          <a:noFill/>
          <a:ln w="9525">
            <a:noFill/>
          </a:ln>
        </p:spPr>
        <p:txBody>
          <a:bodyPr lIns="91435" tIns="45717" rIns="91435" bIns="45717">
            <a:spAutoFit/>
          </a:bodyPr>
          <a:p>
            <a:pPr defTabSz="863600">
              <a:lnSpc>
                <a:spcPct val="130000"/>
              </a:lnSpc>
            </a:pPr>
            <a:r>
              <a:rPr lang="zh-CN" altLang="zh-CN" sz="2750" b="1">
                <a:solidFill>
                  <a:srgbClr val="C00000"/>
                </a:solidFill>
                <a:latin typeface="Times New Roman" panose="02020603050405020304" pitchFamily="18" charset="0"/>
                <a:ea typeface="华文中宋" panose="02010600040101010101" pitchFamily="2" charset="-122"/>
              </a:rPr>
              <a:t>改革避免不了遇到前进中的困难。</a:t>
            </a:r>
            <a:endParaRPr lang="zh-CN" altLang="zh-CN" sz="2750" b="1">
              <a:solidFill>
                <a:srgbClr val="C00000"/>
              </a:solidFill>
              <a:latin typeface="Times New Roman" panose="02020603050405020304" pitchFamily="18" charset="0"/>
              <a:ea typeface="华文中宋" panose="02010600040101010101" pitchFamily="2" charset="-122"/>
            </a:endParaRPr>
          </a:p>
        </p:txBody>
      </p:sp>
      <p:sp>
        <p:nvSpPr>
          <p:cNvPr id="51205" name="文本框 4"/>
          <p:cNvSpPr/>
          <p:nvPr>
            <p:custDataLst>
              <p:tags r:id="rId4"/>
            </p:custDataLst>
          </p:nvPr>
        </p:nvSpPr>
        <p:spPr>
          <a:xfrm>
            <a:off x="762630" y="3124956"/>
            <a:ext cx="10392933" cy="3023235"/>
          </a:xfrm>
          <a:prstGeom prst="rect">
            <a:avLst/>
          </a:prstGeom>
          <a:noFill/>
          <a:ln w="9525">
            <a:noFill/>
          </a:ln>
        </p:spPr>
        <p:txBody>
          <a:bodyPr lIns="91435" tIns="45717" rIns="91435" bIns="45717">
            <a:spAutoFit/>
          </a:bodyPr>
          <a:p>
            <a:pPr marL="431800" indent="-431800" defTabSz="863600">
              <a:lnSpc>
                <a:spcPct val="120000"/>
              </a:lnSpc>
              <a:buClrTx/>
              <a:buSzPct val="100000"/>
              <a:buFontTx/>
              <a:buNone/>
            </a:pPr>
            <a:r>
              <a:rPr lang="zh-CN" altLang="en-US" sz="3175" b="1">
                <a:solidFill>
                  <a:srgbClr val="C00000"/>
                </a:solidFill>
                <a:latin typeface="黑体" panose="02010609060101010101" charset="-122"/>
                <a:ea typeface="黑体" panose="02010609060101010101" charset="-122"/>
                <a:sym typeface="等线" panose="02010600030101010101" pitchFamily="2" charset="-122"/>
              </a:rPr>
              <a:t>在实际运用中常常可以将大小前提或结论任意省略和紧缩。</a:t>
            </a:r>
            <a:endParaRPr lang="zh-CN" altLang="en-US" sz="3175" b="1">
              <a:solidFill>
                <a:srgbClr val="C00000"/>
              </a:solidFill>
              <a:latin typeface="黑体" panose="02010609060101010101" charset="-122"/>
              <a:ea typeface="黑体" panose="02010609060101010101" charset="-122"/>
              <a:sym typeface="等线" panose="02010600030101010101" pitchFamily="2" charset="-122"/>
            </a:endParaRPr>
          </a:p>
          <a:p>
            <a:pPr marL="431800" indent="-431800" defTabSz="863600">
              <a:lnSpc>
                <a:spcPct val="120000"/>
              </a:lnSpc>
              <a:buClrTx/>
              <a:buSzPct val="100000"/>
              <a:buFontTx/>
              <a:buNone/>
            </a:pPr>
            <a:r>
              <a:rPr lang="zh-CN" altLang="en-US" sz="3175" b="1">
                <a:latin typeface="黑体" panose="02010609060101010101" charset="-122"/>
                <a:ea typeface="黑体" panose="02010609060101010101" charset="-122"/>
                <a:sym typeface="等线" panose="02010600030101010101" pitchFamily="2" charset="-122"/>
              </a:rPr>
              <a:t>我们共产党人是不怕批评的。</a:t>
            </a:r>
            <a:r>
              <a:rPr lang="en-US" altLang="zh-CN" sz="3175" b="1">
                <a:latin typeface="Times New Roman" panose="02020603050405020304" pitchFamily="18" charset="0"/>
                <a:ea typeface="黑体" panose="02010609060101010101" charset="-122"/>
                <a:sym typeface="等线" panose="02010600030101010101" pitchFamily="2" charset="-122"/>
              </a:rPr>
              <a:t>——</a:t>
            </a:r>
            <a:r>
              <a:rPr lang="zh-CN" altLang="en-US" sz="3175" b="1">
                <a:solidFill>
                  <a:srgbClr val="FF0000"/>
                </a:solidFill>
                <a:latin typeface="黑体" panose="02010609060101010101" charset="-122"/>
                <a:ea typeface="黑体" panose="02010609060101010101" charset="-122"/>
                <a:sym typeface="等线" panose="02010600030101010101" pitchFamily="2" charset="-122"/>
              </a:rPr>
              <a:t>结论</a:t>
            </a:r>
            <a:endParaRPr lang="zh-CN" altLang="en-US" sz="3175" b="1">
              <a:solidFill>
                <a:srgbClr val="006600"/>
              </a:solidFill>
              <a:latin typeface="黑体" panose="02010609060101010101" charset="-122"/>
              <a:ea typeface="黑体" panose="02010609060101010101" charset="-122"/>
              <a:sym typeface="Wingdings" panose="05000000000000000000" pitchFamily="2" charset="2"/>
            </a:endParaRPr>
          </a:p>
          <a:p>
            <a:pPr marL="431800" indent="-431800" defTabSz="863600">
              <a:lnSpc>
                <a:spcPct val="120000"/>
              </a:lnSpc>
              <a:buClrTx/>
              <a:buSzPct val="100000"/>
              <a:buFontTx/>
              <a:buNone/>
            </a:pPr>
            <a:r>
              <a:rPr lang="zh-CN" altLang="en-US" sz="3175" b="1">
                <a:solidFill>
                  <a:srgbClr val="A85400"/>
                </a:solidFill>
                <a:latin typeface="黑体" panose="02010609060101010101" charset="-122"/>
                <a:ea typeface="黑体" panose="02010609060101010101" charset="-122"/>
                <a:sym typeface="等线" panose="02010600030101010101" pitchFamily="2" charset="-122"/>
              </a:rPr>
              <a:t>省略大小前提：</a:t>
            </a:r>
            <a:endParaRPr lang="zh-CN" altLang="en-US" sz="3175" b="1">
              <a:solidFill>
                <a:srgbClr val="A85400"/>
              </a:solidFill>
              <a:latin typeface="黑体" panose="02010609060101010101" charset="-122"/>
              <a:ea typeface="黑体" panose="02010609060101010101" charset="-122"/>
              <a:sym typeface="等线" panose="02010600030101010101" pitchFamily="2" charset="-122"/>
            </a:endParaRPr>
          </a:p>
          <a:p>
            <a:pPr marL="431800" indent="-431800" defTabSz="863600">
              <a:lnSpc>
                <a:spcPct val="120000"/>
              </a:lnSpc>
              <a:buClrTx/>
              <a:buSzPct val="100000"/>
              <a:buFontTx/>
              <a:buNone/>
            </a:pPr>
            <a:r>
              <a:rPr lang="zh-CN" altLang="en-US" sz="3175" b="1">
                <a:solidFill>
                  <a:srgbClr val="0000FF"/>
                </a:solidFill>
                <a:latin typeface="黑体" panose="02010609060101010101" charset="-122"/>
                <a:ea typeface="黑体" panose="02010609060101010101" charset="-122"/>
                <a:sym typeface="等线" panose="02010600030101010101" pitchFamily="2" charset="-122"/>
              </a:rPr>
              <a:t>大前提：</a:t>
            </a:r>
            <a:r>
              <a:rPr lang="zh-CN" altLang="en-US" sz="3175" b="1">
                <a:latin typeface="楷体" panose="02010609060101010101" pitchFamily="49" charset="-122"/>
                <a:ea typeface="楷体" panose="02010609060101010101" pitchFamily="49" charset="-122"/>
                <a:sym typeface="等线" panose="02010600030101010101" pitchFamily="2" charset="-122"/>
              </a:rPr>
              <a:t>共产党人是不怕批评的</a:t>
            </a:r>
            <a:endParaRPr lang="zh-CN" altLang="en-US" sz="3175" b="1">
              <a:latin typeface="楷体" panose="02010609060101010101" pitchFamily="49" charset="-122"/>
              <a:ea typeface="楷体" panose="02010609060101010101" pitchFamily="49" charset="-122"/>
              <a:sym typeface="Wingdings" panose="05000000000000000000" pitchFamily="2" charset="2"/>
            </a:endParaRPr>
          </a:p>
          <a:p>
            <a:pPr marL="431800" indent="-431800" defTabSz="863600">
              <a:lnSpc>
                <a:spcPct val="120000"/>
              </a:lnSpc>
              <a:buClrTx/>
              <a:buSzPct val="100000"/>
              <a:buFontTx/>
              <a:buNone/>
            </a:pPr>
            <a:r>
              <a:rPr lang="zh-CN" altLang="en-US" sz="3175" b="1">
                <a:solidFill>
                  <a:srgbClr val="0000FF"/>
                </a:solidFill>
                <a:latin typeface="黑体" panose="02010609060101010101" charset="-122"/>
                <a:ea typeface="黑体" panose="02010609060101010101" charset="-122"/>
                <a:sym typeface="等线" panose="02010600030101010101" pitchFamily="2" charset="-122"/>
              </a:rPr>
              <a:t>小前提：</a:t>
            </a:r>
            <a:r>
              <a:rPr lang="zh-CN" altLang="en-US" sz="3175" b="1">
                <a:latin typeface="楷体" panose="02010609060101010101" pitchFamily="49" charset="-122"/>
                <a:ea typeface="楷体" panose="02010609060101010101" pitchFamily="49" charset="-122"/>
                <a:sym typeface="等线" panose="02010600030101010101" pitchFamily="2" charset="-122"/>
              </a:rPr>
              <a:t>我们是共产党人</a:t>
            </a:r>
            <a:endParaRPr lang="zh-CN" altLang="en-US" sz="3175" b="1">
              <a:latin typeface="楷体" panose="02010609060101010101" pitchFamily="49" charset="-122"/>
              <a:ea typeface="楷体" panose="02010609060101010101" pitchFamily="49" charset="-122"/>
              <a:sym typeface="等线" panose="02010600030101010101" pitchFamily="2" charset="-122"/>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219137"/>
          <p:cNvSpPr/>
          <p:nvPr>
            <p:custDataLst>
              <p:tags r:id="rId1"/>
            </p:custDataLst>
          </p:nvPr>
        </p:nvSpPr>
        <p:spPr>
          <a:xfrm>
            <a:off x="635" y="86995"/>
            <a:ext cx="12191365" cy="6394450"/>
          </a:xfrm>
          <a:prstGeom prst="rect">
            <a:avLst/>
          </a:prstGeom>
          <a:noFill/>
          <a:ln w="9525">
            <a:noFill/>
          </a:ln>
        </p:spPr>
        <p:txBody>
          <a:bodyPr wrap="square">
            <a:spAutoFit/>
          </a:bodyPr>
          <a:p>
            <a:pPr defTabSz="863600">
              <a:lnSpc>
                <a:spcPct val="110000"/>
              </a:lnSpc>
            </a:pPr>
            <a:r>
              <a:rPr lang="en-US" altLang="zh-CN" sz="3385" b="1">
                <a:latin typeface="Times New Roman" panose="02020603050405020304" pitchFamily="18" charset="0"/>
                <a:ea typeface="黑体" panose="02010609060101010101" charset="-122"/>
              </a:rPr>
              <a:t>	</a:t>
            </a:r>
            <a:r>
              <a:rPr lang="zh-CN" altLang="zh-CN" sz="3385" b="1">
                <a:latin typeface="Times New Roman" panose="02020603050405020304" pitchFamily="18" charset="0"/>
                <a:ea typeface="黑体" panose="02010609060101010101" charset="-122"/>
              </a:rPr>
              <a:t>这是三段论最基本的一种有效形式，但并不是所有符合三段论定义的推理形式都是有效的。</a:t>
            </a:r>
            <a:endParaRPr lang="zh-CN" altLang="zh-CN" sz="3385" b="1">
              <a:latin typeface="Times New Roman" panose="02020603050405020304" pitchFamily="18" charset="0"/>
              <a:ea typeface="黑体" panose="02010609060101010101" charset="-122"/>
            </a:endParaRPr>
          </a:p>
          <a:p>
            <a:pPr defTabSz="863600">
              <a:lnSpc>
                <a:spcPct val="110000"/>
              </a:lnSpc>
            </a:pPr>
            <a:r>
              <a:rPr lang="en-US" altLang="zh-CN" sz="3385" b="1">
                <a:latin typeface="Times New Roman" panose="02020603050405020304" pitchFamily="18" charset="0"/>
                <a:ea typeface="黑体" panose="02010609060101010101" charset="-122"/>
              </a:rPr>
              <a:t>	</a:t>
            </a:r>
            <a:r>
              <a:rPr lang="zh-CN" altLang="zh-CN" sz="3385" b="1">
                <a:latin typeface="Times New Roman" panose="02020603050405020304" pitchFamily="18" charset="0"/>
                <a:ea typeface="黑体" panose="02010609060101010101" charset="-122"/>
              </a:rPr>
              <a:t>例如：《十五贯》中过于执的推理就是一个无效的三段论。其推理过程为：</a:t>
            </a:r>
            <a:endParaRPr lang="zh-CN" altLang="zh-CN" sz="3385" b="1">
              <a:latin typeface="Times New Roman" panose="02020603050405020304" pitchFamily="18" charset="0"/>
              <a:ea typeface="黑体" panose="02010609060101010101" charset="-122"/>
            </a:endParaRPr>
          </a:p>
          <a:p>
            <a:pPr defTabSz="863600">
              <a:lnSpc>
                <a:spcPct val="110000"/>
              </a:lnSpc>
            </a:pPr>
            <a:r>
              <a:rPr lang="en-US" altLang="zh-CN" sz="3385" b="1">
                <a:solidFill>
                  <a:srgbClr val="0000FF"/>
                </a:solidFill>
                <a:latin typeface="Times New Roman" panose="02020603050405020304" pitchFamily="18" charset="0"/>
                <a:ea typeface="黑体" panose="02010609060101010101" charset="-122"/>
              </a:rPr>
              <a:t>	</a:t>
            </a:r>
            <a:r>
              <a:rPr lang="zh-CN" altLang="zh-CN" sz="3385" b="1">
                <a:solidFill>
                  <a:srgbClr val="0000FF"/>
                </a:solidFill>
                <a:latin typeface="Times New Roman" panose="02020603050405020304" pitchFamily="18" charset="0"/>
                <a:ea typeface="黑体" panose="02010609060101010101" charset="-122"/>
              </a:rPr>
              <a:t>大前提：</a:t>
            </a:r>
            <a:r>
              <a:rPr lang="zh-CN" altLang="zh-CN" sz="3385" b="1">
                <a:latin typeface="Times New Roman" panose="02020603050405020304" pitchFamily="18" charset="0"/>
                <a:ea typeface="楷体" panose="02010609060101010101" pitchFamily="49" charset="-122"/>
                <a:sym typeface="等线" panose="02010600030101010101" pitchFamily="2" charset="-122"/>
              </a:rPr>
              <a:t>杀死尤葫芦的罪犯有十五贯钱</a:t>
            </a:r>
            <a:endParaRPr lang="zh-CN" altLang="zh-CN" sz="3385" b="1">
              <a:latin typeface="Times New Roman" panose="02020603050405020304" pitchFamily="18" charset="0"/>
              <a:ea typeface="楷体" panose="02010609060101010101" pitchFamily="49" charset="-122"/>
            </a:endParaRPr>
          </a:p>
          <a:p>
            <a:pPr defTabSz="863600">
              <a:lnSpc>
                <a:spcPct val="110000"/>
              </a:lnSpc>
            </a:pPr>
            <a:r>
              <a:rPr lang="en-US" altLang="zh-CN" sz="3385" b="1">
                <a:solidFill>
                  <a:srgbClr val="0000FF"/>
                </a:solidFill>
                <a:latin typeface="Times New Roman" panose="02020603050405020304" pitchFamily="18" charset="0"/>
                <a:ea typeface="黑体" panose="02010609060101010101" charset="-122"/>
              </a:rPr>
              <a:t>	</a:t>
            </a:r>
            <a:r>
              <a:rPr lang="zh-CN" altLang="zh-CN" sz="3385" b="1">
                <a:solidFill>
                  <a:srgbClr val="0000FF"/>
                </a:solidFill>
                <a:latin typeface="Times New Roman" panose="02020603050405020304" pitchFamily="18" charset="0"/>
                <a:ea typeface="黑体" panose="02010609060101010101" charset="-122"/>
              </a:rPr>
              <a:t>小前提：</a:t>
            </a:r>
            <a:r>
              <a:rPr lang="zh-CN" altLang="zh-CN" sz="3385" b="1">
                <a:latin typeface="Times New Roman" panose="02020603050405020304" pitchFamily="18" charset="0"/>
                <a:ea typeface="楷体" panose="02010609060101010101" pitchFamily="49" charset="-122"/>
                <a:sym typeface="等线" panose="02010600030101010101" pitchFamily="2" charset="-122"/>
              </a:rPr>
              <a:t>熊友兰有十五贯钱</a:t>
            </a:r>
            <a:endParaRPr lang="zh-CN" altLang="zh-CN" sz="3385" b="1">
              <a:latin typeface="Times New Roman" panose="02020603050405020304" pitchFamily="18" charset="0"/>
              <a:ea typeface="楷体" panose="02010609060101010101" pitchFamily="49" charset="-122"/>
            </a:endParaRPr>
          </a:p>
          <a:p>
            <a:pPr defTabSz="863600">
              <a:lnSpc>
                <a:spcPct val="110000"/>
              </a:lnSpc>
            </a:pPr>
            <a:r>
              <a:rPr lang="en-US" altLang="zh-CN" sz="3385" b="1">
                <a:solidFill>
                  <a:srgbClr val="0000FF"/>
                </a:solidFill>
                <a:latin typeface="Times New Roman" panose="02020603050405020304" pitchFamily="18" charset="0"/>
                <a:ea typeface="黑体" panose="02010609060101010101" charset="-122"/>
              </a:rPr>
              <a:t>	</a:t>
            </a:r>
            <a:r>
              <a:rPr lang="zh-CN" altLang="zh-CN" sz="3385" b="1">
                <a:solidFill>
                  <a:srgbClr val="0000FF"/>
                </a:solidFill>
                <a:latin typeface="Times New Roman" panose="02020603050405020304" pitchFamily="18" charset="0"/>
                <a:ea typeface="黑体" panose="02010609060101010101" charset="-122"/>
              </a:rPr>
              <a:t>结论：</a:t>
            </a:r>
            <a:r>
              <a:rPr lang="zh-CN" altLang="zh-CN" sz="3385" b="1">
                <a:latin typeface="Times New Roman" panose="02020603050405020304" pitchFamily="18" charset="0"/>
                <a:ea typeface="楷体" panose="02010609060101010101" pitchFamily="49" charset="-122"/>
              </a:rPr>
              <a:t>熊友兰是杀死尤葫芦的罪犯。</a:t>
            </a:r>
            <a:endParaRPr lang="zh-CN" altLang="zh-CN" sz="3385" b="1">
              <a:latin typeface="Times New Roman" panose="02020603050405020304" pitchFamily="18" charset="0"/>
              <a:ea typeface="楷体" panose="02010609060101010101" pitchFamily="49" charset="-122"/>
            </a:endParaRPr>
          </a:p>
          <a:p>
            <a:pPr defTabSz="863600">
              <a:lnSpc>
                <a:spcPct val="110000"/>
              </a:lnSpc>
            </a:pPr>
            <a:r>
              <a:rPr lang="en-US" altLang="zh-CN" sz="3385" b="1">
                <a:solidFill>
                  <a:srgbClr val="FF0000"/>
                </a:solidFill>
                <a:latin typeface="Times New Roman" panose="02020603050405020304" pitchFamily="18" charset="0"/>
                <a:ea typeface="黑体" panose="02010609060101010101" charset="-122"/>
              </a:rPr>
              <a:t>	</a:t>
            </a:r>
            <a:r>
              <a:rPr lang="zh-CN" altLang="en-US" sz="3385" b="1">
                <a:solidFill>
                  <a:srgbClr val="FF0000"/>
                </a:solidFill>
                <a:latin typeface="Times New Roman" panose="02020603050405020304" pitchFamily="18" charset="0"/>
                <a:ea typeface="黑体" panose="02010609060101010101" charset="-122"/>
              </a:rPr>
              <a:t>所有</a:t>
            </a:r>
            <a:r>
              <a:rPr lang="en-US" altLang="zh-CN" sz="3385" b="1">
                <a:solidFill>
                  <a:srgbClr val="FF0000"/>
                </a:solidFill>
                <a:latin typeface="Times New Roman" panose="02020603050405020304" pitchFamily="18" charset="0"/>
                <a:ea typeface="黑体" panose="02010609060101010101" charset="-122"/>
              </a:rPr>
              <a:t>P</a:t>
            </a:r>
            <a:r>
              <a:rPr lang="zh-CN" altLang="en-US" sz="3385" b="1">
                <a:solidFill>
                  <a:srgbClr val="FF0000"/>
                </a:solidFill>
                <a:latin typeface="Times New Roman" panose="02020603050405020304" pitchFamily="18" charset="0"/>
                <a:ea typeface="黑体" panose="02010609060101010101" charset="-122"/>
              </a:rPr>
              <a:t>都是</a:t>
            </a:r>
            <a:r>
              <a:rPr lang="en-US" altLang="zh-CN" sz="3380" b="1">
                <a:solidFill>
                  <a:srgbClr val="FF0000"/>
                </a:solidFill>
                <a:latin typeface="Times New Roman" panose="02020603050405020304" pitchFamily="18" charset="0"/>
                <a:ea typeface="黑体" panose="02010609060101010101" charset="-122"/>
                <a:sym typeface="+mn-ea"/>
              </a:rPr>
              <a:t>M</a:t>
            </a:r>
            <a:r>
              <a:rPr lang="zh-CN" altLang="en-US" sz="3380" b="1">
                <a:solidFill>
                  <a:srgbClr val="FF0000"/>
                </a:solidFill>
                <a:latin typeface="Times New Roman" panose="02020603050405020304" pitchFamily="18" charset="0"/>
                <a:ea typeface="黑体" panose="02010609060101010101" charset="-122"/>
                <a:sym typeface="+mn-ea"/>
              </a:rPr>
              <a:t>，</a:t>
            </a:r>
            <a:endParaRPr lang="zh-CN" altLang="en-US" sz="3380" b="1">
              <a:solidFill>
                <a:srgbClr val="FF0000"/>
              </a:solidFill>
              <a:latin typeface="Times New Roman" panose="02020603050405020304" pitchFamily="18" charset="0"/>
              <a:ea typeface="黑体" panose="02010609060101010101" charset="-122"/>
              <a:sym typeface="+mn-ea"/>
            </a:endParaRPr>
          </a:p>
          <a:p>
            <a:pPr defTabSz="863600">
              <a:lnSpc>
                <a:spcPct val="110000"/>
              </a:lnSpc>
            </a:pPr>
            <a:r>
              <a:rPr lang="en-US" altLang="zh-CN" sz="3380" b="1">
                <a:solidFill>
                  <a:srgbClr val="FF0000"/>
                </a:solidFill>
                <a:latin typeface="Times New Roman" panose="02020603050405020304" pitchFamily="18" charset="0"/>
                <a:ea typeface="黑体" panose="02010609060101010101" charset="-122"/>
                <a:sym typeface="+mn-ea"/>
              </a:rPr>
              <a:t>        </a:t>
            </a:r>
            <a:r>
              <a:rPr lang="zh-CN" altLang="en-US" sz="3380" b="1">
                <a:solidFill>
                  <a:srgbClr val="FF0000"/>
                </a:solidFill>
                <a:latin typeface="Times New Roman" panose="02020603050405020304" pitchFamily="18" charset="0"/>
                <a:ea typeface="黑体" panose="02010609060101010101" charset="-122"/>
                <a:sym typeface="+mn-ea"/>
              </a:rPr>
              <a:t>所有</a:t>
            </a:r>
            <a:r>
              <a:rPr lang="en-US" altLang="zh-CN" sz="3375" b="1">
                <a:solidFill>
                  <a:srgbClr val="FF0000"/>
                </a:solidFill>
                <a:latin typeface="Times New Roman" panose="02020603050405020304" pitchFamily="18" charset="0"/>
                <a:ea typeface="黑体" panose="02010609060101010101" charset="-122"/>
                <a:sym typeface="+mn-ea"/>
              </a:rPr>
              <a:t>S</a:t>
            </a:r>
            <a:r>
              <a:rPr lang="zh-CN" altLang="en-US" sz="3375" b="1">
                <a:solidFill>
                  <a:srgbClr val="FF0000"/>
                </a:solidFill>
                <a:latin typeface="Times New Roman" panose="02020603050405020304" pitchFamily="18" charset="0"/>
                <a:ea typeface="黑体" panose="02010609060101010101" charset="-122"/>
                <a:sym typeface="+mn-ea"/>
              </a:rPr>
              <a:t>都是</a:t>
            </a:r>
            <a:r>
              <a:rPr lang="en-US" altLang="zh-CN" sz="3375" b="1">
                <a:solidFill>
                  <a:srgbClr val="FF0000"/>
                </a:solidFill>
                <a:latin typeface="Times New Roman" panose="02020603050405020304" pitchFamily="18" charset="0"/>
                <a:ea typeface="黑体" panose="02010609060101010101" charset="-122"/>
                <a:sym typeface="+mn-ea"/>
              </a:rPr>
              <a:t>M</a:t>
            </a:r>
            <a:r>
              <a:rPr lang="zh-CN" altLang="en-US" sz="3375" b="1">
                <a:solidFill>
                  <a:srgbClr val="FF0000"/>
                </a:solidFill>
                <a:latin typeface="Times New Roman" panose="02020603050405020304" pitchFamily="18" charset="0"/>
                <a:ea typeface="黑体" panose="02010609060101010101" charset="-122"/>
                <a:sym typeface="+mn-ea"/>
              </a:rPr>
              <a:t>，</a:t>
            </a:r>
            <a:endParaRPr lang="zh-CN" altLang="en-US" sz="3375" b="1">
              <a:solidFill>
                <a:srgbClr val="FF0000"/>
              </a:solidFill>
              <a:latin typeface="Times New Roman" panose="02020603050405020304" pitchFamily="18" charset="0"/>
              <a:ea typeface="黑体" panose="02010609060101010101" charset="-122"/>
              <a:sym typeface="+mn-ea"/>
            </a:endParaRPr>
          </a:p>
          <a:p>
            <a:pPr defTabSz="863600">
              <a:lnSpc>
                <a:spcPct val="110000"/>
              </a:lnSpc>
            </a:pPr>
            <a:r>
              <a:rPr lang="en-US" altLang="zh-CN" sz="3375" b="1">
                <a:solidFill>
                  <a:srgbClr val="FF0000"/>
                </a:solidFill>
                <a:latin typeface="Times New Roman" panose="02020603050405020304" pitchFamily="18" charset="0"/>
                <a:ea typeface="黑体" panose="02010609060101010101" charset="-122"/>
                <a:sym typeface="+mn-ea"/>
              </a:rPr>
              <a:t>        </a:t>
            </a:r>
            <a:r>
              <a:rPr lang="zh-CN" altLang="en-US" sz="3375" b="1">
                <a:solidFill>
                  <a:srgbClr val="FF0000"/>
                </a:solidFill>
                <a:latin typeface="Times New Roman" panose="02020603050405020304" pitchFamily="18" charset="0"/>
                <a:ea typeface="黑体" panose="02010609060101010101" charset="-122"/>
                <a:sym typeface="+mn-ea"/>
              </a:rPr>
              <a:t>所有</a:t>
            </a:r>
            <a:r>
              <a:rPr lang="en-US" altLang="zh-CN" sz="3375" b="1">
                <a:solidFill>
                  <a:srgbClr val="FF0000"/>
                </a:solidFill>
                <a:latin typeface="Times New Roman" panose="02020603050405020304" pitchFamily="18" charset="0"/>
                <a:ea typeface="黑体" panose="02010609060101010101" charset="-122"/>
                <a:sym typeface="+mn-ea"/>
              </a:rPr>
              <a:t>S</a:t>
            </a:r>
            <a:r>
              <a:rPr lang="zh-CN" altLang="en-US" sz="3375" b="1">
                <a:solidFill>
                  <a:srgbClr val="FF0000"/>
                </a:solidFill>
                <a:latin typeface="Times New Roman" panose="02020603050405020304" pitchFamily="18" charset="0"/>
                <a:ea typeface="黑体" panose="02010609060101010101" charset="-122"/>
                <a:sym typeface="+mn-ea"/>
              </a:rPr>
              <a:t>都是</a:t>
            </a:r>
            <a:r>
              <a:rPr lang="en-US" altLang="zh-CN" sz="3375" b="1">
                <a:solidFill>
                  <a:srgbClr val="FF0000"/>
                </a:solidFill>
                <a:latin typeface="Times New Roman" panose="02020603050405020304" pitchFamily="18" charset="0"/>
                <a:ea typeface="黑体" panose="02010609060101010101" charset="-122"/>
                <a:sym typeface="+mn-ea"/>
              </a:rPr>
              <a:t>P</a:t>
            </a:r>
            <a:endParaRPr lang="en-US" altLang="zh-CN" sz="3380" b="1">
              <a:solidFill>
                <a:srgbClr val="FF0000"/>
              </a:solidFill>
              <a:latin typeface="Times New Roman" panose="02020603050405020304" pitchFamily="18" charset="0"/>
              <a:ea typeface="黑体" panose="02010609060101010101" charset="-122"/>
            </a:endParaRPr>
          </a:p>
          <a:p>
            <a:pPr defTabSz="863600">
              <a:lnSpc>
                <a:spcPct val="110000"/>
              </a:lnSpc>
            </a:pPr>
            <a:endParaRPr lang="en-US" altLang="zh-CN" sz="3385" b="1">
              <a:solidFill>
                <a:srgbClr val="FF0000"/>
              </a:solidFill>
              <a:latin typeface="Times New Roman" panose="02020603050405020304" pitchFamily="18" charset="0"/>
              <a:ea typeface="黑体" panose="02010609060101010101" charset="-122"/>
            </a:endParaRPr>
          </a:p>
        </p:txBody>
      </p:sp>
      <p:sp>
        <p:nvSpPr>
          <p:cNvPr id="2" name="文本框 1"/>
          <p:cNvSpPr txBox="1"/>
          <p:nvPr/>
        </p:nvSpPr>
        <p:spPr>
          <a:xfrm>
            <a:off x="6393180" y="4089400"/>
            <a:ext cx="5490210" cy="2583180"/>
          </a:xfrm>
          <a:prstGeom prst="rect">
            <a:avLst/>
          </a:prstGeom>
          <a:noFill/>
        </p:spPr>
        <p:txBody>
          <a:bodyPr wrap="square" rtlCol="0">
            <a:spAutoFit/>
          </a:bodyPr>
          <a:p>
            <a:pPr defTabSz="617855" hangingPunct="0">
              <a:lnSpc>
                <a:spcPct val="110000"/>
              </a:lnSpc>
              <a:spcAft>
                <a:spcPts val="850"/>
              </a:spcAft>
            </a:pPr>
            <a:r>
              <a:rPr lang="zh-CN" altLang="en-US" sz="3200" b="1">
                <a:solidFill>
                  <a:srgbClr val="C00000"/>
                </a:solidFill>
                <a:latin typeface="Times New Roman" panose="02020603050405020304" pitchFamily="18" charset="0"/>
                <a:ea typeface="楷体" panose="02010609060101010101" pitchFamily="49" charset="-122"/>
                <a:sym typeface="等线" panose="02010600030101010101" pitchFamily="2" charset="-122"/>
              </a:rPr>
              <a:t>其推理形式可以概括成：</a:t>
            </a:r>
            <a:endParaRPr lang="en-US" altLang="zh-CN" sz="3200" b="1">
              <a:solidFill>
                <a:srgbClr val="C00000"/>
              </a:solidFill>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3200" b="1">
                <a:latin typeface="Times New Roman" panose="02020603050405020304" pitchFamily="18" charset="0"/>
                <a:ea typeface="楷体" panose="02010609060101010101" pitchFamily="49" charset="-122"/>
                <a:sym typeface="等线" panose="02010600030101010101" pitchFamily="2" charset="-122"/>
              </a:rPr>
              <a:t>所有</a:t>
            </a:r>
            <a:r>
              <a:rPr lang="en-US" altLang="zh-CN" sz="3200" b="1">
                <a:latin typeface="Times New Roman" panose="02020603050405020304" pitchFamily="18" charset="0"/>
                <a:ea typeface="楷体" panose="02010609060101010101" pitchFamily="49" charset="-122"/>
                <a:sym typeface="等线" panose="02010600030101010101" pitchFamily="2" charset="-122"/>
              </a:rPr>
              <a:t>M</a:t>
            </a:r>
            <a:r>
              <a:rPr lang="zh-CN" altLang="en-US" sz="3200" b="1">
                <a:latin typeface="Times New Roman" panose="02020603050405020304" pitchFamily="18" charset="0"/>
                <a:ea typeface="楷体" panose="02010609060101010101" pitchFamily="49" charset="-122"/>
                <a:sym typeface="等线" panose="02010600030101010101" pitchFamily="2" charset="-122"/>
              </a:rPr>
              <a:t>都是</a:t>
            </a:r>
            <a:r>
              <a:rPr lang="en-US" altLang="zh-CN" sz="3200" b="1">
                <a:latin typeface="Times New Roman" panose="02020603050405020304" pitchFamily="18" charset="0"/>
                <a:ea typeface="楷体" panose="02010609060101010101" pitchFamily="49" charset="-122"/>
                <a:sym typeface="等线" panose="02010600030101010101" pitchFamily="2" charset="-122"/>
              </a:rPr>
              <a:t>P</a:t>
            </a:r>
            <a:endParaRPr lang="en-US" altLang="zh-CN" sz="3200" b="1">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3200" b="1">
                <a:latin typeface="Times New Roman" panose="02020603050405020304" pitchFamily="18" charset="0"/>
                <a:ea typeface="楷体" panose="02010609060101010101" pitchFamily="49" charset="-122"/>
                <a:sym typeface="等线" panose="02010600030101010101" pitchFamily="2" charset="-122"/>
              </a:rPr>
              <a:t>所有</a:t>
            </a:r>
            <a:r>
              <a:rPr lang="en-US" altLang="zh-CN" sz="3200" b="1">
                <a:latin typeface="Times New Roman" panose="02020603050405020304" pitchFamily="18" charset="0"/>
                <a:ea typeface="楷体" panose="02010609060101010101" pitchFamily="49" charset="-122"/>
                <a:sym typeface="等线" panose="02010600030101010101" pitchFamily="2" charset="-122"/>
              </a:rPr>
              <a:t>S</a:t>
            </a:r>
            <a:r>
              <a:rPr lang="zh-CN" altLang="en-US" sz="3200" b="1">
                <a:latin typeface="Times New Roman" panose="02020603050405020304" pitchFamily="18" charset="0"/>
                <a:ea typeface="楷体" panose="02010609060101010101" pitchFamily="49" charset="-122"/>
                <a:sym typeface="等线" panose="02010600030101010101" pitchFamily="2" charset="-122"/>
              </a:rPr>
              <a:t>都是</a:t>
            </a:r>
            <a:r>
              <a:rPr lang="en-US" altLang="zh-CN" sz="3200" b="1">
                <a:latin typeface="Times New Roman" panose="02020603050405020304" pitchFamily="18" charset="0"/>
                <a:ea typeface="楷体" panose="02010609060101010101" pitchFamily="49" charset="-122"/>
                <a:sym typeface="等线" panose="02010600030101010101" pitchFamily="2" charset="-122"/>
              </a:rPr>
              <a:t>M</a:t>
            </a:r>
            <a:endParaRPr lang="en-US" altLang="zh-CN" sz="3200" b="1">
              <a:latin typeface="Times New Roman" panose="02020603050405020304" pitchFamily="18" charset="0"/>
              <a:ea typeface="楷体" panose="02010609060101010101" pitchFamily="49" charset="-122"/>
              <a:sym typeface="等线" panose="02010600030101010101" pitchFamily="2" charset="-122"/>
            </a:endParaRPr>
          </a:p>
          <a:p>
            <a:pPr defTabSz="617855" hangingPunct="0">
              <a:lnSpc>
                <a:spcPct val="110000"/>
              </a:lnSpc>
              <a:spcAft>
                <a:spcPts val="850"/>
              </a:spcAft>
            </a:pPr>
            <a:r>
              <a:rPr lang="zh-CN" altLang="en-US" sz="3200" b="1">
                <a:latin typeface="Times New Roman" panose="02020603050405020304" pitchFamily="18" charset="0"/>
                <a:ea typeface="楷体" panose="02010609060101010101" pitchFamily="49" charset="-122"/>
                <a:sym typeface="等线" panose="02010600030101010101" pitchFamily="2" charset="-122"/>
              </a:rPr>
              <a:t>所有</a:t>
            </a:r>
            <a:r>
              <a:rPr lang="en-US" altLang="zh-CN" sz="3200" b="1">
                <a:latin typeface="Times New Roman" panose="02020603050405020304" pitchFamily="18" charset="0"/>
                <a:ea typeface="楷体" panose="02010609060101010101" pitchFamily="49" charset="-122"/>
                <a:sym typeface="等线" panose="02010600030101010101" pitchFamily="2" charset="-122"/>
              </a:rPr>
              <a:t>S</a:t>
            </a:r>
            <a:r>
              <a:rPr lang="zh-CN" altLang="en-US" sz="3200" b="1">
                <a:latin typeface="Times New Roman" panose="02020603050405020304" pitchFamily="18" charset="0"/>
                <a:ea typeface="楷体" panose="02010609060101010101" pitchFamily="49" charset="-122"/>
                <a:sym typeface="等线" panose="02010600030101010101" pitchFamily="2" charset="-122"/>
              </a:rPr>
              <a:t>都是</a:t>
            </a:r>
            <a:r>
              <a:rPr lang="en-US" altLang="zh-CN" sz="3200" b="1">
                <a:latin typeface="Times New Roman" panose="02020603050405020304" pitchFamily="18" charset="0"/>
                <a:ea typeface="楷体" panose="02010609060101010101" pitchFamily="49" charset="-122"/>
                <a:sym typeface="等线" panose="02010600030101010101" pitchFamily="2" charset="-122"/>
              </a:rPr>
              <a:t>P</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animEffect transition="in" filter="box(in)">
                                      <p:cBhvr>
                                        <p:cTn id="7" dur="2000"/>
                                        <p:tgtEl>
                                          <p:spTgt spid="52226">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2226">
                                            <p:txEl>
                                              <p:pRg st="1" end="1"/>
                                            </p:txEl>
                                          </p:spTgt>
                                        </p:tgtEl>
                                        <p:attrNameLst>
                                          <p:attrName>style.visibility</p:attrName>
                                        </p:attrNameLst>
                                      </p:cBhvr>
                                      <p:to>
                                        <p:strVal val="visible"/>
                                      </p:to>
                                    </p:set>
                                    <p:animEffect transition="in" filter="box(in)">
                                      <p:cBhvr>
                                        <p:cTn id="10" dur="2000"/>
                                        <p:tgtEl>
                                          <p:spTgt spid="5222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2226">
                                            <p:txEl>
                                              <p:pRg st="2" end="2"/>
                                            </p:txEl>
                                          </p:spTgt>
                                        </p:tgtEl>
                                        <p:attrNameLst>
                                          <p:attrName>style.visibility</p:attrName>
                                        </p:attrNameLst>
                                      </p:cBhvr>
                                      <p:to>
                                        <p:strVal val="visible"/>
                                      </p:to>
                                    </p:set>
                                    <p:animEffect transition="in" filter="blinds(horizontal)">
                                      <p:cBhvr>
                                        <p:cTn id="15" dur="500"/>
                                        <p:tgtEl>
                                          <p:spTgt spid="5222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2226">
                                            <p:txEl>
                                              <p:pRg st="3" end="3"/>
                                            </p:txEl>
                                          </p:spTgt>
                                        </p:tgtEl>
                                        <p:attrNameLst>
                                          <p:attrName>style.visibility</p:attrName>
                                        </p:attrNameLst>
                                      </p:cBhvr>
                                      <p:to>
                                        <p:strVal val="visible"/>
                                      </p:to>
                                    </p:set>
                                    <p:anim calcmode="lin" valueType="num">
                                      <p:cBhvr additive="base">
                                        <p:cTn id="20" dur="500" fill="hold"/>
                                        <p:tgtEl>
                                          <p:spTgt spid="52226">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22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52226">
                                            <p:txEl>
                                              <p:pRg st="4" end="4"/>
                                            </p:txEl>
                                          </p:spTgt>
                                        </p:tgtEl>
                                        <p:attrNameLst>
                                          <p:attrName>style.visibility</p:attrName>
                                        </p:attrNameLst>
                                      </p:cBhvr>
                                      <p:to>
                                        <p:strVal val="visible"/>
                                      </p:to>
                                    </p:set>
                                    <p:animEffect transition="in" filter="blinds(horizontal)">
                                      <p:cBhvr>
                                        <p:cTn id="26" dur="500"/>
                                        <p:tgtEl>
                                          <p:spTgt spid="52226">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52226">
                                            <p:txEl>
                                              <p:pRg st="5" end="5"/>
                                            </p:txEl>
                                          </p:spTgt>
                                        </p:tgtEl>
                                        <p:attrNameLst>
                                          <p:attrName>style.visibility</p:attrName>
                                        </p:attrNameLst>
                                      </p:cBhvr>
                                      <p:to>
                                        <p:strVal val="visible"/>
                                      </p:to>
                                    </p:set>
                                    <p:animEffect transition="in" filter="blinds(horizontal)">
                                      <p:cBhvr>
                                        <p:cTn id="31" dur="500"/>
                                        <p:tgtEl>
                                          <p:spTgt spid="52226">
                                            <p:txEl>
                                              <p:pRg st="5" end="5"/>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52226">
                                            <p:txEl>
                                              <p:pRg st="6" end="6"/>
                                            </p:txEl>
                                          </p:spTgt>
                                        </p:tgtEl>
                                        <p:attrNameLst>
                                          <p:attrName>style.visibility</p:attrName>
                                        </p:attrNameLst>
                                      </p:cBhvr>
                                      <p:to>
                                        <p:strVal val="visible"/>
                                      </p:to>
                                    </p:set>
                                    <p:animEffect transition="in" filter="blinds(horizontal)">
                                      <p:cBhvr>
                                        <p:cTn id="34" dur="500"/>
                                        <p:tgtEl>
                                          <p:spTgt spid="52226">
                                            <p:txEl>
                                              <p:pRg st="6" end="6"/>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52226">
                                            <p:txEl>
                                              <p:pRg st="7" end="7"/>
                                            </p:txEl>
                                          </p:spTgt>
                                        </p:tgtEl>
                                        <p:attrNameLst>
                                          <p:attrName>style.visibility</p:attrName>
                                        </p:attrNameLst>
                                      </p:cBhvr>
                                      <p:to>
                                        <p:strVal val="visible"/>
                                      </p:to>
                                    </p:set>
                                    <p:animEffect transition="in" filter="blinds(horizontal)">
                                      <p:cBhvr>
                                        <p:cTn id="37" dur="500"/>
                                        <p:tgtEl>
                                          <p:spTgt spid="5222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
                                            <p:txEl>
                                              <p:pRg st="0" end="0"/>
                                            </p:txEl>
                                          </p:spTgt>
                                        </p:tgtEl>
                                        <p:attrNameLst>
                                          <p:attrName>style.visibility</p:attrName>
                                        </p:attrNameLst>
                                      </p:cBhvr>
                                      <p:to>
                                        <p:strVal val="visible"/>
                                      </p:to>
                                    </p:set>
                                    <p:animEffect transition="in" filter="box(in)">
                                      <p:cBhvr>
                                        <p:cTn id="42" dur="2000"/>
                                        <p:tgtEl>
                                          <p:spTgt spid="2">
                                            <p:txEl>
                                              <p:pRg st="0" end="0"/>
                                            </p:txEl>
                                          </p:spTgt>
                                        </p:tgtEl>
                                      </p:cBhvr>
                                    </p:animEffect>
                                  </p:childTnLst>
                                </p:cTn>
                              </p:par>
                              <p:par>
                                <p:cTn id="43" presetID="4" presetClass="entr" presetSubtype="16" fill="hold" nodeType="withEffect">
                                  <p:stCondLst>
                                    <p:cond delay="0"/>
                                  </p:stCondLst>
                                  <p:childTnLst>
                                    <p:set>
                                      <p:cBhvr>
                                        <p:cTn id="44" dur="1" fill="hold">
                                          <p:stCondLst>
                                            <p:cond delay="0"/>
                                          </p:stCondLst>
                                        </p:cTn>
                                        <p:tgtEl>
                                          <p:spTgt spid="2">
                                            <p:txEl>
                                              <p:pRg st="1" end="1"/>
                                            </p:txEl>
                                          </p:spTgt>
                                        </p:tgtEl>
                                        <p:attrNameLst>
                                          <p:attrName>style.visibility</p:attrName>
                                        </p:attrNameLst>
                                      </p:cBhvr>
                                      <p:to>
                                        <p:strVal val="visible"/>
                                      </p:to>
                                    </p:set>
                                    <p:animEffect transition="in" filter="box(in)">
                                      <p:cBhvr>
                                        <p:cTn id="45" dur="2000"/>
                                        <p:tgtEl>
                                          <p:spTgt spid="2">
                                            <p:txEl>
                                              <p:pRg st="1" end="1"/>
                                            </p:txEl>
                                          </p:spTgt>
                                        </p:tgtEl>
                                      </p:cBhvr>
                                    </p:animEffect>
                                  </p:childTnLst>
                                </p:cTn>
                              </p:par>
                              <p:par>
                                <p:cTn id="46" presetID="4" presetClass="entr" presetSubtype="16" fill="hold" nodeType="withEffect">
                                  <p:stCondLst>
                                    <p:cond delay="0"/>
                                  </p:stCondLst>
                                  <p:childTnLst>
                                    <p:set>
                                      <p:cBhvr>
                                        <p:cTn id="47" dur="1" fill="hold">
                                          <p:stCondLst>
                                            <p:cond delay="0"/>
                                          </p:stCondLst>
                                        </p:cTn>
                                        <p:tgtEl>
                                          <p:spTgt spid="2">
                                            <p:txEl>
                                              <p:pRg st="2" end="2"/>
                                            </p:txEl>
                                          </p:spTgt>
                                        </p:tgtEl>
                                        <p:attrNameLst>
                                          <p:attrName>style.visibility</p:attrName>
                                        </p:attrNameLst>
                                      </p:cBhvr>
                                      <p:to>
                                        <p:strVal val="visible"/>
                                      </p:to>
                                    </p:set>
                                    <p:animEffect transition="in" filter="box(in)">
                                      <p:cBhvr>
                                        <p:cTn id="48" dur="2000"/>
                                        <p:tgtEl>
                                          <p:spTgt spid="2">
                                            <p:txEl>
                                              <p:pRg st="2" end="2"/>
                                            </p:txEl>
                                          </p:spTgt>
                                        </p:tgtEl>
                                      </p:cBhvr>
                                    </p:animEffect>
                                  </p:childTnLst>
                                </p:cTn>
                              </p:par>
                              <p:par>
                                <p:cTn id="49" presetID="4" presetClass="entr" presetSubtype="16" fill="hold" nodeType="withEffect">
                                  <p:stCondLst>
                                    <p:cond delay="0"/>
                                  </p:stCondLst>
                                  <p:childTnLst>
                                    <p:set>
                                      <p:cBhvr>
                                        <p:cTn id="50" dur="1" fill="hold">
                                          <p:stCondLst>
                                            <p:cond delay="0"/>
                                          </p:stCondLst>
                                        </p:cTn>
                                        <p:tgtEl>
                                          <p:spTgt spid="2">
                                            <p:txEl>
                                              <p:pRg st="3" end="3"/>
                                            </p:txEl>
                                          </p:spTgt>
                                        </p:tgtEl>
                                        <p:attrNameLst>
                                          <p:attrName>style.visibility</p:attrName>
                                        </p:attrNameLst>
                                      </p:cBhvr>
                                      <p:to>
                                        <p:strVal val="visible"/>
                                      </p:to>
                                    </p:set>
                                    <p:animEffect transition="in" filter="box(in)">
                                      <p:cBhvr>
                                        <p:cTn id="51"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1125" y="84455"/>
            <a:ext cx="11777980" cy="4052570"/>
          </a:xfrm>
          <a:prstGeom prst="rect">
            <a:avLst/>
          </a:prstGeom>
        </p:spPr>
        <p:txBody>
          <a:bodyPr wrap="square" lIns="121870" tIns="60934" rIns="121870" bIns="60934">
            <a:spAutoFit/>
          </a:bodyPr>
          <a:lstStyle/>
          <a:p>
            <a:pPr algn="just">
              <a:lnSpc>
                <a:spcPct val="150000"/>
              </a:lnSpc>
              <a:spcAft>
                <a:spcPct val="0"/>
              </a:spcAft>
            </a:pPr>
            <a:r>
              <a:rPr lang="zh-CN" altLang="zh-CN" sz="3600" b="1"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第二种推理：充分条件推理</a:t>
            </a:r>
            <a:r>
              <a:rPr lang="zh-CN" altLang="en-US" sz="3600" b="1"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b="1" kern="100">
                <a:latin typeface="微软雅黑" panose="020B0503020204020204" pitchFamily="34" charset="-122"/>
                <a:ea typeface="微软雅黑" panose="020B0503020204020204" pitchFamily="34" charset="-122"/>
                <a:cs typeface="Times New Roman" panose="02020603050405020304" pitchFamily="18" charset="0"/>
              </a:rPr>
              <a:t>也叫</a:t>
            </a:r>
            <a:r>
              <a:rPr lang="zh-CN" altLang="zh-CN" sz="3600" b="1"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充分条件假言推理</a:t>
            </a:r>
            <a:r>
              <a:rPr lang="zh-CN" altLang="en-US" sz="3600" b="1" kern="10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800" b="1" kern="100">
              <a:latin typeface="Times New Roman" panose="02020603050405020304" pitchFamily="18" charset="0"/>
              <a:ea typeface="方正中等线简体" pitchFamily="65" charset="-122"/>
              <a:cs typeface="Times New Roman" panose="02020603050405020304" pitchFamily="18" charset="0"/>
            </a:endParaRPr>
          </a:p>
          <a:p>
            <a:pPr algn="just">
              <a:lnSpc>
                <a:spcPct val="12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假言推理有两个前提，其中一个前提是假言判断，另一个前提是这个假言判断的前件或后件。充分条件假言推理，就是</a:t>
            </a:r>
            <a:r>
              <a:rPr lang="zh-CN" altLang="zh-CN" sz="2800" b="1" kern="100">
                <a:highlight>
                  <a:srgbClr val="FFFF00"/>
                </a:highlight>
                <a:latin typeface="Times New Roman" panose="02020603050405020304" pitchFamily="18" charset="0"/>
                <a:ea typeface="方正中等线简体" pitchFamily="65" charset="-122"/>
                <a:cs typeface="Times New Roman" panose="02020603050405020304" pitchFamily="18" charset="0"/>
              </a:rPr>
              <a:t>它的假言前提是一个充分条件假言判断</a:t>
            </a:r>
            <a:r>
              <a:rPr lang="zh-CN" altLang="zh-CN" sz="2800" b="1" kern="100">
                <a:latin typeface="Times New Roman" panose="02020603050405020304" pitchFamily="18" charset="0"/>
                <a:ea typeface="方正中等线简体" pitchFamily="65" charset="-122"/>
                <a:cs typeface="Times New Roman" panose="02020603050405020304" pitchFamily="18" charset="0"/>
              </a:rPr>
              <a:t>的假言推理。所谓</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充分条件</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，就意味着</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有这个条件，就一定有相应的结果或结论</a:t>
            </a:r>
            <a:r>
              <a:rPr lang="zh-CN" altLang="zh-CN" sz="2800" b="1" kern="100">
                <a:latin typeface="Times New Roman" panose="02020603050405020304" pitchFamily="18" charset="0"/>
                <a:ea typeface="方正中等线简体" pitchFamily="65" charset="-122"/>
                <a:cs typeface="Times New Roman" panose="02020603050405020304" pitchFamily="18" charset="0"/>
              </a:rPr>
              <a:t>；</a:t>
            </a:r>
            <a:endParaRPr lang="zh-CN" altLang="zh-CN" sz="2800" b="1" kern="100">
              <a:latin typeface="Times New Roman" panose="02020603050405020304" pitchFamily="18" charset="0"/>
              <a:ea typeface="方正中等线简体" pitchFamily="65" charset="-122"/>
              <a:cs typeface="Times New Roman" panose="02020603050405020304" pitchFamily="18" charset="0"/>
            </a:endParaRPr>
          </a:p>
          <a:p>
            <a:pPr algn="just">
              <a:lnSpc>
                <a:spcPct val="120000"/>
              </a:lnSpc>
              <a:spcAft>
                <a:spcPct val="0"/>
              </a:spcAft>
            </a:pPr>
            <a:r>
              <a:rPr lang="zh-CN" altLang="zh-CN" sz="2800" b="1" kern="100">
                <a:solidFill>
                  <a:srgbClr val="0070C0"/>
                </a:solidFill>
                <a:latin typeface="Times New Roman" panose="02020603050405020304" pitchFamily="18" charset="0"/>
                <a:ea typeface="方正中等线简体" pitchFamily="65" charset="-122"/>
                <a:cs typeface="Times New Roman" panose="02020603050405020304" pitchFamily="18" charset="0"/>
              </a:rPr>
              <a:t>如果</a:t>
            </a:r>
            <a:r>
              <a:rPr lang="en-US" altLang="zh-CN" sz="2800" b="1" kern="100">
                <a:solidFill>
                  <a:srgbClr val="0070C0"/>
                </a:solidFill>
                <a:latin typeface="Times New Roman" panose="02020603050405020304" pitchFamily="18" charset="0"/>
                <a:ea typeface="方正中等线简体" pitchFamily="65" charset="-122"/>
                <a:cs typeface="Courier New" panose="02070309020205020404" pitchFamily="49" charset="0"/>
              </a:rPr>
              <a:t>p</a:t>
            </a:r>
            <a:r>
              <a:rPr lang="zh-CN" altLang="zh-CN" sz="2800" b="1" kern="100">
                <a:solidFill>
                  <a:srgbClr val="0070C0"/>
                </a:solidFill>
                <a:latin typeface="Times New Roman" panose="02020603050405020304" pitchFamily="18" charset="0"/>
                <a:ea typeface="方正中等线简体" pitchFamily="65" charset="-122"/>
                <a:cs typeface="Times New Roman" panose="02020603050405020304" pitchFamily="18" charset="0"/>
              </a:rPr>
              <a:t>，那么</a:t>
            </a:r>
            <a:r>
              <a:rPr lang="en-US" altLang="zh-CN" sz="2800" b="1" kern="100">
                <a:solidFill>
                  <a:srgbClr val="0070C0"/>
                </a:solidFill>
                <a:latin typeface="Times New Roman" panose="02020603050405020304" pitchFamily="18" charset="0"/>
                <a:ea typeface="方正中等线简体" pitchFamily="65" charset="-122"/>
                <a:cs typeface="Courier New" panose="02070309020205020404" pitchFamily="49" charset="0"/>
              </a:rPr>
              <a:t>q</a:t>
            </a:r>
            <a:r>
              <a:rPr lang="zh-CN" altLang="en-US" sz="2800" b="1" kern="100">
                <a:solidFill>
                  <a:srgbClr val="0070C0"/>
                </a:solidFill>
                <a:latin typeface="Times New Roman" panose="02020603050405020304" pitchFamily="18" charset="0"/>
                <a:ea typeface="方正中等线简体" pitchFamily="65" charset="-122"/>
                <a:cs typeface="Courier New" panose="02070309020205020404" pitchFamily="49" charset="0"/>
              </a:rPr>
              <a:t>。即：</a:t>
            </a:r>
            <a:r>
              <a:rPr lang="en-US" altLang="zh-CN" sz="2800" b="1" kern="100">
                <a:solidFill>
                  <a:srgbClr val="0070C0"/>
                </a:solidFill>
                <a:latin typeface="Times New Roman" panose="02020603050405020304" pitchFamily="18" charset="0"/>
                <a:ea typeface="方正中等线简体" pitchFamily="65" charset="-122"/>
                <a:cs typeface="Courier New" panose="02070309020205020404" pitchFamily="49" charset="0"/>
              </a:rPr>
              <a:t>p</a:t>
            </a:r>
            <a:r>
              <a:rPr lang="zh-CN" altLang="zh-CN" sz="2800" b="1" kern="100">
                <a:solidFill>
                  <a:srgbClr val="0070C0"/>
                </a:solidFill>
                <a:latin typeface="Times New Roman" panose="02020603050405020304" pitchFamily="18" charset="0"/>
                <a:ea typeface="方正中等线简体" pitchFamily="65" charset="-122"/>
                <a:cs typeface="Times New Roman" panose="02020603050405020304" pitchFamily="18" charset="0"/>
              </a:rPr>
              <a:t>是</a:t>
            </a:r>
            <a:r>
              <a:rPr lang="en-US" altLang="zh-CN" sz="2800" b="1" kern="100">
                <a:solidFill>
                  <a:srgbClr val="0070C0"/>
                </a:solidFill>
                <a:latin typeface="Times New Roman" panose="02020603050405020304" pitchFamily="18" charset="0"/>
                <a:ea typeface="方正中等线简体" pitchFamily="65" charset="-122"/>
                <a:cs typeface="Courier New" panose="02070309020205020404" pitchFamily="49" charset="0"/>
              </a:rPr>
              <a:t>q</a:t>
            </a:r>
            <a:r>
              <a:rPr lang="zh-CN" altLang="zh-CN" sz="2800" b="1" kern="100">
                <a:solidFill>
                  <a:srgbClr val="0070C0"/>
                </a:solidFill>
                <a:latin typeface="Times New Roman" panose="02020603050405020304" pitchFamily="18" charset="0"/>
                <a:ea typeface="方正中等线简体" pitchFamily="65" charset="-122"/>
                <a:cs typeface="Times New Roman" panose="02020603050405020304" pitchFamily="18" charset="0"/>
              </a:rPr>
              <a:t>的充分条件</a:t>
            </a:r>
            <a:r>
              <a:rPr lang="zh-CN" altLang="en-US" sz="2800" b="1" kern="100">
                <a:solidFill>
                  <a:srgbClr val="0070C0"/>
                </a:solidFill>
                <a:latin typeface="Times New Roman" panose="02020603050405020304" pitchFamily="18" charset="0"/>
                <a:ea typeface="方正中等线简体" pitchFamily="65" charset="-122"/>
                <a:cs typeface="Times New Roman" panose="02020603050405020304" pitchFamily="18" charset="0"/>
              </a:rPr>
              <a:t>。</a:t>
            </a:r>
            <a:endParaRPr lang="en-US" altLang="zh-CN" sz="2800" b="1" kern="100">
              <a:solidFill>
                <a:srgbClr val="0070C0"/>
              </a:solidFill>
              <a:latin typeface="Times New Roman" panose="02020603050405020304" pitchFamily="18" charset="0"/>
              <a:ea typeface="方正中等线简体" pitchFamily="65" charset="-122"/>
              <a:cs typeface="Times New Roman" panose="02020603050405020304" pitchFamily="18" charset="0"/>
            </a:endParaRPr>
          </a:p>
          <a:p>
            <a:pPr algn="just">
              <a:lnSpc>
                <a:spcPct val="120000"/>
              </a:lnSpc>
              <a:spcAft>
                <a:spcPct val="0"/>
              </a:spcAft>
            </a:pPr>
            <a:r>
              <a:rPr lang="zh-CN" altLang="en-US" sz="2800" b="1" kern="100">
                <a:latin typeface="Times New Roman" panose="02020603050405020304" pitchFamily="18" charset="0"/>
                <a:ea typeface="方正中等线简体" pitchFamily="65" charset="-122"/>
                <a:cs typeface="Times New Roman" panose="02020603050405020304" pitchFamily="18" charset="0"/>
              </a:rPr>
              <a:t>一般称</a:t>
            </a:r>
            <a:r>
              <a:rPr lang="en-US" altLang="zh-CN" sz="2800" b="1" kern="100">
                <a:latin typeface="Times New Roman" panose="02020603050405020304" pitchFamily="18" charset="0"/>
                <a:ea typeface="方正中等线简体" pitchFamily="65" charset="-122"/>
                <a:cs typeface="Times New Roman" panose="02020603050405020304" pitchFamily="18" charset="0"/>
              </a:rPr>
              <a:t>p</a:t>
            </a:r>
            <a:r>
              <a:rPr lang="zh-CN" altLang="en-US" sz="2800" b="1" kern="100">
                <a:latin typeface="Times New Roman" panose="02020603050405020304" pitchFamily="18" charset="0"/>
                <a:ea typeface="方正中等线简体" pitchFamily="65" charset="-122"/>
                <a:cs typeface="Times New Roman" panose="02020603050405020304" pitchFamily="18" charset="0"/>
              </a:rPr>
              <a:t>是</a:t>
            </a:r>
            <a:r>
              <a:rPr lang="zh-CN" altLang="zh-CN" sz="2800" b="1" kern="100">
                <a:latin typeface="Times New Roman" panose="02020603050405020304" pitchFamily="18" charset="0"/>
                <a:ea typeface="方正中等线简体" pitchFamily="65" charset="-122"/>
                <a:cs typeface="Times New Roman" panose="02020603050405020304" pitchFamily="18" charset="0"/>
              </a:rPr>
              <a:t>前件</a:t>
            </a: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en-US" altLang="zh-CN" sz="2800" b="1" kern="100">
                <a:latin typeface="Times New Roman" panose="02020603050405020304" pitchFamily="18" charset="0"/>
                <a:ea typeface="方正中等线简体" pitchFamily="65" charset="-122"/>
                <a:cs typeface="Courier New" panose="02070309020205020404" pitchFamily="49" charset="0"/>
              </a:rPr>
              <a:t>q</a:t>
            </a:r>
            <a:r>
              <a:rPr lang="zh-CN" altLang="en-US" sz="2800" b="1" kern="100">
                <a:latin typeface="Times New Roman" panose="02020603050405020304" pitchFamily="18" charset="0"/>
                <a:ea typeface="方正中等线简体" pitchFamily="65" charset="-122"/>
                <a:cs typeface="Courier New" panose="02070309020205020404" pitchFamily="49" charset="0"/>
              </a:rPr>
              <a:t>是</a:t>
            </a:r>
            <a:r>
              <a:rPr lang="zh-CN" altLang="zh-CN" sz="2800" b="1" kern="100">
                <a:latin typeface="Times New Roman" panose="02020603050405020304" pitchFamily="18" charset="0"/>
                <a:ea typeface="方正中等线简体" pitchFamily="65" charset="-122"/>
                <a:cs typeface="Times New Roman" panose="02020603050405020304" pitchFamily="18" charset="0"/>
              </a:rPr>
              <a:t>后件</a:t>
            </a:r>
            <a:r>
              <a:rPr lang="zh-CN" altLang="en-US" sz="2800" b="1" kern="100">
                <a:latin typeface="Times New Roman" panose="02020603050405020304" pitchFamily="18" charset="0"/>
                <a:ea typeface="方正中等线简体" pitchFamily="65" charset="-122"/>
                <a:cs typeface="Courier New" panose="02070309020205020404" pitchFamily="49"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有</a:t>
            </a:r>
            <a:r>
              <a:rPr lang="en-US" altLang="zh-CN" sz="2800" b="1" kern="100">
                <a:latin typeface="Times New Roman" panose="02020603050405020304" pitchFamily="18" charset="0"/>
                <a:ea typeface="方正中等线简体" pitchFamily="65" charset="-122"/>
                <a:cs typeface="Courier New" panose="02070309020205020404" pitchFamily="49" charset="0"/>
              </a:rPr>
              <a:t>p</a:t>
            </a:r>
            <a:r>
              <a:rPr lang="zh-CN" altLang="zh-CN" sz="2800" b="1" kern="100">
                <a:latin typeface="Times New Roman" panose="02020603050405020304" pitchFamily="18" charset="0"/>
                <a:ea typeface="方正中等线简体" pitchFamily="65" charset="-122"/>
                <a:cs typeface="Times New Roman" panose="02020603050405020304" pitchFamily="18" charset="0"/>
              </a:rPr>
              <a:t>就一定有</a:t>
            </a:r>
            <a:r>
              <a:rPr lang="en-US" altLang="zh-CN" sz="2800" b="1" kern="100">
                <a:latin typeface="Times New Roman" panose="02020603050405020304" pitchFamily="18" charset="0"/>
                <a:ea typeface="方正中等线简体" pitchFamily="65" charset="-122"/>
                <a:cs typeface="Courier New" panose="02070309020205020404" pitchFamily="49" charset="0"/>
              </a:rPr>
              <a:t>q</a:t>
            </a:r>
            <a:r>
              <a:rPr lang="zh-CN" altLang="zh-CN" sz="2800" b="1" kern="100">
                <a:latin typeface="Times New Roman" panose="02020603050405020304" pitchFamily="18" charset="0"/>
                <a:ea typeface="方正中等线简体" pitchFamily="65" charset="-122"/>
                <a:cs typeface="Times New Roman" panose="02020603050405020304" pitchFamily="18" charset="0"/>
              </a:rPr>
              <a:t>。</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p:txBody>
      </p:sp>
      <p:sp>
        <p:nvSpPr>
          <p:cNvPr id="2" name="文本框 1"/>
          <p:cNvSpPr txBox="1"/>
          <p:nvPr/>
        </p:nvSpPr>
        <p:spPr>
          <a:xfrm>
            <a:off x="2208954" y="4429883"/>
            <a:ext cx="8003592" cy="583430"/>
          </a:xfrm>
          <a:prstGeom prst="rect">
            <a:avLst/>
          </a:prstGeom>
          <a:solidFill>
            <a:srgbClr val="C00000"/>
          </a:solidFill>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a:solidFill>
                  <a:schemeClr val="bg1"/>
                </a:solidFill>
              </a:rPr>
              <a:t>进行推理的原命题是一个充分条件命题。</a:t>
            </a:r>
            <a:endParaRPr lang="zh-CN" altLang="en-US" sz="3200">
              <a:solidFill>
                <a:schemeClr val="bg1"/>
              </a:solidFill>
            </a:endParaRPr>
          </a:p>
        </p:txBody>
      </p:sp>
      <p:sp>
        <p:nvSpPr>
          <p:cNvPr id="5" name="矩形 4"/>
          <p:cNvSpPr/>
          <p:nvPr/>
        </p:nvSpPr>
        <p:spPr>
          <a:xfrm>
            <a:off x="1154216" y="4962279"/>
            <a:ext cx="9012621" cy="941155"/>
          </a:xfrm>
          <a:prstGeom prst="rect">
            <a:avLst/>
          </a:prstGeom>
        </p:spPr>
        <p:txBody>
          <a:bodyPr wrap="square">
            <a:spAutoFit/>
          </a:bodyPr>
          <a:lstStyle/>
          <a:p>
            <a:pPr lvl="3">
              <a:lnSpc>
                <a:spcPct val="120000"/>
              </a:lnSpc>
            </a:pPr>
            <a:r>
              <a:rPr lang="zh-CN" altLang="en-US" sz="2400" b="1">
                <a:solidFill>
                  <a:srgbClr val="7030A0"/>
                </a:solidFill>
                <a:latin typeface="微软雅黑" panose="020B0503020204020204" pitchFamily="34" charset="-122"/>
                <a:ea typeface="微软雅黑" panose="020B0503020204020204" pitchFamily="34" charset="-122"/>
              </a:rPr>
              <a:t>小前提肯定大前提的前件，结论就肯定大前提的后件；</a:t>
            </a:r>
            <a:endParaRPr lang="en-US" altLang="zh-CN" sz="2400" b="1">
              <a:solidFill>
                <a:srgbClr val="7030A0"/>
              </a:solidFill>
              <a:latin typeface="微软雅黑" panose="020B0503020204020204" pitchFamily="34" charset="-122"/>
              <a:ea typeface="微软雅黑" panose="020B0503020204020204" pitchFamily="34" charset="-122"/>
            </a:endParaRPr>
          </a:p>
          <a:p>
            <a:pPr lvl="3">
              <a:lnSpc>
                <a:spcPct val="120000"/>
              </a:lnSpc>
            </a:pPr>
            <a:r>
              <a:rPr lang="zh-CN" altLang="en-US" sz="2400" b="1">
                <a:solidFill>
                  <a:srgbClr val="7030A0"/>
                </a:solidFill>
                <a:latin typeface="微软雅黑" panose="020B0503020204020204" pitchFamily="34" charset="-122"/>
                <a:ea typeface="微软雅黑" panose="020B0503020204020204" pitchFamily="34" charset="-122"/>
              </a:rPr>
              <a:t>小前提否定大前提的后件，结论就否定大前提的前件。</a:t>
            </a:r>
            <a:endParaRPr lang="en-US" altLang="zh-CN" sz="2400" b="1">
              <a:solidFill>
                <a:srgbClr val="7030A0"/>
              </a:solidFill>
              <a:latin typeface="微软雅黑" panose="020B0503020204020204" pitchFamily="34" charset="-122"/>
              <a:ea typeface="微软雅黑" panose="020B0503020204020204" pitchFamily="34" charset="-122"/>
            </a:endParaRPr>
          </a:p>
        </p:txBody>
      </p:sp>
      <p:sp>
        <p:nvSpPr>
          <p:cNvPr id="9" name="矩形 8"/>
          <p:cNvSpPr/>
          <p:nvPr/>
        </p:nvSpPr>
        <p:spPr>
          <a:xfrm>
            <a:off x="0" y="5685085"/>
            <a:ext cx="11988267" cy="1028680"/>
          </a:xfrm>
          <a:prstGeom prst="rect">
            <a:avLst/>
          </a:prstGeom>
        </p:spPr>
        <p:txBody>
          <a:bodyPr wrap="square">
            <a:spAutoFit/>
          </a:bodyPr>
          <a:lstStyle/>
          <a:p>
            <a:pPr lvl="1">
              <a:lnSpc>
                <a:spcPct val="150000"/>
              </a:lnSpc>
            </a:pPr>
            <a:r>
              <a:rPr lang="zh-CN" altLang="en-US" sz="2200" b="1">
                <a:solidFill>
                  <a:schemeClr val="bg2">
                    <a:lumMod val="25000"/>
                  </a:schemeClr>
                </a:solidFill>
                <a:latin typeface="仿宋" panose="02010609060101010101" charset="-122"/>
                <a:ea typeface="仿宋" panose="02010609060101010101" charset="-122"/>
              </a:rPr>
              <a:t>①</a:t>
            </a:r>
            <a:r>
              <a:rPr lang="zh-CN" altLang="en-US" sz="2200" b="1">
                <a:solidFill>
                  <a:srgbClr val="FF0000"/>
                </a:solidFill>
                <a:latin typeface="仿宋" panose="02010609060101010101" charset="-122"/>
                <a:ea typeface="仿宋" panose="02010609060101010101" charset="-122"/>
              </a:rPr>
              <a:t>如果</a:t>
            </a:r>
            <a:r>
              <a:rPr lang="zh-CN" altLang="en-US" sz="2200" b="1">
                <a:solidFill>
                  <a:schemeClr val="bg2">
                    <a:lumMod val="25000"/>
                  </a:schemeClr>
                </a:solidFill>
                <a:latin typeface="仿宋" panose="02010609060101010101" charset="-122"/>
                <a:ea typeface="仿宋" panose="02010609060101010101" charset="-122"/>
              </a:rPr>
              <a:t>一个数的末位是</a:t>
            </a:r>
            <a:r>
              <a:rPr lang="en-US" altLang="zh-CN" sz="2200" b="1">
                <a:solidFill>
                  <a:schemeClr val="bg2">
                    <a:lumMod val="25000"/>
                  </a:schemeClr>
                </a:solidFill>
                <a:latin typeface="仿宋" panose="02010609060101010101" charset="-122"/>
                <a:ea typeface="仿宋" panose="02010609060101010101" charset="-122"/>
              </a:rPr>
              <a:t>0</a:t>
            </a:r>
            <a:r>
              <a:rPr lang="zh-CN" altLang="en-US" sz="2200" b="1">
                <a:solidFill>
                  <a:schemeClr val="bg2">
                    <a:lumMod val="25000"/>
                  </a:schemeClr>
                </a:solidFill>
                <a:latin typeface="仿宋" panose="02010609060101010101" charset="-122"/>
                <a:ea typeface="仿宋" panose="02010609060101010101" charset="-122"/>
              </a:rPr>
              <a:t>，那么这个数能被</a:t>
            </a:r>
            <a:r>
              <a:rPr lang="en-US" altLang="zh-CN" sz="2200" b="1">
                <a:solidFill>
                  <a:schemeClr val="bg2">
                    <a:lumMod val="25000"/>
                  </a:schemeClr>
                </a:solidFill>
                <a:latin typeface="仿宋" panose="02010609060101010101" charset="-122"/>
                <a:ea typeface="仿宋" panose="02010609060101010101" charset="-122"/>
              </a:rPr>
              <a:t>5</a:t>
            </a:r>
            <a:r>
              <a:rPr lang="zh-CN" altLang="en-US" sz="2200" b="1">
                <a:solidFill>
                  <a:schemeClr val="bg2">
                    <a:lumMod val="25000"/>
                  </a:schemeClr>
                </a:solidFill>
                <a:latin typeface="仿宋" panose="02010609060101010101" charset="-122"/>
                <a:ea typeface="仿宋" panose="02010609060101010101" charset="-122"/>
              </a:rPr>
              <a:t>整除；这个数的末位是</a:t>
            </a:r>
            <a:r>
              <a:rPr lang="en-US" altLang="zh-CN" sz="2200" b="1">
                <a:solidFill>
                  <a:schemeClr val="bg2">
                    <a:lumMod val="25000"/>
                  </a:schemeClr>
                </a:solidFill>
                <a:latin typeface="仿宋" panose="02010609060101010101" charset="-122"/>
                <a:ea typeface="仿宋" panose="02010609060101010101" charset="-122"/>
              </a:rPr>
              <a:t>0</a:t>
            </a:r>
            <a:r>
              <a:rPr lang="zh-CN" altLang="en-US" sz="2200" b="1">
                <a:solidFill>
                  <a:schemeClr val="bg2">
                    <a:lumMod val="25000"/>
                  </a:schemeClr>
                </a:solidFill>
                <a:latin typeface="仿宋" panose="02010609060101010101" charset="-122"/>
                <a:ea typeface="仿宋" panose="02010609060101010101" charset="-122"/>
              </a:rPr>
              <a:t>，所以这个数能被</a:t>
            </a:r>
            <a:r>
              <a:rPr lang="en-US" altLang="zh-CN" sz="2200" b="1">
                <a:solidFill>
                  <a:schemeClr val="bg2">
                    <a:lumMod val="25000"/>
                  </a:schemeClr>
                </a:solidFill>
                <a:latin typeface="仿宋" panose="02010609060101010101" charset="-122"/>
                <a:ea typeface="仿宋" panose="02010609060101010101" charset="-122"/>
              </a:rPr>
              <a:t>5</a:t>
            </a:r>
            <a:r>
              <a:rPr lang="zh-CN" altLang="en-US" sz="2200" b="1">
                <a:solidFill>
                  <a:schemeClr val="bg2">
                    <a:lumMod val="25000"/>
                  </a:schemeClr>
                </a:solidFill>
                <a:latin typeface="仿宋" panose="02010609060101010101" charset="-122"/>
                <a:ea typeface="仿宋" panose="02010609060101010101" charset="-122"/>
              </a:rPr>
              <a:t>整除；</a:t>
            </a:r>
            <a:endParaRPr lang="en-US" altLang="zh-CN" sz="2200" b="1">
              <a:solidFill>
                <a:schemeClr val="bg2">
                  <a:lumMod val="25000"/>
                </a:schemeClr>
              </a:solidFill>
              <a:latin typeface="仿宋" panose="02010609060101010101" charset="-122"/>
              <a:ea typeface="仿宋" panose="02010609060101010101" charset="-122"/>
            </a:endParaRPr>
          </a:p>
          <a:p>
            <a:pPr lvl="1">
              <a:lnSpc>
                <a:spcPct val="150000"/>
              </a:lnSpc>
            </a:pPr>
            <a:r>
              <a:rPr lang="zh-CN" altLang="en-US" sz="2200" b="1">
                <a:solidFill>
                  <a:schemeClr val="bg2">
                    <a:lumMod val="25000"/>
                  </a:schemeClr>
                </a:solidFill>
                <a:latin typeface="仿宋" panose="02010609060101010101" charset="-122"/>
                <a:ea typeface="仿宋" panose="02010609060101010101" charset="-122"/>
              </a:rPr>
              <a:t>②</a:t>
            </a:r>
            <a:r>
              <a:rPr lang="zh-CN" altLang="en-US" sz="2200" b="1">
                <a:solidFill>
                  <a:srgbClr val="FF0000"/>
                </a:solidFill>
                <a:latin typeface="仿宋" panose="02010609060101010101" charset="-122"/>
                <a:ea typeface="仿宋" panose="02010609060101010101" charset="-122"/>
              </a:rPr>
              <a:t>如果</a:t>
            </a:r>
            <a:r>
              <a:rPr lang="zh-CN" altLang="en-US" sz="2200" b="1">
                <a:solidFill>
                  <a:schemeClr val="bg2">
                    <a:lumMod val="25000"/>
                  </a:schemeClr>
                </a:solidFill>
                <a:latin typeface="仿宋" panose="02010609060101010101" charset="-122"/>
                <a:ea typeface="仿宋" panose="02010609060101010101" charset="-122"/>
              </a:rPr>
              <a:t>一个图形是正方形，那么它的四边相等；这个图形四边不相等，所以，它不是正方形。</a:t>
            </a:r>
            <a:endParaRPr lang="en-US" altLang="zh-CN" sz="2200" b="1">
              <a:solidFill>
                <a:schemeClr val="bg2">
                  <a:lumMod val="25000"/>
                </a:schemeClr>
              </a:solidFill>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p:nvPr/>
        </p:nvSpPr>
        <p:spPr>
          <a:xfrm>
            <a:off x="306299" y="1967340"/>
            <a:ext cx="12349020" cy="51085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4060"/>
              </a:lnSpc>
              <a:spcBef>
                <a:spcPct val="0"/>
              </a:spcBef>
              <a:buFont typeface="Wingdings" panose="05000000000000000000" pitchFamily="2" charset="2"/>
              <a:buChar char="Ø"/>
            </a:pPr>
            <a:r>
              <a:rPr lang="zh-CN" altLang="en-US" sz="3200" b="1">
                <a:latin typeface="楷体" panose="02010609060101010101" pitchFamily="49" charset="-122"/>
                <a:ea typeface="楷体" panose="02010609060101010101" pitchFamily="49" charset="-122"/>
                <a:cs typeface="宋体" panose="02010600030101010101" pitchFamily="2" charset="-122"/>
              </a:rPr>
              <a:t>课本</a:t>
            </a:r>
            <a:r>
              <a:rPr lang="en-US" altLang="zh-CN" sz="3200" b="1">
                <a:latin typeface="楷体" panose="02010609060101010101" pitchFamily="49" charset="-122"/>
                <a:ea typeface="楷体" panose="02010609060101010101" pitchFamily="49" charset="-122"/>
                <a:cs typeface="宋体" panose="02010600030101010101" pitchFamily="2" charset="-122"/>
              </a:rPr>
              <a:t>P93</a:t>
            </a:r>
            <a:endParaRPr lang="en-US" altLang="zh-CN" sz="3200" b="1">
              <a:latin typeface="楷体" panose="02010609060101010101" pitchFamily="49" charset="-122"/>
              <a:ea typeface="楷体" panose="02010609060101010101" pitchFamily="49" charset="-122"/>
              <a:cs typeface="宋体" panose="02010600030101010101" pitchFamily="2" charset="-122"/>
            </a:endParaRPr>
          </a:p>
          <a:p>
            <a:pPr>
              <a:lnSpc>
                <a:spcPts val="4060"/>
              </a:lnSpc>
              <a:spcBef>
                <a:spcPct val="0"/>
              </a:spcBef>
            </a:pPr>
            <a:r>
              <a:rPr lang="zh-CN" altLang="en-US" sz="3200" b="1">
                <a:latin typeface="楷体" panose="02010609060101010101" pitchFamily="49" charset="-122"/>
                <a:ea typeface="楷体" panose="02010609060101010101" pitchFamily="49" charset="-122"/>
                <a:cs typeface="宋体" panose="02010600030101010101" pitchFamily="2" charset="-122"/>
              </a:rPr>
              <a:t>袁滋的推理过程概括为：</a:t>
            </a:r>
            <a:endParaRPr lang="zh-CN" altLang="en-US" sz="3200" b="1">
              <a:latin typeface="楷体" panose="02010609060101010101" pitchFamily="49" charset="-122"/>
              <a:ea typeface="楷体" panose="02010609060101010101" pitchFamily="49" charset="-122"/>
              <a:cs typeface="宋体" panose="02010600030101010101" pitchFamily="2" charset="-122"/>
            </a:endParaRPr>
          </a:p>
          <a:p>
            <a:pPr>
              <a:lnSpc>
                <a:spcPts val="4060"/>
              </a:lnSpc>
              <a:spcBef>
                <a:spcPct val="0"/>
              </a:spcBef>
            </a:pPr>
            <a:r>
              <a:rPr lang="zh-CN" altLang="en-US" sz="3200" b="1">
                <a:solidFill>
                  <a:srgbClr val="C00000"/>
                </a:solidFill>
                <a:latin typeface="楷体" panose="02010609060101010101" pitchFamily="49" charset="-122"/>
                <a:ea typeface="楷体" panose="02010609060101010101" pitchFamily="49" charset="-122"/>
                <a:cs typeface="宋体" panose="02010600030101010101" pitchFamily="2" charset="-122"/>
              </a:rPr>
              <a:t>如果</a:t>
            </a:r>
            <a:r>
              <a:rPr lang="zh-CN" altLang="en-US" sz="3200" b="1">
                <a:latin typeface="楷体" panose="02010609060101010101" pitchFamily="49" charset="-122"/>
                <a:ea typeface="楷体" panose="02010609060101010101" pitchFamily="49" charset="-122"/>
                <a:cs typeface="宋体" panose="02010600030101010101" pitchFamily="2" charset="-122"/>
              </a:rPr>
              <a:t>县官以土换金</a:t>
            </a:r>
            <a:r>
              <a:rPr lang="en-US" altLang="zh-CN" sz="3200" b="1">
                <a:solidFill>
                  <a:srgbClr val="0070C0"/>
                </a:solidFill>
                <a:latin typeface="楷体" panose="02010609060101010101" pitchFamily="49" charset="-122"/>
                <a:ea typeface="楷体" panose="02010609060101010101" pitchFamily="49" charset="-122"/>
                <a:cs typeface="宋体" panose="02010600030101010101" pitchFamily="2" charset="-122"/>
              </a:rPr>
              <a:t>P</a:t>
            </a:r>
            <a:r>
              <a:rPr lang="zh-CN" altLang="en-US" sz="3200" b="1">
                <a:latin typeface="楷体" panose="02010609060101010101" pitchFamily="49" charset="-122"/>
                <a:ea typeface="楷体" panose="02010609060101010101" pitchFamily="49" charset="-122"/>
                <a:cs typeface="宋体" panose="02010600030101010101" pitchFamily="2" charset="-122"/>
              </a:rPr>
              <a:t>，</a:t>
            </a:r>
            <a:r>
              <a:rPr lang="zh-CN" altLang="en-US" sz="3200" b="1">
                <a:solidFill>
                  <a:srgbClr val="C00000"/>
                </a:solidFill>
                <a:latin typeface="楷体" panose="02010609060101010101" pitchFamily="49" charset="-122"/>
                <a:ea typeface="楷体" panose="02010609060101010101" pitchFamily="49" charset="-122"/>
                <a:cs typeface="宋体" panose="02010600030101010101" pitchFamily="2" charset="-122"/>
              </a:rPr>
              <a:t>那么是金子应该</a:t>
            </a:r>
            <a:r>
              <a:rPr lang="zh-CN" altLang="en-US" sz="3200" b="1">
                <a:latin typeface="楷体" panose="02010609060101010101" pitchFamily="49" charset="-122"/>
                <a:ea typeface="楷体" panose="02010609060101010101" pitchFamily="49" charset="-122"/>
                <a:cs typeface="宋体" panose="02010600030101010101" pitchFamily="2" charset="-122"/>
              </a:rPr>
              <a:t>很重很多人抬</a:t>
            </a:r>
            <a:r>
              <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sym typeface="+mn-ea"/>
              </a:rPr>
              <a:t>q</a:t>
            </a:r>
            <a:endPar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endParaRPr>
          </a:p>
          <a:p>
            <a:pPr>
              <a:lnSpc>
                <a:spcPts val="4060"/>
              </a:lnSpc>
              <a:spcBef>
                <a:spcPct val="0"/>
              </a:spcBef>
            </a:pPr>
            <a:r>
              <a:rPr lang="zh-CN" altLang="en-US" sz="3200" b="1" u="sng">
                <a:latin typeface="楷体" panose="02010609060101010101" pitchFamily="49" charset="-122"/>
                <a:ea typeface="楷体" panose="02010609060101010101" pitchFamily="49" charset="-122"/>
                <a:cs typeface="宋体" panose="02010600030101010101" pitchFamily="2" charset="-122"/>
              </a:rPr>
              <a:t>事实上运“金”的只有两个人，用竹扁担</a:t>
            </a:r>
            <a:r>
              <a:rPr lang="zh-CN" altLang="en-US" sz="3200" b="1" u="sng">
                <a:solidFill>
                  <a:srgbClr val="0070C0"/>
                </a:solidFill>
                <a:latin typeface="楷体" panose="02010609060101010101" pitchFamily="49" charset="-122"/>
                <a:ea typeface="楷体" panose="02010609060101010101" pitchFamily="49" charset="-122"/>
                <a:cs typeface="宋体" panose="02010600030101010101" pitchFamily="2" charset="-122"/>
              </a:rPr>
              <a:t>（不重且两人）</a:t>
            </a:r>
            <a:r>
              <a:rPr lang="zh-CN" altLang="en-US" sz="3200" b="1" u="sng">
                <a:latin typeface="楷体" panose="02010609060101010101" pitchFamily="49" charset="-122"/>
                <a:ea typeface="楷体" panose="02010609060101010101" pitchFamily="49" charset="-122"/>
                <a:cs typeface="宋体" panose="02010600030101010101" pitchFamily="2" charset="-122"/>
              </a:rPr>
              <a:t>。</a:t>
            </a:r>
            <a:r>
              <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rPr>
              <a:t>非</a:t>
            </a:r>
            <a:r>
              <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sym typeface="+mn-ea"/>
              </a:rPr>
              <a:t>q</a:t>
            </a:r>
            <a:endPar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endParaRPr>
          </a:p>
          <a:p>
            <a:pPr>
              <a:lnSpc>
                <a:spcPts val="4060"/>
              </a:lnSpc>
              <a:spcBef>
                <a:spcPct val="0"/>
              </a:spcBef>
            </a:pPr>
            <a:r>
              <a:rPr lang="zh-CN" altLang="en-US" sz="3200" b="1">
                <a:latin typeface="楷体" panose="02010609060101010101" pitchFamily="49" charset="-122"/>
                <a:ea typeface="楷体" panose="02010609060101010101" pitchFamily="49" charset="-122"/>
                <a:cs typeface="宋体" panose="02010600030101010101" pitchFamily="2" charset="-122"/>
              </a:rPr>
              <a:t>所以县官不可能以土换金。</a:t>
            </a:r>
            <a:r>
              <a:rPr lang="zh-CN" altLang="en-US" sz="3200" b="1">
                <a:solidFill>
                  <a:srgbClr val="0070C0"/>
                </a:solidFill>
                <a:latin typeface="楷体" panose="02010609060101010101" pitchFamily="49" charset="-122"/>
                <a:ea typeface="楷体" panose="02010609060101010101" pitchFamily="49" charset="-122"/>
                <a:cs typeface="宋体" panose="02010600030101010101" pitchFamily="2" charset="-122"/>
              </a:rPr>
              <a:t>非</a:t>
            </a:r>
            <a:r>
              <a:rPr lang="en-US" altLang="zh-CN" sz="3200" b="1">
                <a:solidFill>
                  <a:srgbClr val="0070C0"/>
                </a:solidFill>
                <a:latin typeface="楷体" panose="02010609060101010101" pitchFamily="49" charset="-122"/>
                <a:ea typeface="楷体" panose="02010609060101010101" pitchFamily="49" charset="-122"/>
                <a:cs typeface="宋体" panose="02010600030101010101" pitchFamily="2" charset="-122"/>
                <a:sym typeface="+mn-ea"/>
              </a:rPr>
              <a:t>P</a:t>
            </a:r>
            <a:endParaRPr lang="en-US" altLang="zh-CN" sz="3200" b="1">
              <a:solidFill>
                <a:srgbClr val="0070C0"/>
              </a:solidFill>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3" name="矩形 2"/>
          <p:cNvSpPr/>
          <p:nvPr/>
        </p:nvSpPr>
        <p:spPr>
          <a:xfrm>
            <a:off x="306299" y="565948"/>
            <a:ext cx="11343051" cy="1200329"/>
          </a:xfrm>
          <a:prstGeom prst="rect">
            <a:avLst/>
          </a:prstGeom>
          <a:noFill/>
          <a:ln w="3175">
            <a:noFill/>
            <a:prstDash val="dash"/>
          </a:ln>
        </p:spPr>
        <p:txBody>
          <a:bodyPr wrap="square" lIns="90170" tIns="46990" rIns="90170" bIns="46990" anchor="ctr" anchorCtr="0">
            <a:normAutofit/>
          </a:bodyPr>
          <a:lstStyle/>
          <a:p>
            <a:pPr defTabSz="913765">
              <a:spcBef>
                <a:spcPct val="0"/>
              </a:spcBef>
              <a:spcAft>
                <a:spcPts val="800"/>
              </a:spcAft>
            </a:pPr>
            <a:r>
              <a:rPr lang="zh-CN" altLang="zh-CN" sz="3600" b="1" spc="300">
                <a:ln w="3175">
                  <a:noFill/>
                  <a:prstDash val="dash"/>
                </a:ln>
                <a:latin typeface="Arial" panose="020B0604020202020204" pitchFamily="34" charset="0"/>
                <a:ea typeface="微软雅黑" panose="020B0503020204020204" pitchFamily="34" charset="-122"/>
              </a:rPr>
              <a:t>分析言语活动中的推理过程及形式</a:t>
            </a:r>
            <a:endParaRPr lang="zh-CN" altLang="zh-CN" sz="3600" b="1" spc="300">
              <a:ln w="3175">
                <a:noFill/>
                <a:prstDash val="dash"/>
              </a:ln>
              <a:latin typeface="Arial" panose="020B0604020202020204" pitchFamily="34"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1320" y="828787"/>
            <a:ext cx="11409359" cy="5663421"/>
          </a:xfrm>
          <a:prstGeom prst="rect">
            <a:avLst/>
          </a:prstGeom>
        </p:spPr>
        <p:txBody>
          <a:bodyPr wrap="square" lIns="121870" tIns="60934" rIns="121870" bIns="60934">
            <a:spAutoFit/>
          </a:bodyPr>
          <a:lstStyle/>
          <a:p>
            <a:pPr algn="just" fontAlgn="auto">
              <a:lnSpc>
                <a:spcPct val="130000"/>
              </a:lnSpc>
              <a:spcAft>
                <a:spcPct val="0"/>
              </a:spcAft>
            </a:pPr>
            <a:r>
              <a:rPr lang="zh-CN" altLang="zh-CN" sz="2800" b="1" u="sng" kern="100">
                <a:latin typeface="Times New Roman" panose="02020603050405020304" pitchFamily="18" charset="0"/>
                <a:ea typeface="方正中等线简体" pitchFamily="65" charset="-122"/>
                <a:cs typeface="Times New Roman" panose="02020603050405020304" pitchFamily="18" charset="0"/>
              </a:rPr>
              <a:t>规则</a:t>
            </a:r>
            <a:r>
              <a:rPr lang="en-US" altLang="zh-CN" sz="2800" b="1" u="sng" kern="100">
                <a:latin typeface="Times New Roman" panose="02020603050405020304" pitchFamily="18" charset="0"/>
                <a:ea typeface="方正中等线简体" pitchFamily="65" charset="-122"/>
                <a:cs typeface="Courier New" panose="02070309020205020404" pitchFamily="49" charset="0"/>
              </a:rPr>
              <a:t>1</a:t>
            </a:r>
            <a:r>
              <a:rPr lang="zh-CN" altLang="zh-CN" sz="2800" b="1" u="sng" kern="100">
                <a:latin typeface="Times New Roman" panose="02020603050405020304" pitchFamily="18" charset="0"/>
                <a:ea typeface="方正中等线简体" pitchFamily="65" charset="-122"/>
                <a:cs typeface="Times New Roman" panose="02020603050405020304" pitchFamily="18" charset="0"/>
              </a:rPr>
              <a:t>：肯定前件，就要肯定后件；</a:t>
            </a:r>
            <a:r>
              <a:rPr lang="zh-CN" altLang="zh-CN" sz="2800" b="1" u="sng" kern="100">
                <a:solidFill>
                  <a:srgbClr val="C00000"/>
                </a:solidFill>
                <a:latin typeface="Times New Roman" panose="02020603050405020304" pitchFamily="18" charset="0"/>
                <a:ea typeface="方正中等线简体" pitchFamily="65" charset="-122"/>
                <a:cs typeface="Times New Roman" panose="02020603050405020304" pitchFamily="18" charset="0"/>
              </a:rPr>
              <a:t>否定前件，不能否定后件</a:t>
            </a:r>
            <a:endParaRPr lang="zh-CN" altLang="zh-CN" sz="2800" b="1" u="sng"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a:p>
            <a:pPr algn="just" fontAlgn="auto">
              <a:lnSpc>
                <a:spcPct val="130000"/>
              </a:lnSpc>
              <a:spcAft>
                <a:spcPct val="0"/>
              </a:spcAft>
            </a:pPr>
            <a:r>
              <a:rPr lang="en-US" altLang="zh-CN" sz="2800" b="1" kern="100">
                <a:latin typeface="Times New Roman" panose="02020603050405020304" pitchFamily="18" charset="0"/>
                <a:ea typeface="方正中等线简体" pitchFamily="65" charset="-122"/>
                <a:cs typeface="Courier New" panose="02070309020205020404" pitchFamily="49"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如果</a:t>
            </a:r>
            <a:r>
              <a:rPr lang="en-US" altLang="zh-CN" sz="2800" b="1" kern="100">
                <a:latin typeface="Times New Roman" panose="02020603050405020304" pitchFamily="18" charset="0"/>
                <a:ea typeface="方正中等线简体" pitchFamily="65" charset="-122"/>
                <a:cs typeface="Courier New" panose="02070309020205020404" pitchFamily="49" charset="0"/>
              </a:rPr>
              <a:t>p</a:t>
            </a:r>
            <a:r>
              <a:rPr lang="zh-CN" altLang="zh-CN" sz="2800" b="1" kern="100">
                <a:latin typeface="Times New Roman" panose="02020603050405020304" pitchFamily="18" charset="0"/>
                <a:ea typeface="方正中等线简体" pitchFamily="65" charset="-122"/>
                <a:cs typeface="Times New Roman" panose="02020603050405020304" pitchFamily="18" charset="0"/>
              </a:rPr>
              <a:t>，那么</a:t>
            </a:r>
            <a:r>
              <a:rPr lang="en-US" altLang="zh-CN" sz="2800" b="1" kern="100">
                <a:latin typeface="Times New Roman" panose="02020603050405020304" pitchFamily="18" charset="0"/>
                <a:ea typeface="方正中等线简体" pitchFamily="65" charset="-122"/>
                <a:cs typeface="Courier New" panose="02070309020205020404" pitchFamily="49" charset="0"/>
              </a:rPr>
              <a:t>q</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有</a:t>
            </a:r>
            <a:r>
              <a:rPr lang="en-US" altLang="zh-CN" sz="2800" b="1" kern="100">
                <a:latin typeface="Times New Roman" panose="02020603050405020304" pitchFamily="18" charset="0"/>
                <a:ea typeface="方正中等线简体" pitchFamily="65" charset="-122"/>
                <a:cs typeface="Courier New" panose="02070309020205020404" pitchFamily="49" charset="0"/>
              </a:rPr>
              <a:t>p</a:t>
            </a:r>
            <a:r>
              <a:rPr lang="zh-CN" altLang="zh-CN" sz="2800" b="1" kern="100">
                <a:latin typeface="Times New Roman" panose="02020603050405020304" pitchFamily="18" charset="0"/>
                <a:ea typeface="方正中等线简体" pitchFamily="65" charset="-122"/>
                <a:cs typeface="Times New Roman" panose="02020603050405020304" pitchFamily="18" charset="0"/>
              </a:rPr>
              <a:t>，定有</a:t>
            </a:r>
            <a:r>
              <a:rPr lang="en-US" altLang="zh-CN" sz="2800" b="1" kern="100">
                <a:latin typeface="Times New Roman" panose="02020603050405020304" pitchFamily="18" charset="0"/>
                <a:ea typeface="方正中等线简体" pitchFamily="65" charset="-122"/>
                <a:cs typeface="Courier New" panose="02070309020205020404" pitchFamily="49" charset="0"/>
              </a:rPr>
              <a:t>q</a:t>
            </a:r>
            <a:r>
              <a:rPr lang="zh-CN" altLang="zh-CN" sz="2800" b="1" kern="100">
                <a:latin typeface="Times New Roman" panose="02020603050405020304" pitchFamily="18" charset="0"/>
                <a:ea typeface="方正中等线简体" pitchFamily="65" charset="-122"/>
                <a:cs typeface="Times New Roman" panose="02020603050405020304" pitchFamily="18" charset="0"/>
              </a:rPr>
              <a:t>。</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fontAlgn="auto">
              <a:lnSpc>
                <a:spcPct val="13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例如：</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如果你喜欢语文，那么你学习语文会很投入。</a:t>
            </a:r>
            <a:endPar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endParaRPr>
          </a:p>
          <a:p>
            <a:pPr algn="just" fontAlgn="auto">
              <a:lnSpc>
                <a:spcPct val="130000"/>
              </a:lnSpc>
              <a:spcAft>
                <a:spcPct val="0"/>
              </a:spcAft>
            </a:pPr>
            <a:r>
              <a:rPr lang="en-US" altLang="zh-CN" sz="2800" b="1" kern="100">
                <a:solidFill>
                  <a:srgbClr val="0070C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0070C0"/>
                </a:solidFill>
                <a:latin typeface="Times New Roman" panose="02020603050405020304" pitchFamily="18" charset="0"/>
                <a:ea typeface="楷体_GB2312" panose="02010609030101010101" pitchFamily="49" charset="-122"/>
                <a:cs typeface="Times New Roman" panose="02020603050405020304" pitchFamily="18" charset="0"/>
              </a:rPr>
              <a:t>如果你不喜欢语文，那么你学习语文不会很投入。</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否定前件×</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endParaRPr>
          </a:p>
          <a:p>
            <a:pPr algn="just" fontAlgn="auto">
              <a:lnSpc>
                <a:spcPct val="130000"/>
              </a:lnSpc>
              <a:spcAft>
                <a:spcPct val="0"/>
              </a:spcAft>
            </a:pPr>
            <a:r>
              <a:rPr lang="en-US" altLang="zh-CN" sz="2800" b="1" kern="100">
                <a:solidFill>
                  <a:srgbClr val="0070C0"/>
                </a:solidFill>
                <a:latin typeface="宋体" panose="02010600030101010101" pitchFamily="2" charset="-122"/>
                <a:ea typeface="方正中等线简体" pitchFamily="65" charset="-122"/>
                <a:cs typeface="Times New Roman" panose="02020603050405020304" pitchFamily="18" charset="0"/>
                <a:sym typeface="+mn-ea"/>
              </a:rPr>
              <a:t>→</a:t>
            </a:r>
            <a:r>
              <a:rPr lang="zh-CN" altLang="zh-CN" sz="2800" b="1" kern="100">
                <a:solidFill>
                  <a:srgbClr val="0070C0"/>
                </a:solidFill>
                <a:latin typeface="Times New Roman" panose="02020603050405020304" pitchFamily="18" charset="0"/>
                <a:ea typeface="楷体_GB2312" panose="02010609030101010101" pitchFamily="49" charset="-122"/>
                <a:cs typeface="Times New Roman" panose="02020603050405020304" pitchFamily="18" charset="0"/>
                <a:sym typeface="+mn-ea"/>
              </a:rPr>
              <a:t>你学习语文不投入，所以你不喜欢语文。</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否定后件</a:t>
            </a:r>
            <a:r>
              <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8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fontAlgn="auto">
              <a:lnSpc>
                <a:spcPct val="130000"/>
              </a:lnSpc>
              <a:spcAft>
                <a:spcPct val="0"/>
              </a:spcAft>
            </a:pPr>
            <a:r>
              <a:rPr lang="zh-CN" altLang="zh-CN" sz="2800" b="1" u="sng" kern="100">
                <a:latin typeface="Times New Roman" panose="02020603050405020304" pitchFamily="18" charset="0"/>
                <a:ea typeface="方正中等线简体" pitchFamily="65" charset="-122"/>
                <a:cs typeface="Times New Roman" panose="02020603050405020304" pitchFamily="18" charset="0"/>
              </a:rPr>
              <a:t>规则</a:t>
            </a:r>
            <a:r>
              <a:rPr lang="en-US" altLang="zh-CN" sz="2800" b="1" u="sng" kern="100">
                <a:latin typeface="Times New Roman" panose="02020603050405020304" pitchFamily="18" charset="0"/>
                <a:ea typeface="方正中等线简体" pitchFamily="65" charset="-122"/>
                <a:cs typeface="Courier New" panose="02070309020205020404" pitchFamily="49" charset="0"/>
              </a:rPr>
              <a:t>2</a:t>
            </a:r>
            <a:r>
              <a:rPr lang="zh-CN" altLang="zh-CN" sz="2800" b="1" u="sng" kern="100">
                <a:latin typeface="Times New Roman" panose="02020603050405020304" pitchFamily="18" charset="0"/>
                <a:ea typeface="方正中等线简体" pitchFamily="65" charset="-122"/>
                <a:cs typeface="Times New Roman" panose="02020603050405020304" pitchFamily="18" charset="0"/>
              </a:rPr>
              <a:t>：否定后件，就要否定前件；</a:t>
            </a:r>
            <a:r>
              <a:rPr lang="zh-CN" altLang="zh-CN" sz="2800" b="1" u="sng" kern="100">
                <a:solidFill>
                  <a:srgbClr val="C00000"/>
                </a:solidFill>
                <a:latin typeface="Times New Roman" panose="02020603050405020304" pitchFamily="18" charset="0"/>
                <a:ea typeface="方正中等线简体" pitchFamily="65" charset="-122"/>
                <a:cs typeface="Times New Roman" panose="02020603050405020304" pitchFamily="18" charset="0"/>
              </a:rPr>
              <a:t>肯定后件，不能肯定前件</a:t>
            </a:r>
            <a:endParaRPr lang="zh-CN" altLang="zh-CN" sz="2800" b="1" u="sng" kern="100">
              <a:solidFill>
                <a:srgbClr val="C00000"/>
              </a:solidFill>
              <a:latin typeface="Times New Roman" panose="02020603050405020304" pitchFamily="18" charset="0"/>
              <a:ea typeface="方正中等线简体" pitchFamily="65" charset="-122"/>
              <a:cs typeface="Times New Roman" panose="02020603050405020304" pitchFamily="18" charset="0"/>
            </a:endParaRPr>
          </a:p>
          <a:p>
            <a:pPr algn="just" fontAlgn="auto">
              <a:lnSpc>
                <a:spcPct val="130000"/>
              </a:lnSpc>
              <a:spcAft>
                <a:spcPct val="0"/>
              </a:spcAft>
            </a:pPr>
            <a:r>
              <a:rPr lang="en-US" altLang="zh-CN" sz="2800" b="1" kern="100">
                <a:latin typeface="Times New Roman" panose="02020603050405020304" pitchFamily="18" charset="0"/>
                <a:ea typeface="方正中等线简体" pitchFamily="65" charset="-122"/>
                <a:cs typeface="Courier New" panose="02070309020205020404" pitchFamily="49" charset="0"/>
              </a:rPr>
              <a:t>——如果p，那么q→并非q，并非p。</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fontAlgn="auto">
              <a:lnSpc>
                <a:spcPct val="13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例如：</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如果得肺炎，就会发烧。</a:t>
            </a:r>
            <a:endPar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endParaRPr>
          </a:p>
          <a:p>
            <a:pPr algn="just" fontAlgn="auto">
              <a:lnSpc>
                <a:spcPct val="130000"/>
              </a:lnSpc>
              <a:spcAft>
                <a:spcPct val="0"/>
              </a:spcAft>
            </a:pPr>
            <a:r>
              <a:rPr lang="en-US" altLang="zh-CN" sz="2800" b="1" kern="100">
                <a:solidFill>
                  <a:srgbClr val="0070C0"/>
                </a:solidFill>
                <a:latin typeface="宋体" panose="02010600030101010101" pitchFamily="2" charset="-122"/>
                <a:ea typeface="方正中等线简体" pitchFamily="65" charset="-122"/>
                <a:cs typeface="Times New Roman" panose="02020603050405020304" pitchFamily="18" charset="0"/>
                <a:sym typeface="+mn-ea"/>
              </a:rPr>
              <a:t>→</a:t>
            </a:r>
            <a:r>
              <a:rPr lang="zh-CN" altLang="zh-CN" sz="2800" b="1" kern="100">
                <a:solidFill>
                  <a:srgbClr val="0070C0"/>
                </a:solidFill>
                <a:latin typeface="Times New Roman" panose="02020603050405020304" pitchFamily="18" charset="0"/>
                <a:ea typeface="楷体_GB2312" panose="02010609030101010101" pitchFamily="49" charset="-122"/>
                <a:cs typeface="Times New Roman" panose="02020603050405020304" pitchFamily="18" charset="0"/>
                <a:sym typeface="+mn-ea"/>
              </a:rPr>
              <a:t>小刚没发烧，所以他没得肺炎。</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（否定后件</a:t>
            </a:r>
            <a:r>
              <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endParaRPr>
          </a:p>
          <a:p>
            <a:pPr algn="just" fontAlgn="auto">
              <a:lnSpc>
                <a:spcPct val="130000"/>
              </a:lnSpc>
              <a:spcAft>
                <a:spcPct val="0"/>
              </a:spcAft>
            </a:pPr>
            <a:r>
              <a:rPr lang="en-US" altLang="zh-CN" sz="2800" b="1" kern="100">
                <a:solidFill>
                  <a:srgbClr val="0070C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0070C0"/>
                </a:solidFill>
                <a:latin typeface="Times New Roman" panose="02020603050405020304" pitchFamily="18" charset="0"/>
                <a:ea typeface="楷体_GB2312" panose="02010609030101010101" pitchFamily="49" charset="-122"/>
                <a:cs typeface="Times New Roman" panose="02020603050405020304" pitchFamily="18" charset="0"/>
              </a:rPr>
              <a:t>小刚发烧，所以他得了肺炎。</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（肯定后件</a:t>
            </a:r>
            <a:r>
              <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en-US"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b="1" kern="100">
              <a:solidFill>
                <a:srgbClr val="00B05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 calcmode="lin" valueType="num">
                                      <p:cBhvr additive="base">
                                        <p:cTn id="1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 calcmode="lin" valueType="num">
                                      <p:cBhvr additive="base">
                                        <p:cTn id="2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885" y="751697"/>
            <a:ext cx="1675727" cy="492329"/>
          </a:xfrm>
          <a:prstGeom prst="rect">
            <a:avLst/>
          </a:prstGeom>
          <a:solidFill>
            <a:srgbClr val="977548"/>
          </a:solidFill>
          <a:ln>
            <a:solidFill>
              <a:srgbClr val="977548"/>
            </a:solidFill>
          </a:ln>
        </p:spPr>
        <p:txBody>
          <a:bodyPr wrap="square" rtlCol="0">
            <a:spAutoFit/>
          </a:bodyPr>
          <a:lstStyle/>
          <a:p>
            <a:pPr algn="ctr">
              <a:spcAft>
                <a:spcPct val="0"/>
              </a:spcAft>
            </a:pPr>
            <a:r>
              <a:rPr lang="zh-CN" altLang="en-US"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即时小练</a:t>
            </a:r>
            <a:endParaRPr lang="zh-CN" altLang="zh-CN" sz="2600" b="1" kern="1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64007" y="1142951"/>
            <a:ext cx="11463986" cy="2920324"/>
          </a:xfrm>
          <a:prstGeom prst="rect">
            <a:avLst/>
          </a:prstGeom>
        </p:spPr>
        <p:txBody>
          <a:bodyPr wrap="square" lIns="121870" tIns="60934" rIns="121870" bIns="60934">
            <a:spAutoFit/>
          </a:bodyPr>
          <a:lstStyle/>
          <a:p>
            <a:pPr algn="just">
              <a:lnSpc>
                <a:spcPct val="150000"/>
              </a:lnSpc>
              <a:spcAft>
                <a:spcPct val="0"/>
              </a:spcAft>
            </a:pPr>
            <a:r>
              <a:rPr lang="zh-CN" altLang="zh-CN" sz="2800" kern="100">
                <a:latin typeface="Times New Roman" panose="02020603050405020304" pitchFamily="18" charset="0"/>
                <a:ea typeface="方正中等线简体" pitchFamily="65" charset="-122"/>
                <a:cs typeface="Times New Roman" panose="02020603050405020304" pitchFamily="18" charset="0"/>
              </a:rPr>
              <a:t>阅读下面的文字，完成后面的题目。</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713105" algn="just">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rPr>
              <a:t>语数英三门学科的三位老师小聚。</a:t>
            </a:r>
            <a:r>
              <a:rPr lang="zh-CN" altLang="zh-CN" sz="2800" b="1" kern="100" spc="-150">
                <a:latin typeface="楷体" panose="02010609060101010101" pitchFamily="49" charset="-122"/>
                <a:ea typeface="楷体" panose="02010609060101010101" pitchFamily="49" charset="-122"/>
                <a:cs typeface="楷体" panose="02010609060101010101" pitchFamily="49" charset="-122"/>
              </a:rPr>
              <a:t>张老师说：</a:t>
            </a:r>
            <a:r>
              <a:rPr lang="en-US" altLang="zh-CN" sz="2800" b="1" kern="100" spc="-150">
                <a:latin typeface="楷体" panose="02010609060101010101" pitchFamily="49" charset="-122"/>
                <a:ea typeface="楷体" panose="02010609060101010101" pitchFamily="49" charset="-122"/>
                <a:cs typeface="楷体" panose="02010609060101010101" pitchFamily="49" charset="-122"/>
              </a:rPr>
              <a:t>“</a:t>
            </a:r>
            <a:r>
              <a:rPr lang="zh-CN" altLang="zh-CN" sz="2800" b="1" kern="100" spc="-150">
                <a:latin typeface="楷体" panose="02010609060101010101" pitchFamily="49" charset="-122"/>
                <a:ea typeface="楷体" panose="02010609060101010101" pitchFamily="49" charset="-122"/>
                <a:cs typeface="楷体" panose="02010609060101010101" pitchFamily="49" charset="-122"/>
              </a:rPr>
              <a:t>我取两颗葡萄，一颗枣。现在，我分给你们一人一颗，我自己留下一颗。请你们根据自己手上的水果来推出对方手里拿的是什么。</a:t>
            </a:r>
            <a:r>
              <a:rPr lang="en-US" altLang="zh-CN" sz="2800" b="1" kern="100" spc="-150">
                <a:latin typeface="楷体" panose="02010609060101010101" pitchFamily="49" charset="-122"/>
                <a:ea typeface="楷体" panose="02010609060101010101" pitchFamily="49" charset="-122"/>
                <a:cs typeface="楷体" panose="02010609060101010101" pitchFamily="49" charset="-122"/>
              </a:rPr>
              <a:t>”</a:t>
            </a:r>
            <a:endParaRPr lang="zh-CN" altLang="zh-CN" sz="2800" b="1" kern="100" spc="-150">
              <a:latin typeface="楷体" panose="02010609060101010101" pitchFamily="49" charset="-122"/>
              <a:ea typeface="楷体" panose="02010609060101010101" pitchFamily="49" charset="-122"/>
              <a:cs typeface="楷体" panose="02010609060101010101" pitchFamily="49" charset="-122"/>
            </a:endParaRPr>
          </a:p>
          <a:p>
            <a:pPr indent="713105" algn="just">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rPr>
              <a:t>当王老师和李老师拿到水果时，起先都呆了一下，好像推不出来。就在这时候，英语李老师喊了起来：</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我猜到了。</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endParaRPr lang="en-US" altLang="zh-CN" sz="2800" b="1" kern="100">
              <a:latin typeface="楷体" panose="02010609060101010101" pitchFamily="49" charset="-122"/>
              <a:ea typeface="楷体" panose="02010609060101010101" pitchFamily="49" charset="-122"/>
              <a:cs typeface="楷体" panose="02010609060101010101" pitchFamily="49" charset="-122"/>
            </a:endParaRPr>
          </a:p>
        </p:txBody>
      </p:sp>
      <p:sp>
        <p:nvSpPr>
          <p:cNvPr id="8" name="矩形 7"/>
          <p:cNvSpPr/>
          <p:nvPr/>
        </p:nvSpPr>
        <p:spPr>
          <a:xfrm>
            <a:off x="309409" y="3796434"/>
            <a:ext cx="11409359" cy="692698"/>
          </a:xfrm>
          <a:prstGeom prst="rect">
            <a:avLst/>
          </a:prstGeom>
        </p:spPr>
        <p:txBody>
          <a:bodyPr wrap="square" lIns="121870" tIns="60934" rIns="121870" bIns="60934">
            <a:spAutoFit/>
          </a:bodyPr>
          <a:lstStyle/>
          <a:p>
            <a:pPr algn="just">
              <a:lnSpc>
                <a:spcPct val="15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请问李老师是怎样推理的？她推出的结果是什么？请写出她的推理形式。</a:t>
            </a:r>
            <a:endParaRPr lang="zh-CN" altLang="zh-CN" sz="2800" b="1" kern="100">
              <a:latin typeface="Times New Roman" panose="02020603050405020304" pitchFamily="18" charset="0"/>
              <a:ea typeface="方正中等线简体" pitchFamily="65" charset="-122"/>
              <a:cs typeface="Times New Roman" panose="02020603050405020304" pitchFamily="18" charset="0"/>
            </a:endParaRPr>
          </a:p>
        </p:txBody>
      </p:sp>
      <p:sp>
        <p:nvSpPr>
          <p:cNvPr id="3" name="矩形 2"/>
          <p:cNvSpPr/>
          <p:nvPr/>
        </p:nvSpPr>
        <p:spPr>
          <a:xfrm>
            <a:off x="237671" y="4372632"/>
            <a:ext cx="11409359" cy="2445454"/>
          </a:xfrm>
          <a:prstGeom prst="rect">
            <a:avLst/>
          </a:prstGeom>
        </p:spPr>
        <p:txBody>
          <a:bodyPr wrap="square" lIns="121870" tIns="60934" rIns="121870" bIns="60934">
            <a:spAutoFit/>
          </a:bodyPr>
          <a:lstStyle/>
          <a:p>
            <a:pPr algn="just">
              <a:lnSpc>
                <a:spcPct val="130000"/>
              </a:lnSpc>
              <a:spcBef>
                <a:spcPct val="0"/>
              </a:spcBef>
              <a:spcAft>
                <a:spcPct val="0"/>
              </a:spcAft>
            </a:pPr>
            <a:r>
              <a:rPr lang="zh-CN" altLang="zh-CN" sz="28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800" kern="100">
                <a:solidFill>
                  <a:srgbClr val="C00000"/>
                </a:solidFill>
                <a:latin typeface="Times New Roman" panose="02020603050405020304" pitchFamily="18" charset="0"/>
                <a:cs typeface="Times New Roman" panose="02020603050405020304" pitchFamily="18" charset="0"/>
              </a:rPr>
              <a:t>李老师的推论过程：如果王老师手里拿的是枣，王老师应当能够判定</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我</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手里的是葡萄。因为材料里指出，枣只有一颗。但是，对方</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呆了一下</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。这就意味着王老师手里不是枣，那就只能是葡萄。</a:t>
            </a:r>
            <a:endParaRPr lang="zh-CN" altLang="zh-CN" sz="2800" kern="100">
              <a:solidFill>
                <a:srgbClr val="C00000"/>
              </a:solidFill>
              <a:latin typeface="Times New Roman" panose="02020603050405020304" pitchFamily="18" charset="0"/>
              <a:cs typeface="Times New Roman" panose="02020603050405020304" pitchFamily="18" charset="0"/>
            </a:endParaRPr>
          </a:p>
          <a:p>
            <a:pPr algn="ctr">
              <a:lnSpc>
                <a:spcPct val="150000"/>
              </a:lnSpc>
              <a:spcAft>
                <a:spcPct val="0"/>
              </a:spcAft>
            </a:pPr>
            <a:r>
              <a:rPr lang="zh-CN" altLang="zh-CN" sz="28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ea"/>
              </a:rPr>
              <a:t>否定后件</a:t>
            </a:r>
            <a:r>
              <a:rPr lang="en-US" altLang="zh-CN" sz="28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ea"/>
              </a:rPr>
              <a:t>——</a:t>
            </a:r>
            <a:r>
              <a:rPr lang="zh-CN" altLang="en-US" sz="28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ea"/>
              </a:rPr>
              <a:t>否定前件（排除）</a:t>
            </a:r>
            <a:endParaRPr lang="zh-CN" altLang="zh-CN" sz="28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92338"/>
            <a:ext cx="11866505" cy="5083262"/>
          </a:xfrm>
          <a:prstGeom prst="rect">
            <a:avLst/>
          </a:prstGeom>
        </p:spPr>
        <p:txBody>
          <a:bodyPr wrap="square" lIns="121870" tIns="60934" rIns="121870" bIns="60934">
            <a:spAutoFit/>
          </a:bodyPr>
          <a:lstStyle/>
          <a:p>
            <a:pPr algn="just">
              <a:lnSpc>
                <a:spcPct val="13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例如：</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30000"/>
              </a:lnSpc>
              <a:spcAft>
                <a:spcPct val="0"/>
              </a:spcAft>
            </a:pPr>
            <a:r>
              <a:rPr lang="zh-CN" altLang="zh-CN" sz="2800" b="1" kern="100">
                <a:latin typeface="楷体" panose="02010609060101010101" pitchFamily="49" charset="-122"/>
                <a:ea typeface="楷体" panose="02010609060101010101" pitchFamily="49" charset="-122"/>
                <a:cs typeface="楷体" panose="02010609060101010101" pitchFamily="49" charset="-122"/>
              </a:rPr>
              <a:t>某交友相亲节目中，男嘉宾面对出场的</a:t>
            </a:r>
            <a:r>
              <a:rPr lang="en-US" altLang="zh-CN" sz="2800" b="1" kern="100">
                <a:latin typeface="楷体" panose="02010609060101010101" pitchFamily="49" charset="-122"/>
                <a:ea typeface="楷体" panose="02010609060101010101" pitchFamily="49" charset="-122"/>
                <a:cs typeface="楷体" panose="02010609060101010101" pitchFamily="49" charset="-122"/>
              </a:rPr>
              <a:t>24</a:t>
            </a:r>
            <a:r>
              <a:rPr lang="zh-CN" altLang="zh-CN" sz="2800" b="1" kern="100">
                <a:latin typeface="楷体" panose="02010609060101010101" pitchFamily="49" charset="-122"/>
                <a:ea typeface="楷体" panose="02010609060101010101" pitchFamily="49" charset="-122"/>
                <a:cs typeface="楷体" panose="02010609060101010101" pitchFamily="49" charset="-122"/>
              </a:rPr>
              <a:t>位女嘉宾，将自己喜欢的划入红区，其他的划入蓝区。一女嘉宾问男嘉宾：</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区分不同区域是如何考虑的？</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男嘉宾称，</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rPr>
              <a:t>如果划入红区，一定是他感到</a:t>
            </a:r>
            <a:r>
              <a:rPr lang="en-US"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rPr>
              <a:t>气场很强的</a:t>
            </a:r>
            <a:r>
              <a:rPr lang="en-US"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kern="100">
                <a:latin typeface="楷体" panose="02010609060101010101" pitchFamily="49" charset="-122"/>
                <a:ea typeface="楷体" panose="02010609060101010101" pitchFamily="49" charset="-122"/>
                <a:cs typeface="楷体" panose="02010609060101010101" pitchFamily="49" charset="-122"/>
              </a:rPr>
              <a:t>。该女嘉宾说：</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zh-CN" sz="2800" b="1" kern="100">
                <a:solidFill>
                  <a:srgbClr val="C00000"/>
                </a:solidFill>
                <a:latin typeface="楷体" panose="02010609060101010101" pitchFamily="49" charset="-122"/>
                <a:ea typeface="楷体" panose="02010609060101010101" pitchFamily="49" charset="-122"/>
                <a:cs typeface="楷体" panose="02010609060101010101" pitchFamily="49" charset="-122"/>
              </a:rPr>
              <a:t>我未被划入红区，那说明我气场不强</a:t>
            </a:r>
            <a:r>
              <a:rPr lang="zh-CN" altLang="zh-CN"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endParaRPr lang="zh-CN" altLang="zh-CN" sz="28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女嘉宾的推理就是</a:t>
            </a:r>
            <a:r>
              <a:rPr lang="en-US" altLang="zh-CN" sz="2800" b="1" kern="100">
                <a:solidFill>
                  <a:srgbClr val="C0000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solidFill>
                  <a:srgbClr val="C00000"/>
                </a:solidFill>
                <a:latin typeface="Times New Roman" panose="02020603050405020304" pitchFamily="18" charset="0"/>
                <a:ea typeface="方正中等线简体" pitchFamily="65" charset="-122"/>
                <a:cs typeface="Times New Roman" panose="02020603050405020304" pitchFamily="18" charset="0"/>
              </a:rPr>
              <a:t>否定前件</a:t>
            </a:r>
            <a:r>
              <a:rPr lang="en-US" altLang="zh-CN" sz="2800" b="1" kern="100">
                <a:solidFill>
                  <a:srgbClr val="C00000"/>
                </a:solidFill>
                <a:latin typeface="宋体" panose="02010600030101010101" pitchFamily="2" charset="-122"/>
                <a:ea typeface="方正中等线简体"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itchFamily="65" charset="-122"/>
                <a:cs typeface="Times New Roman" panose="02020603050405020304" pitchFamily="18" charset="0"/>
              </a:rPr>
              <a:t>，写成规范的格式就是：</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如果划进红区，那么气场很强</a:t>
            </a:r>
            <a:r>
              <a:rPr lang="en-US" altLang="zh-CN" sz="2800" b="1" kern="100">
                <a:latin typeface="宋体" panose="02010600030101010101" pitchFamily="2" charset="-122"/>
                <a:ea typeface="方正中等线简体" pitchFamily="65" charset="-122"/>
                <a:cs typeface="Times New Roman" panose="02020603050405020304" pitchFamily="18" charset="0"/>
              </a:rPr>
              <a:t>→</a:t>
            </a:r>
            <a:r>
              <a:rPr lang="zh-CN" altLang="zh-CN" sz="2800" b="1" u="sng" kern="100">
                <a:latin typeface="Times New Roman" panose="02020603050405020304" pitchFamily="18" charset="0"/>
                <a:ea typeface="楷体_GB2312" panose="02010609030101010101" pitchFamily="49" charset="-122"/>
                <a:cs typeface="Times New Roman" panose="02020603050405020304" pitchFamily="18" charset="0"/>
              </a:rPr>
              <a:t>未被划进红区</a:t>
            </a:r>
            <a:r>
              <a:rPr lang="zh-CN" altLang="en-US" sz="28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否定</a:t>
            </a:r>
            <a:r>
              <a:rPr lang="en-US" altLang="zh-CN" sz="2800" b="1" kern="100">
                <a:latin typeface="Times New Roman" panose="02020603050405020304" pitchFamily="18" charset="0"/>
                <a:ea typeface="楷体_GB2312" panose="02010609030101010101" pitchFamily="49" charset="-122"/>
                <a:cs typeface="Courier New" panose="02070309020205020404" pitchFamily="49" charset="0"/>
              </a:rPr>
              <a:t>p</a:t>
            </a:r>
            <a:r>
              <a:rPr lang="zh-CN" altLang="en-US" sz="28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，气场不</a:t>
            </a:r>
            <a:r>
              <a:rPr lang="zh-CN" altLang="en-US" sz="28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很</a:t>
            </a:r>
            <a:r>
              <a:rPr lang="zh-CN" altLang="en-US" sz="28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强。</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zh-CN" altLang="en-US" sz="2800" b="1" kern="100">
                <a:solidFill>
                  <a:srgbClr val="C00000"/>
                </a:solidFill>
                <a:latin typeface="宋体" panose="02010600030101010101" pitchFamily="2" charset="-122"/>
                <a:ea typeface="宋体" panose="02010600030101010101" pitchFamily="2" charset="-122"/>
                <a:cs typeface="Courier New" panose="02070309020205020404" pitchFamily="49" charset="0"/>
              </a:rPr>
              <a:t>正确：（否定后件，可以否定前件）</a:t>
            </a:r>
            <a:r>
              <a:rPr lang="en-US" altLang="zh-CN" sz="2800" b="1" kern="100">
                <a:latin typeface="宋体" panose="02010600030101010101" pitchFamily="2" charset="-122"/>
                <a:ea typeface="宋体" panose="02010600030101010101" pitchFamily="2" charset="-122"/>
                <a:cs typeface="Courier New" panose="02070309020205020404" pitchFamily="49" charset="0"/>
              </a:rPr>
              <a:t>——</a:t>
            </a:r>
            <a:r>
              <a:rPr lang="zh-CN" altLang="en-US" sz="2800" b="1" kern="100">
                <a:latin typeface="宋体" panose="02010600030101010101" pitchFamily="2" charset="-122"/>
                <a:ea typeface="宋体" panose="02010600030101010101" pitchFamily="2" charset="-122"/>
                <a:cs typeface="Courier New" panose="02070309020205020404" pitchFamily="49" charset="0"/>
              </a:rPr>
              <a:t>我气场不强，所以未被划进红区。</a:t>
            </a:r>
            <a:endParaRPr lang="zh-CN" altLang="en-US" sz="2800" b="1" kern="100">
              <a:latin typeface="宋体" panose="02010600030101010101" pitchFamily="2" charset="-122"/>
              <a:ea typeface="宋体" panose="02010600030101010101" pitchFamily="2" charset="-122"/>
              <a:cs typeface="Courier New" panose="02070309020205020404" pitchFamily="49" charset="0"/>
            </a:endParaRPr>
          </a:p>
          <a:p>
            <a:pPr algn="ctr">
              <a:lnSpc>
                <a:spcPct val="130000"/>
              </a:lnSpc>
              <a:spcAft>
                <a:spcPct val="0"/>
              </a:spcAft>
            </a:pPr>
            <a:r>
              <a:rPr lang="zh-CN" altLang="en-US" sz="2800" b="1" kern="100">
                <a:solidFill>
                  <a:srgbClr val="C00000"/>
                </a:solidFill>
                <a:latin typeface="宋体" panose="02010600030101010101" pitchFamily="2" charset="-122"/>
                <a:ea typeface="宋体" panose="02010600030101010101" pitchFamily="2" charset="-122"/>
                <a:cs typeface="Courier New" panose="02070309020205020404" pitchFamily="49" charset="0"/>
              </a:rPr>
              <a:t>（可能会有气场强的未被划进红区。）</a:t>
            </a:r>
            <a:endParaRPr lang="zh-CN" altLang="en-US" sz="2800" b="1"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92184" y="508676"/>
            <a:ext cx="11807632" cy="3013710"/>
          </a:xfrm>
          <a:prstGeom prst="rect">
            <a:avLst/>
          </a:prstGeom>
        </p:spPr>
        <p:txBody>
          <a:bodyPr wrap="square" lIns="121870" tIns="60934" rIns="121870" bIns="60934">
            <a:spAutoFit/>
          </a:bodyPr>
          <a:lstStyle/>
          <a:p>
            <a:pPr algn="just">
              <a:lnSpc>
                <a:spcPct val="150000"/>
              </a:lnSpc>
              <a:spcAft>
                <a:spcPct val="0"/>
              </a:spcAft>
            </a:pPr>
            <a:r>
              <a:rPr lang="zh-CN" altLang="zh-CN" sz="3200" b="1"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第三种推理：必要条件推理</a:t>
            </a:r>
            <a:endParaRPr lang="zh-CN" altLang="zh-CN" sz="3200" b="1" kern="100">
              <a:solidFill>
                <a:srgbClr val="C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0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也叫必要条件假言推理，就是它的</a:t>
            </a:r>
            <a:r>
              <a:rPr lang="zh-CN" altLang="zh-CN" sz="2800" b="1" kern="100">
                <a:highlight>
                  <a:srgbClr val="FFFF00"/>
                </a:highlight>
                <a:latin typeface="Times New Roman" panose="02020603050405020304" pitchFamily="18" charset="0"/>
                <a:ea typeface="方正中等线简体" pitchFamily="65" charset="-122"/>
                <a:cs typeface="Times New Roman" panose="02020603050405020304" pitchFamily="18" charset="0"/>
              </a:rPr>
              <a:t>假言前提是一个必要条件假言判断</a:t>
            </a:r>
            <a:r>
              <a:rPr lang="zh-CN" altLang="zh-CN" sz="2800" b="1" kern="100">
                <a:latin typeface="Times New Roman" panose="02020603050405020304" pitchFamily="18" charset="0"/>
                <a:ea typeface="方正中等线简体" pitchFamily="65" charset="-122"/>
                <a:cs typeface="Times New Roman" panose="02020603050405020304" pitchFamily="18" charset="0"/>
              </a:rPr>
              <a:t>的假言推理。</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00000"/>
              </a:lnSpc>
              <a:spcAft>
                <a:spcPct val="0"/>
              </a:spcAft>
            </a:pPr>
            <a:r>
              <a:rPr lang="zh-CN" altLang="zh-CN" sz="2800" b="1" kern="100">
                <a:latin typeface="Times New Roman" panose="02020603050405020304" pitchFamily="18" charset="0"/>
                <a:ea typeface="方正中等线简体" pitchFamily="65" charset="-122"/>
                <a:cs typeface="Times New Roman" panose="02020603050405020304" pitchFamily="18" charset="0"/>
              </a:rPr>
              <a:t>例如，</a:t>
            </a:r>
            <a:r>
              <a:rPr lang="en-US" altLang="zh-CN" sz="2800" b="1" kern="100">
                <a:latin typeface="Times New Roman" panose="02020603050405020304" pitchFamily="18" charset="0"/>
                <a:ea typeface="方正中等线简体" pitchFamily="65" charset="-122"/>
                <a:cs typeface="Times New Roman" panose="02020603050405020304" pitchFamily="18" charset="0"/>
              </a:rPr>
              <a:t>P94/</a:t>
            </a:r>
            <a:r>
              <a:rPr lang="zh-CN" altLang="en-US" sz="2800" b="1" kern="100">
                <a:latin typeface="Times New Roman" panose="02020603050405020304" pitchFamily="18" charset="0"/>
                <a:ea typeface="方正中等线简体" pitchFamily="65" charset="-122"/>
                <a:cs typeface="Times New Roman" panose="02020603050405020304" pitchFamily="18" charset="0"/>
              </a:rPr>
              <a:t>①</a:t>
            </a:r>
            <a:r>
              <a:rPr lang="zh-CN" altLang="zh-CN" sz="2800" b="1" kern="100">
                <a:latin typeface="Times New Roman" panose="02020603050405020304" pitchFamily="18" charset="0"/>
                <a:ea typeface="方正中等线简体" pitchFamily="65" charset="-122"/>
                <a:cs typeface="Times New Roman" panose="02020603050405020304" pitchFamily="18" charset="0"/>
              </a:rPr>
              <a:t>《晏子使楚》中的著名典故：</a:t>
            </a:r>
            <a:r>
              <a:rPr lang="zh-CN" altLang="zh-CN" sz="2800" b="1" kern="100">
                <a:solidFill>
                  <a:srgbClr val="0070C0"/>
                </a:solidFill>
                <a:latin typeface="楷体" panose="02010609060101010101" pitchFamily="49" charset="-122"/>
                <a:ea typeface="楷体" panose="02010609060101010101" pitchFamily="49" charset="-122"/>
                <a:cs typeface="Times New Roman" panose="02020603050405020304" pitchFamily="18" charset="0"/>
              </a:rPr>
              <a:t>楚人以晏子短，为小门于大门之侧而延晏子。晏子不入，曰：</a:t>
            </a:r>
            <a:r>
              <a:rPr lang="en-US" altLang="zh-CN" sz="2800" b="1" kern="100">
                <a:solidFill>
                  <a:srgbClr val="0070C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kern="100">
                <a:solidFill>
                  <a:srgbClr val="0070C0"/>
                </a:solidFill>
                <a:latin typeface="楷体" panose="02010609060101010101" pitchFamily="49" charset="-122"/>
                <a:ea typeface="楷体" panose="02010609060101010101" pitchFamily="49" charset="-122"/>
                <a:cs typeface="Times New Roman" panose="02020603050405020304" pitchFamily="18" charset="0"/>
              </a:rPr>
              <a:t>使狗国者，狗门入。今臣使楚，不当从此门入。</a:t>
            </a:r>
            <a:r>
              <a:rPr lang="en-US" altLang="zh-CN" sz="2800" b="1" kern="100">
                <a:solidFill>
                  <a:srgbClr val="0070C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b="1" kern="10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 name="矩形 1"/>
          <p:cNvSpPr/>
          <p:nvPr/>
        </p:nvSpPr>
        <p:spPr>
          <a:xfrm>
            <a:off x="356223" y="3429000"/>
            <a:ext cx="11479554" cy="3138371"/>
          </a:xfrm>
          <a:prstGeom prst="rect">
            <a:avLst/>
          </a:prstGeom>
        </p:spPr>
        <p:txBody>
          <a:bodyPr wrap="square" lIns="121870" tIns="60934" rIns="121870" bIns="60934">
            <a:spAutoFit/>
          </a:bodyPr>
          <a:lstStyle/>
          <a:p>
            <a:pPr algn="just">
              <a:lnSpc>
                <a:spcPct val="100000"/>
              </a:lnSpc>
            </a:pP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此句可规范表述为：</a:t>
            </a:r>
            <a:r>
              <a:rPr lang="zh-CN" altLang="zh-CN" sz="2800" b="1" kern="100">
                <a:solidFill>
                  <a:prstClr val="black"/>
                </a:solidFill>
                <a:highlight>
                  <a:srgbClr val="00FFFF"/>
                </a:highlight>
                <a:latin typeface="楷体" panose="02010609060101010101" pitchFamily="49" charset="-122"/>
                <a:ea typeface="楷体" panose="02010609060101010101" pitchFamily="49" charset="-122"/>
                <a:cs typeface="楷体" panose="02010609060101010101" pitchFamily="49" charset="-122"/>
              </a:rPr>
              <a:t>只有出使狗国，才从狗门入</a:t>
            </a:r>
            <a:endParaRPr lang="en-US" altLang="zh-CN" sz="2800" b="1" kern="100">
              <a:solidFill>
                <a:prstClr val="black"/>
              </a:solidFill>
              <a:highlight>
                <a:srgbClr val="00FFFF"/>
              </a:highlight>
              <a:latin typeface="楷体" panose="02010609060101010101" pitchFamily="49" charset="-122"/>
              <a:ea typeface="楷体" panose="02010609060101010101" pitchFamily="49" charset="-122"/>
              <a:cs typeface="楷体" panose="02010609060101010101" pitchFamily="49" charset="-122"/>
            </a:endParaRPr>
          </a:p>
          <a:p>
            <a:pPr algn="ctr">
              <a:lnSpc>
                <a:spcPct val="100000"/>
              </a:lnSpc>
            </a:pPr>
            <a:r>
              <a:rPr lang="en-US"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我出使的不是狗国，我不从狗门入。</a:t>
            </a:r>
            <a:endPar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需注意：日常语言的逻辑推理，</a:t>
            </a:r>
            <a:r>
              <a:rPr lang="zh-CN" altLang="zh-CN" sz="2800" b="1" kern="100">
                <a:solidFill>
                  <a:srgbClr val="FF0000"/>
                </a:solidFill>
                <a:latin typeface="楷体" panose="02010609060101010101" pitchFamily="49" charset="-122"/>
                <a:ea typeface="楷体" panose="02010609060101010101" pitchFamily="49" charset="-122"/>
                <a:cs typeface="楷体" panose="02010609060101010101" pitchFamily="49" charset="-122"/>
              </a:rPr>
              <a:t>识别和运用关联词语很重要</a:t>
            </a: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endPar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zh-CN" altLang="zh-CN" sz="2800" b="1" kern="100">
                <a:solidFill>
                  <a:srgbClr val="0070C0"/>
                </a:solidFill>
                <a:effectLst>
                  <a:glow rad="228600">
                    <a:schemeClr val="accent6">
                      <a:satMod val="175000"/>
                      <a:alpha val="40000"/>
                    </a:schemeClr>
                  </a:glow>
                </a:effectLst>
                <a:latin typeface="楷体" panose="02010609060101010101" pitchFamily="49" charset="-122"/>
                <a:ea typeface="楷体" panose="02010609060101010101" pitchFamily="49" charset="-122"/>
                <a:cs typeface="楷体" panose="02010609060101010101" pitchFamily="49" charset="-122"/>
              </a:rPr>
              <a:t>表示充分条件会用到</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如果</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那么</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只要</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就</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因为</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所以</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zh-CN" altLang="zh-CN" sz="2800" b="1" kern="100">
                <a:solidFill>
                  <a:srgbClr val="0070C0"/>
                </a:solidFill>
                <a:effectLst>
                  <a:glow rad="228600">
                    <a:schemeClr val="accent6">
                      <a:satMod val="175000"/>
                      <a:alpha val="40000"/>
                    </a:schemeClr>
                  </a:glow>
                </a:effectLst>
                <a:latin typeface="楷体" panose="02010609060101010101" pitchFamily="49" charset="-122"/>
                <a:ea typeface="楷体" panose="02010609060101010101" pitchFamily="49" charset="-122"/>
                <a:cs typeface="楷体" panose="02010609060101010101" pitchFamily="49" charset="-122"/>
              </a:rPr>
              <a:t>表示必要条件会用到</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只有</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才</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除非</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不</a:t>
            </a:r>
            <a:r>
              <a:rPr lang="en-US" altLang="zh-CN" sz="2800" b="1" u="sng"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等关联词。</a:t>
            </a:r>
            <a:endPar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rPr>
              <a:t>但有时日常推理会省略关联词语，这就需要通过辨析事理关系和表达意图来分析逻辑关系。</a:t>
            </a:r>
            <a:endParaRPr lang="zh-CN" altLang="zh-CN" sz="2800" b="1"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5565775" y="665480"/>
            <a:ext cx="6269355" cy="521970"/>
          </a:xfrm>
          <a:prstGeom prst="rect">
            <a:avLst/>
          </a:prstGeom>
          <a:solidFill>
            <a:srgbClr val="C00000"/>
          </a:solidFill>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800">
                <a:solidFill>
                  <a:schemeClr val="bg1"/>
                </a:solidFill>
              </a:rPr>
              <a:t>进行推理的命题是一个必要条件命题。</a:t>
            </a:r>
            <a:endParaRPr lang="zh-CN" altLang="en-US" sz="28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blinds(horizontal)">
                                      <p:cBhvr>
                                        <p:cTn id="20" dur="500"/>
                                        <p:tgtEl>
                                          <p:spTgt spid="2">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linds(horizontal)">
                                      <p:cBhvr>
                                        <p:cTn id="23" dur="500"/>
                                        <p:tgtEl>
                                          <p:spTgt spid="2">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blinds(horizontal)">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1194"/>
</p:tagLst>
</file>

<file path=ppt/tags/tag10.xml><?xml version="1.0" encoding="utf-8"?>
<p:tagLst xmlns:p="http://schemas.openxmlformats.org/presentationml/2006/main">
  <p:tag name="AS_UNIQUEID" val="1205"/>
</p:tagLst>
</file>

<file path=ppt/tags/tag100.xml><?xml version="1.0" encoding="utf-8"?>
<p:tagLst xmlns:p="http://schemas.openxmlformats.org/presentationml/2006/main">
  <p:tag name="AS_UNIQUEID" val="1320"/>
</p:tagLst>
</file>

<file path=ppt/tags/tag101.xml><?xml version="1.0" encoding="utf-8"?>
<p:tagLst xmlns:p="http://schemas.openxmlformats.org/presentationml/2006/main">
  <p:tag name="AS_UNIQUEID" val="1311"/>
</p:tagLst>
</file>

<file path=ppt/tags/tag102.xml><?xml version="1.0" encoding="utf-8"?>
<p:tagLst xmlns:p="http://schemas.openxmlformats.org/presentationml/2006/main">
  <p:tag name="AS_UNIQUEID" val="1312"/>
</p:tagLst>
</file>

<file path=ppt/tags/tag103.xml><?xml version="1.0" encoding="utf-8"?>
<p:tagLst xmlns:p="http://schemas.openxmlformats.org/presentationml/2006/main">
  <p:tag name="AS_UNIQUEID" val="1313"/>
</p:tagLst>
</file>

<file path=ppt/tags/tag104.xml><?xml version="1.0" encoding="utf-8"?>
<p:tagLst xmlns:p="http://schemas.openxmlformats.org/presentationml/2006/main">
  <p:tag name="AS_UNIQUEID" val="1338"/>
</p:tagLst>
</file>

<file path=ppt/tags/tag105.xml><?xml version="1.0" encoding="utf-8"?>
<p:tagLst xmlns:p="http://schemas.openxmlformats.org/presentationml/2006/main">
  <p:tag name="AS_UNIQUEID" val="1339"/>
</p:tagLst>
</file>

<file path=ppt/tags/tag106.xml><?xml version="1.0" encoding="utf-8"?>
<p:tagLst xmlns:p="http://schemas.openxmlformats.org/presentationml/2006/main">
  <p:tag name="AS_UNIQUEID" val="1340"/>
</p:tagLst>
</file>

<file path=ppt/tags/tag107.xml><?xml version="1.0" encoding="utf-8"?>
<p:tagLst xmlns:p="http://schemas.openxmlformats.org/presentationml/2006/main">
  <p:tag name="AS_UNIQUEID" val="1341"/>
</p:tagLst>
</file>

<file path=ppt/tags/tag108.xml><?xml version="1.0" encoding="utf-8"?>
<p:tagLst xmlns:p="http://schemas.openxmlformats.org/presentationml/2006/main">
  <p:tag name="AS_UNIQUEID" val="1907"/>
</p:tagLst>
</file>

<file path=ppt/tags/tag109.xml><?xml version="1.0" encoding="utf-8"?>
<p:tagLst xmlns:p="http://schemas.openxmlformats.org/presentationml/2006/main">
  <p:tag name="AS_UNIQUEID" val="1334"/>
</p:tagLst>
</file>

<file path=ppt/tags/tag11.xml><?xml version="1.0" encoding="utf-8"?>
<p:tagLst xmlns:p="http://schemas.openxmlformats.org/presentationml/2006/main">
  <p:tag name="AS_UNIQUEID" val="1206"/>
</p:tagLst>
</file>

<file path=ppt/tags/tag110.xml><?xml version="1.0" encoding="utf-8"?>
<p:tagLst xmlns:p="http://schemas.openxmlformats.org/presentationml/2006/main">
  <p:tag name="AS_UNIQUEID" val="1335"/>
</p:tagLst>
</file>

<file path=ppt/tags/tag111.xml><?xml version="1.0" encoding="utf-8"?>
<p:tagLst xmlns:p="http://schemas.openxmlformats.org/presentationml/2006/main">
  <p:tag name="AS_UNIQUEID" val="1336"/>
</p:tagLst>
</file>

<file path=ppt/tags/tag112.xml><?xml version="1.0" encoding="utf-8"?>
<p:tagLst xmlns:p="http://schemas.openxmlformats.org/presentationml/2006/main">
  <p:tag name="KSO_WM_TEMPLATE_CATEGORY" val="custom"/>
  <p:tag name="KSO_WM_TEMPLATE_INDEX" val="20205410"/>
</p:tagLst>
</file>

<file path=ppt/tags/tag113.xml><?xml version="1.0" encoding="utf-8"?>
<p:tagLst xmlns:p="http://schemas.openxmlformats.org/presentationml/2006/main">
  <p:tag name="KSO_WM_BEAUTIFY_FLAG" val="#wm#"/>
  <p:tag name="KSO_WM_TEMPLATE_CATEGORY" val="custom"/>
  <p:tag name="KSO_WM_TEMPLATE_INDEX" val="20205410"/>
</p:tagLst>
</file>

<file path=ppt/tags/tag114.xml><?xml version="1.0" encoding="utf-8"?>
<p:tagLst xmlns:p="http://schemas.openxmlformats.org/presentationml/2006/main">
  <p:tag name="KSO_WM_TEMPLATE_CATEGORY" val="custom"/>
  <p:tag name="KSO_WM_TEMPLATE_INDEX" val="20205410"/>
</p:tagLst>
</file>

<file path=ppt/tags/tag115.xml><?xml version="1.0" encoding="utf-8"?>
<p:tagLst xmlns:p="http://schemas.openxmlformats.org/presentationml/2006/main">
  <p:tag name="KSO_WM_BEAUTIFY_FLAG" val="#wm#"/>
  <p:tag name="KSO_WM_TEMPLATE_CATEGORY" val="custom"/>
  <p:tag name="KSO_WM_TEMPLATE_INDEX" val="20205410"/>
</p:tagLst>
</file>

<file path=ppt/tags/tag116.xml><?xml version="1.0" encoding="utf-8"?>
<p:tagLst xmlns:p="http://schemas.openxmlformats.org/presentationml/2006/main">
  <p:tag name="KSO_WM_TEMPLATE_CATEGORY" val="custom"/>
  <p:tag name="KSO_WM_TEMPLATE_INDEX" val="20205410"/>
</p:tagLst>
</file>

<file path=ppt/tags/tag117.xml><?xml version="1.0" encoding="utf-8"?>
<p:tagLst xmlns:p="http://schemas.openxmlformats.org/presentationml/2006/main">
  <p:tag name="KSO_WM_TEMPLATE_CATEGORY" val="custom"/>
  <p:tag name="KSO_WM_TEMPLATE_INDEX" val="20205410"/>
</p:tagLst>
</file>

<file path=ppt/tags/tag118.xml><?xml version="1.0" encoding="utf-8"?>
<p:tagLst xmlns:p="http://schemas.openxmlformats.org/presentationml/2006/main">
  <p:tag name="KSO_WM_TEMPLATE_CATEGORY" val="custom"/>
  <p:tag name="KSO_WM_TEMPLATE_INDEX" val="20205410"/>
</p:tagLst>
</file>

<file path=ppt/tags/tag119.xml><?xml version="1.0" encoding="utf-8"?>
<p:tagLst xmlns:p="http://schemas.openxmlformats.org/presentationml/2006/main">
  <p:tag name="KSO_WM_BEAUTIFY_FLAG" val="#wm#"/>
  <p:tag name="KSO_WM_TEMPLATE_CATEGORY" val="custom"/>
  <p:tag name="KSO_WM_TEMPLATE_INDEX" val="20205410"/>
</p:tagLst>
</file>

<file path=ppt/tags/tag12.xml><?xml version="1.0" encoding="utf-8"?>
<p:tagLst xmlns:p="http://schemas.openxmlformats.org/presentationml/2006/main">
  <p:tag name="AS_UNIQUEID" val="1208"/>
</p:tagLst>
</file>

<file path=ppt/tags/tag120.xml><?xml version="1.0" encoding="utf-8"?>
<p:tagLst xmlns:p="http://schemas.openxmlformats.org/presentationml/2006/main">
  <p:tag name="AS_UNIQUEID" val="1326"/>
</p:tagLst>
</file>

<file path=ppt/tags/tag121.xml><?xml version="1.0" encoding="utf-8"?>
<p:tagLst xmlns:p="http://schemas.openxmlformats.org/presentationml/2006/main">
  <p:tag name="AS_UNIQUEID" val="1327"/>
</p:tagLst>
</file>

<file path=ppt/tags/tag122.xml><?xml version="1.0" encoding="utf-8"?>
<p:tagLst xmlns:p="http://schemas.openxmlformats.org/presentationml/2006/main">
  <p:tag name="AS_UNIQUEID" val="1328"/>
</p:tagLst>
</file>

<file path=ppt/tags/tag123.xml><?xml version="1.0" encoding="utf-8"?>
<p:tagLst xmlns:p="http://schemas.openxmlformats.org/presentationml/2006/main">
  <p:tag name="AS_UNIQUEID" val="1329"/>
</p:tagLst>
</file>

<file path=ppt/tags/tag124.xml><?xml version="1.0" encoding="utf-8"?>
<p:tagLst xmlns:p="http://schemas.openxmlformats.org/presentationml/2006/main">
  <p:tag name="AS_UNIQUEID" val="1330"/>
</p:tagLst>
</file>

<file path=ppt/tags/tag125.xml><?xml version="1.0" encoding="utf-8"?>
<p:tagLst xmlns:p="http://schemas.openxmlformats.org/presentationml/2006/main">
  <p:tag name="AS_UNIQUEID" val="1331"/>
</p:tagLst>
</file>

<file path=ppt/tags/tag126.xml><?xml version="1.0" encoding="utf-8"?>
<p:tagLst xmlns:p="http://schemas.openxmlformats.org/presentationml/2006/main">
  <p:tag name="AS_UNIQUEID" val="1332"/>
</p:tagLst>
</file>

<file path=ppt/tags/tag127.xml><?xml version="1.0" encoding="utf-8"?>
<p:tagLst xmlns:p="http://schemas.openxmlformats.org/presentationml/2006/main">
  <p:tag name="AS_UNIQUEID" val="1322"/>
</p:tagLst>
</file>

<file path=ppt/tags/tag128.xml><?xml version="1.0" encoding="utf-8"?>
<p:tagLst xmlns:p="http://schemas.openxmlformats.org/presentationml/2006/main">
  <p:tag name="AS_UNIQUEID" val="1323"/>
</p:tagLst>
</file>

<file path=ppt/tags/tag129.xml><?xml version="1.0" encoding="utf-8"?>
<p:tagLst xmlns:p="http://schemas.openxmlformats.org/presentationml/2006/main">
  <p:tag name="AS_UNIQUEID" val="1324"/>
</p:tagLst>
</file>

<file path=ppt/tags/tag13.xml><?xml version="1.0" encoding="utf-8"?>
<p:tagLst xmlns:p="http://schemas.openxmlformats.org/presentationml/2006/main">
  <p:tag name="AS_UNIQUEID" val="1209"/>
</p:tagLst>
</file>

<file path=ppt/tags/tag130.xml><?xml version="1.0" encoding="utf-8"?>
<p:tagLst xmlns:p="http://schemas.openxmlformats.org/presentationml/2006/main">
  <p:tag name="AS_UNIQUEID" val="3686"/>
</p:tagLst>
</file>

<file path=ppt/tags/tag131.xml><?xml version="1.0" encoding="utf-8"?>
<p:tagLst xmlns:p="http://schemas.openxmlformats.org/presentationml/2006/main">
  <p:tag name="AS_UNIQUEID" val="3687"/>
</p:tagLst>
</file>

<file path=ppt/tags/tag132.xml><?xml version="1.0" encoding="utf-8"?>
<p:tagLst xmlns:p="http://schemas.openxmlformats.org/presentationml/2006/main">
  <p:tag name="AS_UNIQUEID" val="3688"/>
</p:tagLst>
</file>

<file path=ppt/tags/tag133.xml><?xml version="1.0" encoding="utf-8"?>
<p:tagLst xmlns:p="http://schemas.openxmlformats.org/presentationml/2006/main">
  <p:tag name="AS_UNIQUEID" val="3691"/>
</p:tagLst>
</file>

<file path=ppt/tags/tag134.xml><?xml version="1.0" encoding="utf-8"?>
<p:tagLst xmlns:p="http://schemas.openxmlformats.org/presentationml/2006/main">
  <p:tag name="AS_UNIQUEID" val="3692"/>
</p:tagLst>
</file>

<file path=ppt/tags/tag135.xml><?xml version="1.0" encoding="utf-8"?>
<p:tagLst xmlns:p="http://schemas.openxmlformats.org/presentationml/2006/main">
  <p:tag name="AS_UNIQUEID" val="3693"/>
</p:tagLst>
</file>

<file path=ppt/tags/tag136.xml><?xml version="1.0" encoding="utf-8"?>
<p:tagLst xmlns:p="http://schemas.openxmlformats.org/presentationml/2006/main">
  <p:tag name="AS_UNIQUEID" val="3696"/>
</p:tagLst>
</file>

<file path=ppt/tags/tag137.xml><?xml version="1.0" encoding="utf-8"?>
<p:tagLst xmlns:p="http://schemas.openxmlformats.org/presentationml/2006/main">
  <p:tag name="AS_UNIQUEID" val="3697"/>
</p:tagLst>
</file>

<file path=ppt/tags/tag138.xml><?xml version="1.0" encoding="utf-8"?>
<p:tagLst xmlns:p="http://schemas.openxmlformats.org/presentationml/2006/main">
  <p:tag name="AS_UNIQUEID" val="3698"/>
</p:tagLst>
</file>

<file path=ppt/tags/tag139.xml><?xml version="1.0" encoding="utf-8"?>
<p:tagLst xmlns:p="http://schemas.openxmlformats.org/presentationml/2006/main">
  <p:tag name="AS_UNIQUEID" val="3700"/>
</p:tagLst>
</file>

<file path=ppt/tags/tag14.xml><?xml version="1.0" encoding="utf-8"?>
<p:tagLst xmlns:p="http://schemas.openxmlformats.org/presentationml/2006/main">
  <p:tag name="AS_UNIQUEID" val="1210"/>
</p:tagLst>
</file>

<file path=ppt/tags/tag140.xml><?xml version="1.0" encoding="utf-8"?>
<p:tagLst xmlns:p="http://schemas.openxmlformats.org/presentationml/2006/main">
  <p:tag name="AS_UNIQUEID" val="3701"/>
</p:tagLst>
</file>

<file path=ppt/tags/tag141.xml><?xml version="1.0" encoding="utf-8"?>
<p:tagLst xmlns:p="http://schemas.openxmlformats.org/presentationml/2006/main">
  <p:tag name="AS_UNIQUEID" val="3703"/>
</p:tagLst>
</file>

<file path=ppt/tags/tag142.xml><?xml version="1.0" encoding="utf-8"?>
<p:tagLst xmlns:p="http://schemas.openxmlformats.org/presentationml/2006/main">
  <p:tag name="AS_UNIQUEID" val="3704"/>
</p:tagLst>
</file>

<file path=ppt/tags/tag143.xml><?xml version="1.0" encoding="utf-8"?>
<p:tagLst xmlns:p="http://schemas.openxmlformats.org/presentationml/2006/main">
  <p:tag name="AS_UNIQUEID" val="3706"/>
</p:tagLst>
</file>

<file path=ppt/tags/tag144.xml><?xml version="1.0" encoding="utf-8"?>
<p:tagLst xmlns:p="http://schemas.openxmlformats.org/presentationml/2006/main">
  <p:tag name="AS_UNIQUEID" val="3707"/>
</p:tagLst>
</file>

<file path=ppt/tags/tag145.xml><?xml version="1.0" encoding="utf-8"?>
<p:tagLst xmlns:p="http://schemas.openxmlformats.org/presentationml/2006/main">
  <p:tag name="AS_UNIQUEID" val="3709"/>
</p:tagLst>
</file>

<file path=ppt/tags/tag146.xml><?xml version="1.0" encoding="utf-8"?>
<p:tagLst xmlns:p="http://schemas.openxmlformats.org/presentationml/2006/main">
  <p:tag name="AS_UNIQUEID" val="3710"/>
</p:tagLst>
</file>

<file path=ppt/tags/tag147.xml><?xml version="1.0" encoding="utf-8"?>
<p:tagLst xmlns:p="http://schemas.openxmlformats.org/presentationml/2006/main">
  <p:tag name="AS_UNIQUEID" val="3712"/>
</p:tagLst>
</file>

<file path=ppt/tags/tag148.xml><?xml version="1.0" encoding="utf-8"?>
<p:tagLst xmlns:p="http://schemas.openxmlformats.org/presentationml/2006/main">
  <p:tag name="AS_UNIQUEID" val="3713"/>
</p:tagLst>
</file>

<file path=ppt/tags/tag149.xml><?xml version="1.0" encoding="utf-8"?>
<p:tagLst xmlns:p="http://schemas.openxmlformats.org/presentationml/2006/main">
  <p:tag name="AS_UNIQUEID" val="3715"/>
</p:tagLst>
</file>

<file path=ppt/tags/tag15.xml><?xml version="1.0" encoding="utf-8"?>
<p:tagLst xmlns:p="http://schemas.openxmlformats.org/presentationml/2006/main">
  <p:tag name="AS_UNIQUEID" val="1211"/>
</p:tagLst>
</file>

<file path=ppt/tags/tag150.xml><?xml version="1.0" encoding="utf-8"?>
<p:tagLst xmlns:p="http://schemas.openxmlformats.org/presentationml/2006/main">
  <p:tag name="AS_UNIQUEID" val="3716"/>
</p:tagLst>
</file>

<file path=ppt/tags/tag151.xml><?xml version="1.0" encoding="utf-8"?>
<p:tagLst xmlns:p="http://schemas.openxmlformats.org/presentationml/2006/main">
  <p:tag name="AS_UNIQUEID" val="3795"/>
</p:tagLst>
</file>

<file path=ppt/tags/tag152.xml><?xml version="1.0" encoding="utf-8"?>
<p:tagLst xmlns:p="http://schemas.openxmlformats.org/presentationml/2006/main">
  <p:tag name="KSO_WM_TEMPLATE_CATEGORY" val="custom"/>
  <p:tag name="KSO_WM_TEMPLATE_INDEX" val="20205410"/>
</p:tagLst>
</file>

<file path=ppt/tags/tag153.xml><?xml version="1.0" encoding="utf-8"?>
<p:tagLst xmlns:p="http://schemas.openxmlformats.org/presentationml/2006/main">
  <p:tag name="KSO_WM_TEMPLATE_CATEGORY" val="custom"/>
  <p:tag name="KSO_WM_TEMPLATE_INDEX" val="20205410"/>
</p:tagLst>
</file>

<file path=ppt/tags/tag154.xml><?xml version="1.0" encoding="utf-8"?>
<p:tagLst xmlns:p="http://schemas.openxmlformats.org/presentationml/2006/main">
  <p:tag name="KSO_WM_TEMPLATE_CATEGORY" val="custom"/>
  <p:tag name="KSO_WM_TEMPLATE_INDEX" val="20205410"/>
</p:tagLst>
</file>

<file path=ppt/tags/tag155.xml><?xml version="1.0" encoding="utf-8"?>
<p:tagLst xmlns:p="http://schemas.openxmlformats.org/presentationml/2006/main">
  <p:tag name="KSO_WM_TEMPLATE_CATEGORY" val="custom"/>
  <p:tag name="KSO_WM_TEMPLATE_INDEX" val="20205410"/>
</p:tagLst>
</file>

<file path=ppt/tags/tag156.xml><?xml version="1.0" encoding="utf-8"?>
<p:tagLst xmlns:p="http://schemas.openxmlformats.org/presentationml/2006/main">
  <p:tag name="KSO_WM_TEMPLATE_CATEGORY" val="custom"/>
  <p:tag name="KSO_WM_TEMPLATE_INDEX" val="20205410"/>
</p:tagLst>
</file>

<file path=ppt/tags/tag157.xml><?xml version="1.0" encoding="utf-8"?>
<p:tagLst xmlns:p="http://schemas.openxmlformats.org/presentationml/2006/main">
  <p:tag name="KSO_WM_TEMPLATE_CATEGORY" val="custom"/>
  <p:tag name="KSO_WM_TEMPLATE_INDEX" val="20205410"/>
</p:tagLst>
</file>

<file path=ppt/tags/tag158.xml><?xml version="1.0" encoding="utf-8"?>
<p:tagLst xmlns:p="http://schemas.openxmlformats.org/presentationml/2006/main">
  <p:tag name="KSO_WM_TEMPLATE_CATEGORY" val="custom"/>
  <p:tag name="KSO_WM_TEMPLATE_INDEX" val="20205410"/>
</p:tagLst>
</file>

<file path=ppt/tags/tag159.xml><?xml version="1.0" encoding="utf-8"?>
<p:tagLst xmlns:p="http://schemas.openxmlformats.org/presentationml/2006/main">
  <p:tag name="KSO_WM_TEMPLATE_CATEGORY" val="custom"/>
  <p:tag name="KSO_WM_TEMPLATE_INDEX" val="20205410"/>
</p:tagLst>
</file>

<file path=ppt/tags/tag16.xml><?xml version="1.0" encoding="utf-8"?>
<p:tagLst xmlns:p="http://schemas.openxmlformats.org/presentationml/2006/main">
  <p:tag name="AS_UNIQUEID" val="1212"/>
</p:tagLst>
</file>

<file path=ppt/tags/tag160.xml><?xml version="1.0" encoding="utf-8"?>
<p:tagLst xmlns:p="http://schemas.openxmlformats.org/presentationml/2006/main">
  <p:tag name="KSO_WM_TEMPLATE_CATEGORY" val="custom"/>
  <p:tag name="KSO_WM_TEMPLATE_INDEX" val="20205410"/>
</p:tagLst>
</file>

<file path=ppt/tags/tag161.xml><?xml version="1.0" encoding="utf-8"?>
<p:tagLst xmlns:p="http://schemas.openxmlformats.org/presentationml/2006/main">
  <p:tag name="KSO_WM_TEMPLATE_CATEGORY" val="custom"/>
  <p:tag name="KSO_WM_TEMPLATE_INDEX" val="20205410"/>
</p:tagLst>
</file>

<file path=ppt/tags/tag162.xml><?xml version="1.0" encoding="utf-8"?>
<p:tagLst xmlns:p="http://schemas.openxmlformats.org/presentationml/2006/main">
  <p:tag name="KSO_WM_TEMPLATE_CATEGORY" val="custom"/>
  <p:tag name="KSO_WM_TEMPLATE_INDEX" val="20205410"/>
</p:tagLst>
</file>

<file path=ppt/tags/tag163.xml><?xml version="1.0" encoding="utf-8"?>
<p:tagLst xmlns:p="http://schemas.openxmlformats.org/presentationml/2006/main">
  <p:tag name="AS_UNIQUEID" val="1361"/>
</p:tagLst>
</file>

<file path=ppt/tags/tag164.xml><?xml version="1.0" encoding="utf-8"?>
<p:tagLst xmlns:p="http://schemas.openxmlformats.org/presentationml/2006/main">
  <p:tag name="AS_UNIQUEID" val="1362"/>
</p:tagLst>
</file>

<file path=ppt/tags/tag165.xml><?xml version="1.0" encoding="utf-8"?>
<p:tagLst xmlns:p="http://schemas.openxmlformats.org/presentationml/2006/main">
  <p:tag name="AS_UNIQUEID" val="1363"/>
</p:tagLst>
</file>

<file path=ppt/tags/tag166.xml><?xml version="1.0" encoding="utf-8"?>
<p:tagLst xmlns:p="http://schemas.openxmlformats.org/presentationml/2006/main">
  <p:tag name="AS_UNIQUEID" val="1364"/>
</p:tagLst>
</file>

<file path=ppt/tags/tag167.xml><?xml version="1.0" encoding="utf-8"?>
<p:tagLst xmlns:p="http://schemas.openxmlformats.org/presentationml/2006/main">
  <p:tag name="AS_UNIQUEID" val="1958"/>
</p:tagLst>
</file>

<file path=ppt/tags/tag168.xml><?xml version="1.0" encoding="utf-8"?>
<p:tagLst xmlns:p="http://schemas.openxmlformats.org/presentationml/2006/main">
  <p:tag name="AS_UNIQUEID" val="1959"/>
</p:tagLst>
</file>

<file path=ppt/tags/tag169.xml><?xml version="1.0" encoding="utf-8"?>
<p:tagLst xmlns:p="http://schemas.openxmlformats.org/presentationml/2006/main">
  <p:tag name="AS_UNIQUEID" val="1960"/>
  <p:tag name="KSO_WM_UNIT_TABLE_BEAUTIFY" val="smartTable{3dea2275-fa15-43df-9118-276c2091e63b}"/>
  <p:tag name="TABLE_ENCOLOR" val="#FFFFFF"/>
  <p:tag name="TABLE_SKINIDX" val="2"/>
</p:tagLst>
</file>

<file path=ppt/tags/tag17.xml><?xml version="1.0" encoding="utf-8"?>
<p:tagLst xmlns:p="http://schemas.openxmlformats.org/presentationml/2006/main">
  <p:tag name="AS_UNIQUEID" val="1213"/>
</p:tagLst>
</file>

<file path=ppt/tags/tag170.xml><?xml version="1.0" encoding="utf-8"?>
<p:tagLst xmlns:p="http://schemas.openxmlformats.org/presentationml/2006/main">
  <p:tag name="AS_UNIQUEID" val="1357"/>
</p:tagLst>
</file>

<file path=ppt/tags/tag171.xml><?xml version="1.0" encoding="utf-8"?>
<p:tagLst xmlns:p="http://schemas.openxmlformats.org/presentationml/2006/main">
  <p:tag name="AS_UNIQUEID" val="1358"/>
</p:tagLst>
</file>

<file path=ppt/tags/tag172.xml><?xml version="1.0" encoding="utf-8"?>
<p:tagLst xmlns:p="http://schemas.openxmlformats.org/presentationml/2006/main">
  <p:tag name="AS_UNIQUEID" val="1359"/>
</p:tagLst>
</file>

<file path=ppt/tags/tag173.xml><?xml version="1.0" encoding="utf-8"?>
<p:tagLst xmlns:p="http://schemas.openxmlformats.org/presentationml/2006/main">
  <p:tag name="KSO_WM_TEMPLATE_CATEGORY" val="custom"/>
  <p:tag name="KSO_WM_TEMPLATE_INDEX" val="20205410"/>
</p:tagLst>
</file>

<file path=ppt/tags/tag174.xml><?xml version="1.0" encoding="utf-8"?>
<p:tagLst xmlns:p="http://schemas.openxmlformats.org/presentationml/2006/main">
  <p:tag name="KSO_WM_TEMPLATE_CATEGORY" val="custom"/>
  <p:tag name="KSO_WM_TEMPLATE_INDEX" val="20205410"/>
</p:tagLst>
</file>

<file path=ppt/tags/tag175.xml><?xml version="1.0" encoding="utf-8"?>
<p:tagLst xmlns:p="http://schemas.openxmlformats.org/presentationml/2006/main">
  <p:tag name="KSO_WM_TEMPLATE_CATEGORY" val="custom"/>
  <p:tag name="KSO_WM_TEMPLATE_INDEX" val="20205410"/>
</p:tagLst>
</file>

<file path=ppt/tags/tag176.xml><?xml version="1.0" encoding="utf-8"?>
<p:tagLst xmlns:p="http://schemas.openxmlformats.org/presentationml/2006/main">
  <p:tag name="KSO_WM_TEMPLATE_CATEGORY" val="custom"/>
  <p:tag name="KSO_WM_TEMPLATE_INDEX" val="20205410"/>
</p:tagLst>
</file>

<file path=ppt/tags/tag177.xml><?xml version="1.0" encoding="utf-8"?>
<p:tagLst xmlns:p="http://schemas.openxmlformats.org/presentationml/2006/main">
  <p:tag name="KSO_WM_TEMPLATE_CATEGORY" val="custom"/>
  <p:tag name="KSO_WM_TEMPLATE_INDEX" val="20205410"/>
</p:tagLst>
</file>

<file path=ppt/tags/tag178.xml><?xml version="1.0" encoding="utf-8"?>
<p:tagLst xmlns:p="http://schemas.openxmlformats.org/presentationml/2006/main">
  <p:tag name="KSO_WM_TEMPLATE_CATEGORY" val="custom"/>
  <p:tag name="KSO_WM_TEMPLATE_INDEX" val="20205410"/>
</p:tagLst>
</file>

<file path=ppt/tags/tag179.xml><?xml version="1.0" encoding="utf-8"?>
<p:tagLst xmlns:p="http://schemas.openxmlformats.org/presentationml/2006/main">
  <p:tag name="KSO_WM_TEMPLATE_CATEGORY" val="custom"/>
  <p:tag name="KSO_WM_TEMPLATE_INDEX" val="20205410"/>
</p:tagLst>
</file>

<file path=ppt/tags/tag18.xml><?xml version="1.0" encoding="utf-8"?>
<p:tagLst xmlns:p="http://schemas.openxmlformats.org/presentationml/2006/main">
  <p:tag name="AS_UNIQUEID" val="1215"/>
</p:tagLst>
</file>

<file path=ppt/tags/tag180.xml><?xml version="1.0" encoding="utf-8"?>
<p:tagLst xmlns:p="http://schemas.openxmlformats.org/presentationml/2006/main">
  <p:tag name="KSO_WM_BEAUTIFY_FLAG" val="#wm#"/>
  <p:tag name="KSO_WM_TEMPLATE_CATEGORY" val="custom"/>
  <p:tag name="KSO_WM_TEMPLATE_INDEX" val="20205410"/>
</p:tagLst>
</file>

<file path=ppt/tags/tag181.xml><?xml version="1.0" encoding="utf-8"?>
<p:tagLst xmlns:p="http://schemas.openxmlformats.org/presentationml/2006/main">
  <p:tag name="KSO_WM_TEMPLATE_CATEGORY" val="custom"/>
  <p:tag name="KSO_WM_TEMPLATE_INDEX" val="20205410"/>
</p:tagLst>
</file>

<file path=ppt/tags/tag182.xml><?xml version="1.0" encoding="utf-8"?>
<p:tagLst xmlns:p="http://schemas.openxmlformats.org/presentationml/2006/main">
  <p:tag name="KSO_WM_TEMPLATE_CATEGORY" val="custom"/>
  <p:tag name="KSO_WM_TEMPLATE_INDEX" val="20205410"/>
</p:tagLst>
</file>

<file path=ppt/tags/tag183.xml><?xml version="1.0" encoding="utf-8"?>
<p:tagLst xmlns:p="http://schemas.openxmlformats.org/presentationml/2006/main">
  <p:tag name="KSO_WM_TEMPLATE_CATEGORY" val="custom"/>
  <p:tag name="KSO_WM_TEMPLATE_INDEX" val="20205410"/>
</p:tagLst>
</file>

<file path=ppt/tags/tag184.xml><?xml version="1.0" encoding="utf-8"?>
<p:tagLst xmlns:p="http://schemas.openxmlformats.org/presentationml/2006/main">
  <p:tag name="KSO_WM_TEMPLATE_CATEGORY" val="custom"/>
  <p:tag name="KSO_WM_TEMPLATE_INDEX" val="20205410"/>
</p:tagLst>
</file>

<file path=ppt/tags/tag185.xml><?xml version="1.0" encoding="utf-8"?>
<p:tagLst xmlns:p="http://schemas.openxmlformats.org/presentationml/2006/main">
  <p:tag name="KSO_WM_TEMPLATE_CATEGORY" val="custom"/>
  <p:tag name="KSO_WM_TEMPLATE_INDEX" val="20205410"/>
</p:tagLst>
</file>

<file path=ppt/tags/tag186.xml><?xml version="1.0" encoding="utf-8"?>
<p:tagLst xmlns:p="http://schemas.openxmlformats.org/presentationml/2006/main">
  <p:tag name="KSO_WM_TEMPLATE_CATEGORY" val="custom"/>
  <p:tag name="KSO_WM_TEMPLATE_INDEX" val="20205410"/>
</p:tagLst>
</file>

<file path=ppt/tags/tag187.xml><?xml version="1.0" encoding="utf-8"?>
<p:tagLst xmlns:p="http://schemas.openxmlformats.org/presentationml/2006/main">
  <p:tag name="KSO_WM_TEMPLATE_CATEGORY" val="custom"/>
  <p:tag name="KSO_WM_TEMPLATE_INDEX" val="20205410"/>
</p:tagLst>
</file>

<file path=ppt/tags/tag188.xml><?xml version="1.0" encoding="utf-8"?>
<p:tagLst xmlns:p="http://schemas.openxmlformats.org/presentationml/2006/main">
  <p:tag name="KSO_WM_TEMPLATE_CATEGORY" val="custom"/>
  <p:tag name="KSO_WM_TEMPLATE_INDEX" val="20205410"/>
</p:tagLst>
</file>

<file path=ppt/tags/tag189.xml><?xml version="1.0" encoding="utf-8"?>
<p:tagLst xmlns:p="http://schemas.openxmlformats.org/presentationml/2006/main">
  <p:tag name="KSO_WM_TEMPLATE_CATEGORY" val="custom"/>
  <p:tag name="KSO_WM_TEMPLATE_INDEX" val="20205410"/>
</p:tagLst>
</file>

<file path=ppt/tags/tag19.xml><?xml version="1.0" encoding="utf-8"?>
<p:tagLst xmlns:p="http://schemas.openxmlformats.org/presentationml/2006/main">
  <p:tag name="AS_UNIQUEID" val="1216"/>
</p:tagLst>
</file>

<file path=ppt/tags/tag190.xml><?xml version="1.0" encoding="utf-8"?>
<p:tagLst xmlns:p="http://schemas.openxmlformats.org/presentationml/2006/main">
  <p:tag name="KSO_WM_TEMPLATE_CATEGORY" val="custom"/>
  <p:tag name="KSO_WM_TEMPLATE_INDEX" val="20205410"/>
</p:tagLst>
</file>

<file path=ppt/tags/tag191.xml><?xml version="1.0" encoding="utf-8"?>
<p:tagLst xmlns:p="http://schemas.openxmlformats.org/presentationml/2006/main">
  <p:tag name="KSO_WM_TEMPLATE_CATEGORY" val="custom"/>
  <p:tag name="KSO_WM_TEMPLATE_INDEX" val="20205410"/>
</p:tagLst>
</file>

<file path=ppt/tags/tag192.xml><?xml version="1.0" encoding="utf-8"?>
<p:tagLst xmlns:p="http://schemas.openxmlformats.org/presentationml/2006/main">
  <p:tag name="KSO_WM_TEMPLATE_CATEGORY" val="custom"/>
  <p:tag name="KSO_WM_TEMPLATE_INDEX" val="20205410"/>
</p:tagLst>
</file>

<file path=ppt/tags/tag193.xml><?xml version="1.0" encoding="utf-8"?>
<p:tagLst xmlns:p="http://schemas.openxmlformats.org/presentationml/2006/main">
  <p:tag name="KSO_WM_TEMPLATE_CATEGORY" val="custom"/>
  <p:tag name="KSO_WM_TEMPLATE_INDEX" val="20205410"/>
</p:tagLst>
</file>

<file path=ppt/tags/tag194.xml><?xml version="1.0" encoding="utf-8"?>
<p:tagLst xmlns:p="http://schemas.openxmlformats.org/presentationml/2006/main">
  <p:tag name="KSO_WM_TEMPLATE_CATEGORY" val="custom"/>
  <p:tag name="KSO_WM_TEMPLATE_INDEX" val="20205410"/>
</p:tagLst>
</file>

<file path=ppt/tags/tag195.xml><?xml version="1.0" encoding="utf-8"?>
<p:tagLst xmlns:p="http://schemas.openxmlformats.org/presentationml/2006/main">
  <p:tag name="KSO_WM_TEMPLATE_CATEGORY" val="custom"/>
  <p:tag name="KSO_WM_TEMPLATE_INDEX" val="20205410"/>
</p:tagLst>
</file>

<file path=ppt/tags/tag196.xml><?xml version="1.0" encoding="utf-8"?>
<p:tagLst xmlns:p="http://schemas.openxmlformats.org/presentationml/2006/main">
  <p:tag name="KSO_WM_TEMPLATE_CATEGORY" val="custom"/>
  <p:tag name="KSO_WM_TEMPLATE_INDEX" val="20205410"/>
</p:tagLst>
</file>

<file path=ppt/tags/tag197.xml><?xml version="1.0" encoding="utf-8"?>
<p:tagLst xmlns:p="http://schemas.openxmlformats.org/presentationml/2006/main">
  <p:tag name="KSO_WM_TEMPLATE_CATEGORY" val="custom"/>
  <p:tag name="KSO_WM_TEMPLATE_INDEX" val="20205410"/>
</p:tagLst>
</file>

<file path=ppt/tags/tag198.xml><?xml version="1.0" encoding="utf-8"?>
<p:tagLst xmlns:p="http://schemas.openxmlformats.org/presentationml/2006/main">
  <p:tag name="AS_UNIQUEID" val="1338"/>
</p:tagLst>
</file>

<file path=ppt/tags/tag199.xml><?xml version="1.0" encoding="utf-8"?>
<p:tagLst xmlns:p="http://schemas.openxmlformats.org/presentationml/2006/main">
  <p:tag name="AS_UNIQUEID" val="1339"/>
</p:tagLst>
</file>

<file path=ppt/tags/tag2.xml><?xml version="1.0" encoding="utf-8"?>
<p:tagLst xmlns:p="http://schemas.openxmlformats.org/presentationml/2006/main">
  <p:tag name="AS_UNIQUEID" val="1196"/>
</p:tagLst>
</file>

<file path=ppt/tags/tag20.xml><?xml version="1.0" encoding="utf-8"?>
<p:tagLst xmlns:p="http://schemas.openxmlformats.org/presentationml/2006/main">
  <p:tag name="AS_UNIQUEID" val="1217"/>
</p:tagLst>
</file>

<file path=ppt/tags/tag200.xml><?xml version="1.0" encoding="utf-8"?>
<p:tagLst xmlns:p="http://schemas.openxmlformats.org/presentationml/2006/main">
  <p:tag name="AS_UNIQUEID" val="1340"/>
</p:tagLst>
</file>

<file path=ppt/tags/tag201.xml><?xml version="1.0" encoding="utf-8"?>
<p:tagLst xmlns:p="http://schemas.openxmlformats.org/presentationml/2006/main">
  <p:tag name="AS_UNIQUEID" val="1341"/>
</p:tagLst>
</file>

<file path=ppt/tags/tag202.xml><?xml version="1.0" encoding="utf-8"?>
<p:tagLst xmlns:p="http://schemas.openxmlformats.org/presentationml/2006/main">
  <p:tag name="AS_UNIQUEID" val="1935"/>
</p:tagLst>
</file>

<file path=ppt/tags/tag203.xml><?xml version="1.0" encoding="utf-8"?>
<p:tagLst xmlns:p="http://schemas.openxmlformats.org/presentationml/2006/main">
  <p:tag name="AS_UNIQUEID" val="1936"/>
</p:tagLst>
</file>

<file path=ppt/tags/tag204.xml><?xml version="1.0" encoding="utf-8"?>
<p:tagLst xmlns:p="http://schemas.openxmlformats.org/presentationml/2006/main">
  <p:tag name="AS_UNIQUEID" val="1937"/>
</p:tagLst>
</file>

<file path=ppt/tags/tag205.xml><?xml version="1.0" encoding="utf-8"?>
<p:tagLst xmlns:p="http://schemas.openxmlformats.org/presentationml/2006/main">
  <p:tag name="AS_UNIQUEID" val="1938"/>
</p:tagLst>
</file>

<file path=ppt/tags/tag206.xml><?xml version="1.0" encoding="utf-8"?>
<p:tagLst xmlns:p="http://schemas.openxmlformats.org/presentationml/2006/main">
  <p:tag name="AS_UNIQUEID" val="1939"/>
</p:tagLst>
</file>

<file path=ppt/tags/tag207.xml><?xml version="1.0" encoding="utf-8"?>
<p:tagLst xmlns:p="http://schemas.openxmlformats.org/presentationml/2006/main">
  <p:tag name="AS_UNIQUEID" val="1334"/>
</p:tagLst>
</file>

<file path=ppt/tags/tag208.xml><?xml version="1.0" encoding="utf-8"?>
<p:tagLst xmlns:p="http://schemas.openxmlformats.org/presentationml/2006/main">
  <p:tag name="AS_UNIQUEID" val="1335"/>
</p:tagLst>
</file>

<file path=ppt/tags/tag209.xml><?xml version="1.0" encoding="utf-8"?>
<p:tagLst xmlns:p="http://schemas.openxmlformats.org/presentationml/2006/main">
  <p:tag name="AS_UNIQUEID" val="1336"/>
</p:tagLst>
</file>

<file path=ppt/tags/tag21.xml><?xml version="1.0" encoding="utf-8"?>
<p:tagLst xmlns:p="http://schemas.openxmlformats.org/presentationml/2006/main">
  <p:tag name="AS_UNIQUEID" val="1218"/>
</p:tagLst>
</file>

<file path=ppt/tags/tag210.xml><?xml version="1.0" encoding="utf-8"?>
<p:tagLst xmlns:p="http://schemas.openxmlformats.org/presentationml/2006/main">
  <p:tag name="AS_UNIQUEID" val="1338"/>
</p:tagLst>
</file>

<file path=ppt/tags/tag211.xml><?xml version="1.0" encoding="utf-8"?>
<p:tagLst xmlns:p="http://schemas.openxmlformats.org/presentationml/2006/main">
  <p:tag name="AS_UNIQUEID" val="1339"/>
</p:tagLst>
</file>

<file path=ppt/tags/tag212.xml><?xml version="1.0" encoding="utf-8"?>
<p:tagLst xmlns:p="http://schemas.openxmlformats.org/presentationml/2006/main">
  <p:tag name="AS_UNIQUEID" val="1340"/>
</p:tagLst>
</file>

<file path=ppt/tags/tag213.xml><?xml version="1.0" encoding="utf-8"?>
<p:tagLst xmlns:p="http://schemas.openxmlformats.org/presentationml/2006/main">
  <p:tag name="AS_UNIQUEID" val="1341"/>
</p:tagLst>
</file>

<file path=ppt/tags/tag214.xml><?xml version="1.0" encoding="utf-8"?>
<p:tagLst xmlns:p="http://schemas.openxmlformats.org/presentationml/2006/main">
  <p:tag name="AS_UNIQUEID" val="1916"/>
</p:tagLst>
</file>

<file path=ppt/tags/tag215.xml><?xml version="1.0" encoding="utf-8"?>
<p:tagLst xmlns:p="http://schemas.openxmlformats.org/presentationml/2006/main">
  <p:tag name="AS_UNIQUEID" val="1917"/>
</p:tagLst>
</file>

<file path=ppt/tags/tag216.xml><?xml version="1.0" encoding="utf-8"?>
<p:tagLst xmlns:p="http://schemas.openxmlformats.org/presentationml/2006/main">
  <p:tag name="AS_UNIQUEID" val="1334"/>
</p:tagLst>
</file>

<file path=ppt/tags/tag217.xml><?xml version="1.0" encoding="utf-8"?>
<p:tagLst xmlns:p="http://schemas.openxmlformats.org/presentationml/2006/main">
  <p:tag name="AS_UNIQUEID" val="1335"/>
</p:tagLst>
</file>

<file path=ppt/tags/tag218.xml><?xml version="1.0" encoding="utf-8"?>
<p:tagLst xmlns:p="http://schemas.openxmlformats.org/presentationml/2006/main">
  <p:tag name="AS_UNIQUEID" val="1336"/>
</p:tagLst>
</file>

<file path=ppt/tags/tag219.xml><?xml version="1.0" encoding="utf-8"?>
<p:tagLst xmlns:p="http://schemas.openxmlformats.org/presentationml/2006/main">
  <p:tag name="AS_UNIQUEID" val="1441"/>
</p:tagLst>
</file>

<file path=ppt/tags/tag22.xml><?xml version="1.0" encoding="utf-8"?>
<p:tagLst xmlns:p="http://schemas.openxmlformats.org/presentationml/2006/main">
  <p:tag name="AS_UNIQUEID" val="1219"/>
</p:tagLst>
</file>

<file path=ppt/tags/tag220.xml><?xml version="1.0" encoding="utf-8"?>
<p:tagLst xmlns:p="http://schemas.openxmlformats.org/presentationml/2006/main">
  <p:tag name="AS_UNIQUEID" val="1442"/>
</p:tagLst>
</file>

<file path=ppt/tags/tag221.xml><?xml version="1.0" encoding="utf-8"?>
<p:tagLst xmlns:p="http://schemas.openxmlformats.org/presentationml/2006/main">
  <p:tag name="AS_UNIQUEID" val="1443"/>
</p:tagLst>
</file>

<file path=ppt/tags/tag222.xml><?xml version="1.0" encoding="utf-8"?>
<p:tagLst xmlns:p="http://schemas.openxmlformats.org/presentationml/2006/main">
  <p:tag name="AS_UNIQUEID" val="1437"/>
</p:tagLst>
</file>

<file path=ppt/tags/tag223.xml><?xml version="1.0" encoding="utf-8"?>
<p:tagLst xmlns:p="http://schemas.openxmlformats.org/presentationml/2006/main">
  <p:tag name="AS_UNIQUEID" val="1438"/>
</p:tagLst>
</file>

<file path=ppt/tags/tag224.xml><?xml version="1.0" encoding="utf-8"?>
<p:tagLst xmlns:p="http://schemas.openxmlformats.org/presentationml/2006/main">
  <p:tag name="AS_UNIQUEID" val="1439"/>
</p:tagLst>
</file>

<file path=ppt/tags/tag225.xml><?xml version="1.0" encoding="utf-8"?>
<p:tagLst xmlns:p="http://schemas.openxmlformats.org/presentationml/2006/main">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226.xml><?xml version="1.0" encoding="utf-8"?>
<p:tagLst xmlns:p="http://schemas.openxmlformats.org/presentationml/2006/main">
  <p:tag name="KSO_WM_UNIT_TABLE_BEAUTIFY" val="smartTable{688d6dab-5dd3-4138-af78-8f7c0d393819}"/>
</p:tagLst>
</file>

<file path=ppt/tags/tag227.xml><?xml version="1.0" encoding="utf-8"?>
<p:tagLst xmlns:p="http://schemas.openxmlformats.org/presentationml/2006/main">
  <p:tag name="AS_UNIQUEID" val="1168"/>
</p:tagLst>
</file>

<file path=ppt/tags/tag228.xml><?xml version="1.0" encoding="utf-8"?>
<p:tagLst xmlns:p="http://schemas.openxmlformats.org/presentationml/2006/main">
  <p:tag name="AS_UNIQUEID" val="1169"/>
</p:tagLst>
</file>

<file path=ppt/tags/tag229.xml><?xml version="1.0" encoding="utf-8"?>
<p:tagLst xmlns:p="http://schemas.openxmlformats.org/presentationml/2006/main">
  <p:tag name="AS_UNIQUEID" val="1524"/>
</p:tagLst>
</file>

<file path=ppt/tags/tag23.xml><?xml version="1.0" encoding="utf-8"?>
<p:tagLst xmlns:p="http://schemas.openxmlformats.org/presentationml/2006/main">
  <p:tag name="AS_UNIQUEID" val="1220"/>
</p:tagLst>
</file>

<file path=ppt/tags/tag230.xml><?xml version="1.0" encoding="utf-8"?>
<p:tagLst xmlns:p="http://schemas.openxmlformats.org/presentationml/2006/main">
  <p:tag name="AS_UNIQUEID" val="1525"/>
</p:tagLst>
</file>

<file path=ppt/tags/tag231.xml><?xml version="1.0" encoding="utf-8"?>
<p:tagLst xmlns:p="http://schemas.openxmlformats.org/presentationml/2006/main">
  <p:tag name="AS_UNIQUEID" val="1171"/>
</p:tagLst>
</file>

<file path=ppt/tags/tag232.xml><?xml version="1.0" encoding="utf-8"?>
<p:tagLst xmlns:p="http://schemas.openxmlformats.org/presentationml/2006/main">
  <p:tag name="AS_UNIQUEID" val="1171"/>
</p:tagLst>
</file>

<file path=ppt/tags/tag233.xml><?xml version="1.0" encoding="utf-8"?>
<p:tagLst xmlns:p="http://schemas.openxmlformats.org/presentationml/2006/main">
  <p:tag name="AS_UNIQUEID" val="1172"/>
</p:tagLst>
</file>

<file path=ppt/tags/tag234.xml><?xml version="1.0" encoding="utf-8"?>
<p:tagLst xmlns:p="http://schemas.openxmlformats.org/presentationml/2006/main">
  <p:tag name="AS_UNIQUEID" val="1171"/>
</p:tagLst>
</file>

<file path=ppt/tags/tag235.xml><?xml version="1.0" encoding="utf-8"?>
<p:tagLst xmlns:p="http://schemas.openxmlformats.org/presentationml/2006/main">
  <p:tag name="AS_UNIQUEID" val="1172"/>
</p:tagLst>
</file>

<file path=ppt/tags/tag236.xml><?xml version="1.0" encoding="utf-8"?>
<p:tagLst xmlns:p="http://schemas.openxmlformats.org/presentationml/2006/main">
  <p:tag name="AS_UNIQUEID" val="1173"/>
</p:tagLst>
</file>

<file path=ppt/tags/tag237.xml><?xml version="1.0" encoding="utf-8"?>
<p:tagLst xmlns:p="http://schemas.openxmlformats.org/presentationml/2006/main">
  <p:tag name="AS_UNIQUEID" val="1171"/>
</p:tagLst>
</file>

<file path=ppt/tags/tag238.xml><?xml version="1.0" encoding="utf-8"?>
<p:tagLst xmlns:p="http://schemas.openxmlformats.org/presentationml/2006/main">
  <p:tag name="AS_UNIQUEID" val="1172"/>
</p:tagLst>
</file>

<file path=ppt/tags/tag239.xml><?xml version="1.0" encoding="utf-8"?>
<p:tagLst xmlns:p="http://schemas.openxmlformats.org/presentationml/2006/main">
  <p:tag name="AS_UNIQUEID" val="1173"/>
</p:tagLst>
</file>

<file path=ppt/tags/tag24.xml><?xml version="1.0" encoding="utf-8"?>
<p:tagLst xmlns:p="http://schemas.openxmlformats.org/presentationml/2006/main">
  <p:tag name="AS_UNIQUEID" val="1221"/>
</p:tagLst>
</file>

<file path=ppt/tags/tag240.xml><?xml version="1.0" encoding="utf-8"?>
<p:tagLst xmlns:p="http://schemas.openxmlformats.org/presentationml/2006/main">
  <p:tag name="AS_UNIQUEID" val="1174"/>
</p:tagLst>
</file>

<file path=ppt/tags/tag241.xml><?xml version="1.0" encoding="utf-8"?>
<p:tagLst xmlns:p="http://schemas.openxmlformats.org/presentationml/2006/main">
  <p:tag name="AS_UNIQUEID" val="1171"/>
</p:tagLst>
</file>

<file path=ppt/tags/tag242.xml><?xml version="1.0" encoding="utf-8"?>
<p:tagLst xmlns:p="http://schemas.openxmlformats.org/presentationml/2006/main">
  <p:tag name="AS_UNIQUEID" val="1172"/>
</p:tagLst>
</file>

<file path=ppt/tags/tag243.xml><?xml version="1.0" encoding="utf-8"?>
<p:tagLst xmlns:p="http://schemas.openxmlformats.org/presentationml/2006/main">
  <p:tag name="AS_UNIQUEID" val="1173"/>
</p:tagLst>
</file>

<file path=ppt/tags/tag244.xml><?xml version="1.0" encoding="utf-8"?>
<p:tagLst xmlns:p="http://schemas.openxmlformats.org/presentationml/2006/main">
  <p:tag name="AS_UNIQUEID" val="1174"/>
</p:tagLst>
</file>

<file path=ppt/tags/tag245.xml><?xml version="1.0" encoding="utf-8"?>
<p:tagLst xmlns:p="http://schemas.openxmlformats.org/presentationml/2006/main">
  <p:tag name="AS_UNIQUEID" val="1171"/>
</p:tagLst>
</file>

<file path=ppt/tags/tag246.xml><?xml version="1.0" encoding="utf-8"?>
<p:tagLst xmlns:p="http://schemas.openxmlformats.org/presentationml/2006/main">
  <p:tag name="AS_UNIQUEID" val="1172"/>
</p:tagLst>
</file>

<file path=ppt/tags/tag247.xml><?xml version="1.0" encoding="utf-8"?>
<p:tagLst xmlns:p="http://schemas.openxmlformats.org/presentationml/2006/main">
  <p:tag name="AS_UNIQUEID" val="1173"/>
</p:tagLst>
</file>

<file path=ppt/tags/tag248.xml><?xml version="1.0" encoding="utf-8"?>
<p:tagLst xmlns:p="http://schemas.openxmlformats.org/presentationml/2006/main">
  <p:tag name="AS_UNIQUEID" val="1174"/>
</p:tagLst>
</file>

<file path=ppt/tags/tag249.xml><?xml version="1.0" encoding="utf-8"?>
<p:tagLst xmlns:p="http://schemas.openxmlformats.org/presentationml/2006/main">
  <p:tag name="AS_UNIQUEID" val="1526"/>
</p:tagLst>
</file>

<file path=ppt/tags/tag25.xml><?xml version="1.0" encoding="utf-8"?>
<p:tagLst xmlns:p="http://schemas.openxmlformats.org/presentationml/2006/main">
  <p:tag name="AS_UNIQUEID" val="1222"/>
</p:tagLst>
</file>

<file path=ppt/tags/tag250.xml><?xml version="1.0" encoding="utf-8"?>
<p:tagLst xmlns:p="http://schemas.openxmlformats.org/presentationml/2006/main">
  <p:tag name="AS_UNIQUEID" val="1209"/>
</p:tagLst>
</file>

<file path=ppt/tags/tag251.xml><?xml version="1.0" encoding="utf-8"?>
<p:tagLst xmlns:p="http://schemas.openxmlformats.org/presentationml/2006/main">
  <p:tag name="AS_UNIQUEID" val="1211"/>
</p:tagLst>
</file>

<file path=ppt/tags/tag252.xml><?xml version="1.0" encoding="utf-8"?>
<p:tagLst xmlns:p="http://schemas.openxmlformats.org/presentationml/2006/main">
  <p:tag name="AS_UNIQUEID" val="1211"/>
</p:tagLst>
</file>

<file path=ppt/tags/tag253.xml><?xml version="1.0" encoding="utf-8"?>
<p:tagLst xmlns:p="http://schemas.openxmlformats.org/presentationml/2006/main">
  <p:tag name="AS_UNIQUEID" val="1213"/>
</p:tagLst>
</file>

<file path=ppt/tags/tag254.xml><?xml version="1.0" encoding="utf-8"?>
<p:tagLst xmlns:p="http://schemas.openxmlformats.org/presentationml/2006/main">
  <p:tag name="AS_UNIQUEID" val="1214"/>
</p:tagLst>
</file>

<file path=ppt/tags/tag255.xml><?xml version="1.0" encoding="utf-8"?>
<p:tagLst xmlns:p="http://schemas.openxmlformats.org/presentationml/2006/main">
  <p:tag name="AS_UNIQUEID" val="1216"/>
</p:tagLst>
</file>

<file path=ppt/tags/tag256.xml><?xml version="1.0" encoding="utf-8"?>
<p:tagLst xmlns:p="http://schemas.openxmlformats.org/presentationml/2006/main">
  <p:tag name="AS_UNIQUEID" val="1216"/>
</p:tagLst>
</file>

<file path=ppt/tags/tag257.xml><?xml version="1.0" encoding="utf-8"?>
<p:tagLst xmlns:p="http://schemas.openxmlformats.org/presentationml/2006/main">
  <p:tag name="AS_UNIQUEID" val="1218"/>
</p:tagLst>
</file>

<file path=ppt/tags/tag258.xml><?xml version="1.0" encoding="utf-8"?>
<p:tagLst xmlns:p="http://schemas.openxmlformats.org/presentationml/2006/main">
  <p:tag name="KSO_WM_UNIT_TABLE_BEAUTIFY" val="smartTable{91182c2e-9cf0-4d66-8c88-af0ed1be06bd}"/>
</p:tagLst>
</file>

<file path=ppt/tags/tag259.xml><?xml version="1.0" encoding="utf-8"?>
<p:tagLst xmlns:p="http://schemas.openxmlformats.org/presentationml/2006/main">
  <p:tag name="AS_UNIQUEID" val="1220"/>
</p:tagLst>
</file>

<file path=ppt/tags/tag26.xml><?xml version="1.0" encoding="utf-8"?>
<p:tagLst xmlns:p="http://schemas.openxmlformats.org/presentationml/2006/main">
  <p:tag name="AS_UNIQUEID" val="1224"/>
</p:tagLst>
</file>

<file path=ppt/tags/tag260.xml><?xml version="1.0" encoding="utf-8"?>
<p:tagLst xmlns:p="http://schemas.openxmlformats.org/presentationml/2006/main">
  <p:tag name="AS_UNIQUEID" val="1221"/>
</p:tagLst>
</file>

<file path=ppt/tags/tag261.xml><?xml version="1.0" encoding="utf-8"?>
<p:tagLst xmlns:p="http://schemas.openxmlformats.org/presentationml/2006/main">
  <p:tag name="AS_UNIQUEID" val="1223"/>
</p:tagLst>
</file>

<file path=ppt/tags/tag262.xml><?xml version="1.0" encoding="utf-8"?>
<p:tagLst xmlns:p="http://schemas.openxmlformats.org/presentationml/2006/main">
  <p:tag name="AS_UNIQUEID" val="1237"/>
</p:tagLst>
</file>

<file path=ppt/tags/tag263.xml><?xml version="1.0" encoding="utf-8"?>
<p:tagLst xmlns:p="http://schemas.openxmlformats.org/presentationml/2006/main">
  <p:tag name="AS_UNIQUEID" val="1233"/>
</p:tagLst>
</file>

<file path=ppt/tags/tag264.xml><?xml version="1.0" encoding="utf-8"?>
<p:tagLst xmlns:p="http://schemas.openxmlformats.org/presentationml/2006/main">
  <p:tag name="AS_UNIQUEID" val="1234"/>
</p:tagLst>
</file>

<file path=ppt/tags/tag265.xml><?xml version="1.0" encoding="utf-8"?>
<p:tagLst xmlns:p="http://schemas.openxmlformats.org/presentationml/2006/main">
  <p:tag name="AS_UNIQUEID" val="1235"/>
</p:tagLst>
</file>

<file path=ppt/tags/tag266.xml><?xml version="1.0" encoding="utf-8"?>
<p:tagLst xmlns:p="http://schemas.openxmlformats.org/presentationml/2006/main">
  <p:tag name="AS_UNIQUEID" val="1240"/>
</p:tagLst>
</file>

<file path=ppt/tags/tag267.xml><?xml version="1.0" encoding="utf-8"?>
<p:tagLst xmlns:p="http://schemas.openxmlformats.org/presentationml/2006/main">
  <p:tag name="AS_UNIQUEID" val="1241"/>
</p:tagLst>
</file>

<file path=ppt/tags/tag268.xml><?xml version="1.0" encoding="utf-8"?>
<p:tagLst xmlns:p="http://schemas.openxmlformats.org/presentationml/2006/main">
  <p:tag name="AS_UNIQUEID" val="1242"/>
</p:tagLst>
</file>

<file path=ppt/tags/tag269.xml><?xml version="1.0" encoding="utf-8"?>
<p:tagLst xmlns:p="http://schemas.openxmlformats.org/presentationml/2006/main">
  <p:tag name="AS_UNIQUEID" val="1243"/>
</p:tagLst>
</file>

<file path=ppt/tags/tag27.xml><?xml version="1.0" encoding="utf-8"?>
<p:tagLst xmlns:p="http://schemas.openxmlformats.org/presentationml/2006/main">
  <p:tag name="AS_UNIQUEID" val="1225"/>
</p:tagLst>
</file>

<file path=ppt/tags/tag270.xml><?xml version="1.0" encoding="utf-8"?>
<p:tagLst xmlns:p="http://schemas.openxmlformats.org/presentationml/2006/main">
  <p:tag name="AS_UNIQUEID" val="1245"/>
</p:tagLst>
</file>

<file path=ppt/tags/tag271.xml><?xml version="1.0" encoding="utf-8"?>
<p:tagLst xmlns:p="http://schemas.openxmlformats.org/presentationml/2006/main">
  <p:tag name="AS_UNIQUEID" val="1528"/>
</p:tagLst>
</file>

<file path=ppt/tags/tag272.xml><?xml version="1.0" encoding="utf-8"?>
<p:tagLst xmlns:p="http://schemas.openxmlformats.org/presentationml/2006/main">
  <p:tag name="AS_UNIQUEID" val="1247"/>
</p:tagLst>
</file>

<file path=ppt/tags/tag273.xml><?xml version="1.0" encoding="utf-8"?>
<p:tagLst xmlns:p="http://schemas.openxmlformats.org/presentationml/2006/main">
  <p:tag name="AS_UNIQUEID" val="1248"/>
</p:tagLst>
</file>

<file path=ppt/tags/tag274.xml><?xml version="1.0" encoding="utf-8"?>
<p:tagLst xmlns:p="http://schemas.openxmlformats.org/presentationml/2006/main">
  <p:tag name="AS_UNIQUEID" val="1250"/>
</p:tagLst>
</file>

<file path=ppt/tags/tag275.xml><?xml version="1.0" encoding="utf-8"?>
<p:tagLst xmlns:p="http://schemas.openxmlformats.org/presentationml/2006/main">
  <p:tag name="AS_UNIQUEID" val="1251"/>
</p:tagLst>
</file>

<file path=ppt/tags/tag276.xml><?xml version="1.0" encoding="utf-8"?>
<p:tagLst xmlns:p="http://schemas.openxmlformats.org/presentationml/2006/main">
  <p:tag name="AS_UNIQUEID" val="1253"/>
</p:tagLst>
</file>

<file path=ppt/tags/tag277.xml><?xml version="1.0" encoding="utf-8"?>
<p:tagLst xmlns:p="http://schemas.openxmlformats.org/presentationml/2006/main">
  <p:tag name="AS_UNIQUEID" val="1247"/>
</p:tagLst>
</file>

<file path=ppt/tags/tag278.xml><?xml version="1.0" encoding="utf-8"?>
<p:tagLst xmlns:p="http://schemas.openxmlformats.org/presentationml/2006/main">
  <p:tag name="AS_UNIQUEID" val="1248"/>
</p:tagLst>
</file>

<file path=ppt/tags/tag279.xml><?xml version="1.0" encoding="utf-8"?>
<p:tagLst xmlns:p="http://schemas.openxmlformats.org/presentationml/2006/main">
  <p:tag name="AS_UNIQUEID" val="1250"/>
</p:tagLst>
</file>

<file path=ppt/tags/tag28.xml><?xml version="1.0" encoding="utf-8"?>
<p:tagLst xmlns:p="http://schemas.openxmlformats.org/presentationml/2006/main">
  <p:tag name="AS_UNIQUEID" val="1226"/>
</p:tagLst>
</file>

<file path=ppt/tags/tag280.xml><?xml version="1.0" encoding="utf-8"?>
<p:tagLst xmlns:p="http://schemas.openxmlformats.org/presentationml/2006/main">
  <p:tag name="AS_UNIQUEID" val="1251"/>
</p:tagLst>
</file>

<file path=ppt/tags/tag281.xml><?xml version="1.0" encoding="utf-8"?>
<p:tagLst xmlns:p="http://schemas.openxmlformats.org/presentationml/2006/main">
  <p:tag name="AS_UNIQUEID" val="1253"/>
</p:tagLst>
</file>

<file path=ppt/tags/tag282.xml><?xml version="1.0" encoding="utf-8"?>
<p:tagLst xmlns:p="http://schemas.openxmlformats.org/presentationml/2006/main">
  <p:tag name="AS_UNIQUEID" val="1249"/>
</p:tagLst>
</file>

<file path=ppt/tags/tag283.xml><?xml version="1.0" encoding="utf-8"?>
<p:tagLst xmlns:p="http://schemas.openxmlformats.org/presentationml/2006/main">
  <p:tag name="AS_UNIQUEID" val="1247"/>
</p:tagLst>
</file>

<file path=ppt/tags/tag284.xml><?xml version="1.0" encoding="utf-8"?>
<p:tagLst xmlns:p="http://schemas.openxmlformats.org/presentationml/2006/main">
  <p:tag name="AS_UNIQUEID" val="1248"/>
</p:tagLst>
</file>

<file path=ppt/tags/tag285.xml><?xml version="1.0" encoding="utf-8"?>
<p:tagLst xmlns:p="http://schemas.openxmlformats.org/presentationml/2006/main">
  <p:tag name="AS_UNIQUEID" val="1250"/>
</p:tagLst>
</file>

<file path=ppt/tags/tag286.xml><?xml version="1.0" encoding="utf-8"?>
<p:tagLst xmlns:p="http://schemas.openxmlformats.org/presentationml/2006/main">
  <p:tag name="AS_UNIQUEID" val="1251"/>
</p:tagLst>
</file>

<file path=ppt/tags/tag287.xml><?xml version="1.0" encoding="utf-8"?>
<p:tagLst xmlns:p="http://schemas.openxmlformats.org/presentationml/2006/main">
  <p:tag name="AS_UNIQUEID" val="1253"/>
</p:tagLst>
</file>

<file path=ppt/tags/tag288.xml><?xml version="1.0" encoding="utf-8"?>
<p:tagLst xmlns:p="http://schemas.openxmlformats.org/presentationml/2006/main">
  <p:tag name="AS_UNIQUEID" val="1249"/>
</p:tagLst>
</file>

<file path=ppt/tags/tag289.xml><?xml version="1.0" encoding="utf-8"?>
<p:tagLst xmlns:p="http://schemas.openxmlformats.org/presentationml/2006/main">
  <p:tag name="AS_UNIQUEID" val="1247"/>
</p:tagLst>
</file>

<file path=ppt/tags/tag29.xml><?xml version="1.0" encoding="utf-8"?>
<p:tagLst xmlns:p="http://schemas.openxmlformats.org/presentationml/2006/main">
  <p:tag name="AS_UNIQUEID" val="1227"/>
</p:tagLst>
</file>

<file path=ppt/tags/tag290.xml><?xml version="1.0" encoding="utf-8"?>
<p:tagLst xmlns:p="http://schemas.openxmlformats.org/presentationml/2006/main">
  <p:tag name="AS_UNIQUEID" val="1248"/>
</p:tagLst>
</file>

<file path=ppt/tags/tag291.xml><?xml version="1.0" encoding="utf-8"?>
<p:tagLst xmlns:p="http://schemas.openxmlformats.org/presentationml/2006/main">
  <p:tag name="AS_UNIQUEID" val="1250"/>
</p:tagLst>
</file>

<file path=ppt/tags/tag292.xml><?xml version="1.0" encoding="utf-8"?>
<p:tagLst xmlns:p="http://schemas.openxmlformats.org/presentationml/2006/main">
  <p:tag name="AS_UNIQUEID" val="1251"/>
</p:tagLst>
</file>

<file path=ppt/tags/tag293.xml><?xml version="1.0" encoding="utf-8"?>
<p:tagLst xmlns:p="http://schemas.openxmlformats.org/presentationml/2006/main">
  <p:tag name="AS_UNIQUEID" val="1253"/>
</p:tagLst>
</file>

<file path=ppt/tags/tag294.xml><?xml version="1.0" encoding="utf-8"?>
<p:tagLst xmlns:p="http://schemas.openxmlformats.org/presentationml/2006/main">
  <p:tag name="AS_UNIQUEID" val="1249"/>
</p:tagLst>
</file>

<file path=ppt/tags/tag295.xml><?xml version="1.0" encoding="utf-8"?>
<p:tagLst xmlns:p="http://schemas.openxmlformats.org/presentationml/2006/main">
  <p:tag name="AS_UNIQUEID" val="1247"/>
</p:tagLst>
</file>

<file path=ppt/tags/tag296.xml><?xml version="1.0" encoding="utf-8"?>
<p:tagLst xmlns:p="http://schemas.openxmlformats.org/presentationml/2006/main">
  <p:tag name="AS_UNIQUEID" val="1248"/>
</p:tagLst>
</file>

<file path=ppt/tags/tag297.xml><?xml version="1.0" encoding="utf-8"?>
<p:tagLst xmlns:p="http://schemas.openxmlformats.org/presentationml/2006/main">
  <p:tag name="AS_UNIQUEID" val="1250"/>
</p:tagLst>
</file>

<file path=ppt/tags/tag298.xml><?xml version="1.0" encoding="utf-8"?>
<p:tagLst xmlns:p="http://schemas.openxmlformats.org/presentationml/2006/main">
  <p:tag name="AS_UNIQUEID" val="1251"/>
</p:tagLst>
</file>

<file path=ppt/tags/tag299.xml><?xml version="1.0" encoding="utf-8"?>
<p:tagLst xmlns:p="http://schemas.openxmlformats.org/presentationml/2006/main">
  <p:tag name="AS_UNIQUEID" val="1252"/>
</p:tagLst>
</file>

<file path=ppt/tags/tag3.xml><?xml version="1.0" encoding="utf-8"?>
<p:tagLst xmlns:p="http://schemas.openxmlformats.org/presentationml/2006/main">
  <p:tag name="AS_UNIQUEID" val="1197"/>
</p:tagLst>
</file>

<file path=ppt/tags/tag30.xml><?xml version="1.0" encoding="utf-8"?>
<p:tagLst xmlns:p="http://schemas.openxmlformats.org/presentationml/2006/main">
  <p:tag name="AS_UNIQUEID" val="1229"/>
</p:tagLst>
</file>

<file path=ppt/tags/tag300.xml><?xml version="1.0" encoding="utf-8"?>
<p:tagLst xmlns:p="http://schemas.openxmlformats.org/presentationml/2006/main">
  <p:tag name="AS_UNIQUEID" val="1253"/>
</p:tagLst>
</file>

<file path=ppt/tags/tag301.xml><?xml version="1.0" encoding="utf-8"?>
<p:tagLst xmlns:p="http://schemas.openxmlformats.org/presentationml/2006/main">
  <p:tag name="AS_UNIQUEID" val="1249"/>
</p:tagLst>
</file>

<file path=ppt/tags/tag302.xml><?xml version="1.0" encoding="utf-8"?>
<p:tagLst xmlns:p="http://schemas.openxmlformats.org/presentationml/2006/main">
  <p:tag name="AS_UNIQUEID" val="1640"/>
</p:tagLst>
</file>

<file path=ppt/tags/tag303.xml><?xml version="1.0" encoding="utf-8"?>
<p:tagLst xmlns:p="http://schemas.openxmlformats.org/presentationml/2006/main">
  <p:tag name="AS_UNIQUEID" val="1641"/>
</p:tagLst>
</file>

<file path=ppt/tags/tag304.xml><?xml version="1.0" encoding="utf-8"?>
<p:tagLst xmlns:p="http://schemas.openxmlformats.org/presentationml/2006/main">
  <p:tag name="AS_UNIQUEID" val="1642"/>
</p:tagLst>
</file>

<file path=ppt/tags/tag305.xml><?xml version="1.0" encoding="utf-8"?>
<p:tagLst xmlns:p="http://schemas.openxmlformats.org/presentationml/2006/main">
  <p:tag name="AS_UNIQUEID" val="1636"/>
</p:tagLst>
</file>

<file path=ppt/tags/tag306.xml><?xml version="1.0" encoding="utf-8"?>
<p:tagLst xmlns:p="http://schemas.openxmlformats.org/presentationml/2006/main">
  <p:tag name="AS_UNIQUEID" val="1637"/>
</p:tagLst>
</file>

<file path=ppt/tags/tag307.xml><?xml version="1.0" encoding="utf-8"?>
<p:tagLst xmlns:p="http://schemas.openxmlformats.org/presentationml/2006/main">
  <p:tag name="AS_UNIQUEID" val="1638"/>
</p:tagLst>
</file>

<file path=ppt/tags/tag308.xml><?xml version="1.0" encoding="utf-8"?>
<p:tagLst xmlns:p="http://schemas.openxmlformats.org/presentationml/2006/main">
  <p:tag name="AS_UNIQUEID" val="1648"/>
</p:tagLst>
</file>

<file path=ppt/tags/tag309.xml><?xml version="1.0" encoding="utf-8"?>
<p:tagLst xmlns:p="http://schemas.openxmlformats.org/presentationml/2006/main">
  <p:tag name="AS_UNIQUEID" val="1649"/>
</p:tagLst>
</file>

<file path=ppt/tags/tag31.xml><?xml version="1.0" encoding="utf-8"?>
<p:tagLst xmlns:p="http://schemas.openxmlformats.org/presentationml/2006/main">
  <p:tag name="AS_UNIQUEID" val="1230"/>
</p:tagLst>
</file>

<file path=ppt/tags/tag310.xml><?xml version="1.0" encoding="utf-8"?>
<p:tagLst xmlns:p="http://schemas.openxmlformats.org/presentationml/2006/main">
  <p:tag name="AS_UNIQUEID" val="1650"/>
</p:tagLst>
</file>

<file path=ppt/tags/tag311.xml><?xml version="1.0" encoding="utf-8"?>
<p:tagLst xmlns:p="http://schemas.openxmlformats.org/presentationml/2006/main">
  <p:tag name="AS_UNIQUEID" val="1651"/>
</p:tagLst>
</file>

<file path=ppt/tags/tag312.xml><?xml version="1.0" encoding="utf-8"?>
<p:tagLst xmlns:p="http://schemas.openxmlformats.org/presentationml/2006/main">
  <p:tag name="AS_UNIQUEID" val="1652"/>
</p:tagLst>
</file>

<file path=ppt/tags/tag313.xml><?xml version="1.0" encoding="utf-8"?>
<p:tagLst xmlns:p="http://schemas.openxmlformats.org/presentationml/2006/main">
  <p:tag name="AS_UNIQUEID" val="1644"/>
</p:tagLst>
</file>

<file path=ppt/tags/tag314.xml><?xml version="1.0" encoding="utf-8"?>
<p:tagLst xmlns:p="http://schemas.openxmlformats.org/presentationml/2006/main">
  <p:tag name="AS_UNIQUEID" val="1645"/>
</p:tagLst>
</file>

<file path=ppt/tags/tag315.xml><?xml version="1.0" encoding="utf-8"?>
<p:tagLst xmlns:p="http://schemas.openxmlformats.org/presentationml/2006/main">
  <p:tag name="AS_UNIQUEID" val="1646"/>
</p:tagLst>
</file>

<file path=ppt/tags/tag316.xml><?xml version="1.0" encoding="utf-8"?>
<p:tagLst xmlns:p="http://schemas.openxmlformats.org/presentationml/2006/main">
  <p:tag name="AS_UNIQUEID" val="1144"/>
</p:tagLst>
</file>

<file path=ppt/tags/tag317.xml><?xml version="1.0" encoding="utf-8"?>
<p:tagLst xmlns:p="http://schemas.openxmlformats.org/presentationml/2006/main">
  <p:tag name="AS_UNIQUEID" val="1145"/>
</p:tagLst>
</file>

<file path=ppt/tags/tag318.xml><?xml version="1.0" encoding="utf-8"?>
<p:tagLst xmlns:p="http://schemas.openxmlformats.org/presentationml/2006/main">
  <p:tag name="AS_UNIQUEID" val="1146"/>
</p:tagLst>
</file>

<file path=ppt/tags/tag319.xml><?xml version="1.0" encoding="utf-8"?>
<p:tagLst xmlns:p="http://schemas.openxmlformats.org/presentationml/2006/main">
  <p:tag name="AS_UNIQUEID" val="1147"/>
</p:tagLst>
</file>

<file path=ppt/tags/tag32.xml><?xml version="1.0" encoding="utf-8"?>
<p:tagLst xmlns:p="http://schemas.openxmlformats.org/presentationml/2006/main">
  <p:tag name="AS_UNIQUEID" val="1231"/>
</p:tagLst>
</file>

<file path=ppt/tags/tag320.xml><?xml version="1.0" encoding="utf-8"?>
<p:tagLst xmlns:p="http://schemas.openxmlformats.org/presentationml/2006/main">
  <p:tag name="AS_UNIQUEID" val="1148"/>
</p:tagLst>
</file>

<file path=ppt/tags/tag321.xml><?xml version="1.0" encoding="utf-8"?>
<p:tagLst xmlns:p="http://schemas.openxmlformats.org/presentationml/2006/main">
  <p:tag name="AS_UNIQUEID" val="1150"/>
</p:tagLst>
</file>

<file path=ppt/tags/tag322.xml><?xml version="1.0" encoding="utf-8"?>
<p:tagLst xmlns:p="http://schemas.openxmlformats.org/presentationml/2006/main">
  <p:tag name="AS_UNIQUEID" val="1151"/>
</p:tagLst>
</file>

<file path=ppt/tags/tag323.xml><?xml version="1.0" encoding="utf-8"?>
<p:tagLst xmlns:p="http://schemas.openxmlformats.org/presentationml/2006/main">
  <p:tag name="AS_UNIQUEID" val="1152"/>
</p:tagLst>
</file>

<file path=ppt/tags/tag324.xml><?xml version="1.0" encoding="utf-8"?>
<p:tagLst xmlns:p="http://schemas.openxmlformats.org/presentationml/2006/main">
  <p:tag name="AS_UNIQUEID" val="1153"/>
</p:tagLst>
</file>

<file path=ppt/tags/tag325.xml><?xml version="1.0" encoding="utf-8"?>
<p:tagLst xmlns:p="http://schemas.openxmlformats.org/presentationml/2006/main">
  <p:tag name="AS_UNIQUEID" val="1154"/>
</p:tagLst>
</file>

<file path=ppt/tags/tag326.xml><?xml version="1.0" encoding="utf-8"?>
<p:tagLst xmlns:p="http://schemas.openxmlformats.org/presentationml/2006/main">
  <p:tag name="AS_UNIQUEID" val="1156"/>
</p:tagLst>
</file>

<file path=ppt/tags/tag327.xml><?xml version="1.0" encoding="utf-8"?>
<p:tagLst xmlns:p="http://schemas.openxmlformats.org/presentationml/2006/main">
  <p:tag name="AS_UNIQUEID" val="1157"/>
</p:tagLst>
</file>

<file path=ppt/tags/tag328.xml><?xml version="1.0" encoding="utf-8"?>
<p:tagLst xmlns:p="http://schemas.openxmlformats.org/presentationml/2006/main">
  <p:tag name="AS_UNIQUEID" val="1159"/>
</p:tagLst>
</file>

<file path=ppt/tags/tag329.xml><?xml version="1.0" encoding="utf-8"?>
<p:tagLst xmlns:p="http://schemas.openxmlformats.org/presentationml/2006/main">
  <p:tag name="AS_UNIQUEID" val="1160"/>
</p:tagLst>
</file>

<file path=ppt/tags/tag33.xml><?xml version="1.0" encoding="utf-8"?>
<p:tagLst xmlns:p="http://schemas.openxmlformats.org/presentationml/2006/main">
  <p:tag name="AS_UNIQUEID" val="1233"/>
</p:tagLst>
</file>

<file path=ppt/tags/tag330.xml><?xml version="1.0" encoding="utf-8"?>
<p:tagLst xmlns:p="http://schemas.openxmlformats.org/presentationml/2006/main">
  <p:tag name="AS_UNIQUEID" val="1162"/>
</p:tagLst>
</file>

<file path=ppt/tags/tag331.xml><?xml version="1.0" encoding="utf-8"?>
<p:tagLst xmlns:p="http://schemas.openxmlformats.org/presentationml/2006/main">
  <p:tag name="AS_UNIQUEID" val="1163"/>
</p:tagLst>
</file>

<file path=ppt/tags/tag332.xml><?xml version="1.0" encoding="utf-8"?>
<p:tagLst xmlns:p="http://schemas.openxmlformats.org/presentationml/2006/main">
  <p:tag name="AS_UNIQUEID" val="1164"/>
</p:tagLst>
</file>

<file path=ppt/tags/tag333.xml><?xml version="1.0" encoding="utf-8"?>
<p:tagLst xmlns:p="http://schemas.openxmlformats.org/presentationml/2006/main">
  <p:tag name="AS_UNIQUEID" val="1165"/>
</p:tagLst>
</file>

<file path=ppt/tags/tag334.xml><?xml version="1.0" encoding="utf-8"?>
<p:tagLst xmlns:p="http://schemas.openxmlformats.org/presentationml/2006/main">
  <p:tag name="AS_UNIQUEID" val="1166"/>
</p:tagLst>
</file>

<file path=ppt/tags/tag335.xml><?xml version="1.0" encoding="utf-8"?>
<p:tagLst xmlns:p="http://schemas.openxmlformats.org/presentationml/2006/main">
  <p:tag name="AS_UNIQUEID" val="1167"/>
</p:tagLst>
</file>

<file path=ppt/tags/tag336.xml><?xml version="1.0" encoding="utf-8"?>
<p:tagLst xmlns:p="http://schemas.openxmlformats.org/presentationml/2006/main">
  <p:tag name="AS_UNIQUEID" val="1169"/>
</p:tagLst>
</file>

<file path=ppt/tags/tag337.xml><?xml version="1.0" encoding="utf-8"?>
<p:tagLst xmlns:p="http://schemas.openxmlformats.org/presentationml/2006/main">
  <p:tag name="AS_UNIQUEID" val="1170"/>
</p:tagLst>
</file>

<file path=ppt/tags/tag338.xml><?xml version="1.0" encoding="utf-8"?>
<p:tagLst xmlns:p="http://schemas.openxmlformats.org/presentationml/2006/main">
  <p:tag name="AS_UNIQUEID" val="1171"/>
</p:tagLst>
</file>

<file path=ppt/tags/tag339.xml><?xml version="1.0" encoding="utf-8"?>
<p:tagLst xmlns:p="http://schemas.openxmlformats.org/presentationml/2006/main">
  <p:tag name="AS_UNIQUEID" val="1680"/>
</p:tagLst>
</file>

<file path=ppt/tags/tag34.xml><?xml version="1.0" encoding="utf-8"?>
<p:tagLst xmlns:p="http://schemas.openxmlformats.org/presentationml/2006/main">
  <p:tag name="AS_UNIQUEID" val="1234"/>
</p:tagLst>
</file>

<file path=ppt/tags/tag340.xml><?xml version="1.0" encoding="utf-8"?>
<p:tagLst xmlns:p="http://schemas.openxmlformats.org/presentationml/2006/main">
  <p:tag name="AS_UNIQUEID" val="1681"/>
</p:tagLst>
</file>

<file path=ppt/tags/tag341.xml><?xml version="1.0" encoding="utf-8"?>
<p:tagLst xmlns:p="http://schemas.openxmlformats.org/presentationml/2006/main">
  <p:tag name="AS_UNIQUEID" val="1682"/>
</p:tagLst>
</file>

<file path=ppt/tags/tag342.xml><?xml version="1.0" encoding="utf-8"?>
<p:tagLst xmlns:p="http://schemas.openxmlformats.org/presentationml/2006/main">
  <p:tag name="AS_UNIQUEID" val="1683"/>
</p:tagLst>
</file>

<file path=ppt/tags/tag343.xml><?xml version="1.0" encoding="utf-8"?>
<p:tagLst xmlns:p="http://schemas.openxmlformats.org/presentationml/2006/main">
  <p:tag name="AS_UNIQUEID" val="1684"/>
</p:tagLst>
</file>

<file path=ppt/tags/tag344.xml><?xml version="1.0" encoding="utf-8"?>
<p:tagLst xmlns:p="http://schemas.openxmlformats.org/presentationml/2006/main">
  <p:tag name="AS_UNIQUEID" val="1676"/>
</p:tagLst>
</file>

<file path=ppt/tags/tag345.xml><?xml version="1.0" encoding="utf-8"?>
<p:tagLst xmlns:p="http://schemas.openxmlformats.org/presentationml/2006/main">
  <p:tag name="AS_UNIQUEID" val="1677"/>
</p:tagLst>
</file>

<file path=ppt/tags/tag346.xml><?xml version="1.0" encoding="utf-8"?>
<p:tagLst xmlns:p="http://schemas.openxmlformats.org/presentationml/2006/main">
  <p:tag name="AS_UNIQUEID" val="1678"/>
</p:tagLst>
</file>

<file path=ppt/tags/tag347.xml><?xml version="1.0" encoding="utf-8"?>
<p:tagLst xmlns:p="http://schemas.openxmlformats.org/presentationml/2006/main">
  <p:tag name="AS_UNIQUEID" val="1691"/>
</p:tagLst>
</file>

<file path=ppt/tags/tag348.xml><?xml version="1.0" encoding="utf-8"?>
<p:tagLst xmlns:p="http://schemas.openxmlformats.org/presentationml/2006/main">
  <p:tag name="AS_UNIQUEID" val="1692"/>
</p:tagLst>
</file>

<file path=ppt/tags/tag349.xml><?xml version="1.0" encoding="utf-8"?>
<p:tagLst xmlns:p="http://schemas.openxmlformats.org/presentationml/2006/main">
  <p:tag name="AS_UNIQUEID" val="1693"/>
</p:tagLst>
</file>

<file path=ppt/tags/tag35.xml><?xml version="1.0" encoding="utf-8"?>
<p:tagLst xmlns:p="http://schemas.openxmlformats.org/presentationml/2006/main">
  <p:tag name="AS_UNIQUEID" val="1235"/>
</p:tagLst>
</file>

<file path=ppt/tags/tag350.xml><?xml version="1.0" encoding="utf-8"?>
<p:tagLst xmlns:p="http://schemas.openxmlformats.org/presentationml/2006/main">
  <p:tag name="AS_UNIQUEID" val="1694"/>
</p:tagLst>
</file>

<file path=ppt/tags/tag351.xml><?xml version="1.0" encoding="utf-8"?>
<p:tagLst xmlns:p="http://schemas.openxmlformats.org/presentationml/2006/main">
  <p:tag name="AS_UNIQUEID" val="1695"/>
</p:tagLst>
</file>

<file path=ppt/tags/tag352.xml><?xml version="1.0" encoding="utf-8"?>
<p:tagLst xmlns:p="http://schemas.openxmlformats.org/presentationml/2006/main">
  <p:tag name="AS_UNIQUEID" val="1687"/>
</p:tagLst>
</file>

<file path=ppt/tags/tag353.xml><?xml version="1.0" encoding="utf-8"?>
<p:tagLst xmlns:p="http://schemas.openxmlformats.org/presentationml/2006/main">
  <p:tag name="AS_UNIQUEID" val="1688"/>
</p:tagLst>
</file>

<file path=ppt/tags/tag354.xml><?xml version="1.0" encoding="utf-8"?>
<p:tagLst xmlns:p="http://schemas.openxmlformats.org/presentationml/2006/main">
  <p:tag name="AS_UNIQUEID" val="1689"/>
</p:tagLst>
</file>

<file path=ppt/tags/tag355.xml><?xml version="1.0" encoding="utf-8"?>
<p:tagLst xmlns:p="http://schemas.openxmlformats.org/presentationml/2006/main">
  <p:tag name="AS_UNIQUEID" val="1181"/>
</p:tagLst>
</file>

<file path=ppt/tags/tag356.xml><?xml version="1.0" encoding="utf-8"?>
<p:tagLst xmlns:p="http://schemas.openxmlformats.org/presentationml/2006/main">
  <p:tag name="AS_UNIQUEID" val="1182"/>
</p:tagLst>
</file>

<file path=ppt/tags/tag357.xml><?xml version="1.0" encoding="utf-8"?>
<p:tagLst xmlns:p="http://schemas.openxmlformats.org/presentationml/2006/main">
  <p:tag name="AS_UNIQUEID" val="1183"/>
</p:tagLst>
</file>

<file path=ppt/tags/tag358.xml><?xml version="1.0" encoding="utf-8"?>
<p:tagLst xmlns:p="http://schemas.openxmlformats.org/presentationml/2006/main">
  <p:tag name="AS_UNIQUEID" val="1185"/>
</p:tagLst>
</file>

<file path=ppt/tags/tag359.xml><?xml version="1.0" encoding="utf-8"?>
<p:tagLst xmlns:p="http://schemas.openxmlformats.org/presentationml/2006/main">
  <p:tag name="AS_UNIQUEID" val="1186"/>
</p:tagLst>
</file>

<file path=ppt/tags/tag36.xml><?xml version="1.0" encoding="utf-8"?>
<p:tagLst xmlns:p="http://schemas.openxmlformats.org/presentationml/2006/main">
  <p:tag name="AS_UNIQUEID" val="1236"/>
</p:tagLst>
</file>

<file path=ppt/tags/tag360.xml><?xml version="1.0" encoding="utf-8"?>
<p:tagLst xmlns:p="http://schemas.openxmlformats.org/presentationml/2006/main">
  <p:tag name="AS_UNIQUEID" val="1187"/>
</p:tagLst>
</file>

<file path=ppt/tags/tag361.xml><?xml version="1.0" encoding="utf-8"?>
<p:tagLst xmlns:p="http://schemas.openxmlformats.org/presentationml/2006/main">
  <p:tag name="AS_UNIQUEID" val="1188"/>
</p:tagLst>
</file>

<file path=ppt/tags/tag362.xml><?xml version="1.0" encoding="utf-8"?>
<p:tagLst xmlns:p="http://schemas.openxmlformats.org/presentationml/2006/main">
  <p:tag name="AS_UNIQUEID" val="1190"/>
</p:tagLst>
</file>

<file path=ppt/tags/tag363.xml><?xml version="1.0" encoding="utf-8"?>
<p:tagLst xmlns:p="http://schemas.openxmlformats.org/presentationml/2006/main">
  <p:tag name="AS_UNIQUEID" val="1191"/>
</p:tagLst>
</file>

<file path=ppt/tags/tag364.xml><?xml version="1.0" encoding="utf-8"?>
<p:tagLst xmlns:p="http://schemas.openxmlformats.org/presentationml/2006/main">
  <p:tag name="AS_UNIQUEID" val="1192"/>
</p:tagLst>
</file>

<file path=ppt/tags/tag365.xml><?xml version="1.0" encoding="utf-8"?>
<p:tagLst xmlns:p="http://schemas.openxmlformats.org/presentationml/2006/main">
  <p:tag name="AS_UNIQUEID" val="1193"/>
</p:tagLst>
</file>

<file path=ppt/tags/tag366.xml><?xml version="1.0" encoding="utf-8"?>
<p:tagLst xmlns:p="http://schemas.openxmlformats.org/presentationml/2006/main">
  <p:tag name="AS_UNIQUEID" val="1194"/>
</p:tagLst>
</file>

<file path=ppt/tags/tag367.xml><?xml version="1.0" encoding="utf-8"?>
<p:tagLst xmlns:p="http://schemas.openxmlformats.org/presentationml/2006/main">
  <p:tag name="AS_UNIQUEID" val="1195"/>
</p:tagLst>
</file>

<file path=ppt/tags/tag368.xml><?xml version="1.0" encoding="utf-8"?>
<p:tagLst xmlns:p="http://schemas.openxmlformats.org/presentationml/2006/main">
  <p:tag name="AS_UNIQUEID" val="1702"/>
</p:tagLst>
</file>

<file path=ppt/tags/tag369.xml><?xml version="1.0" encoding="utf-8"?>
<p:tagLst xmlns:p="http://schemas.openxmlformats.org/presentationml/2006/main">
  <p:tag name="AS_UNIQUEID" val="1703"/>
</p:tagLst>
</file>

<file path=ppt/tags/tag37.xml><?xml version="1.0" encoding="utf-8"?>
<p:tagLst xmlns:p="http://schemas.openxmlformats.org/presentationml/2006/main">
  <p:tag name="AS_UNIQUEID" val="1237"/>
</p:tagLst>
</file>

<file path=ppt/tags/tag370.xml><?xml version="1.0" encoding="utf-8"?>
<p:tagLst xmlns:p="http://schemas.openxmlformats.org/presentationml/2006/main">
  <p:tag name="AS_UNIQUEID" val="1704"/>
</p:tagLst>
</file>

<file path=ppt/tags/tag371.xml><?xml version="1.0" encoding="utf-8"?>
<p:tagLst xmlns:p="http://schemas.openxmlformats.org/presentationml/2006/main">
  <p:tag name="AS_UNIQUEID" val="1705"/>
</p:tagLst>
</file>

<file path=ppt/tags/tag372.xml><?xml version="1.0" encoding="utf-8"?>
<p:tagLst xmlns:p="http://schemas.openxmlformats.org/presentationml/2006/main">
  <p:tag name="AS_UNIQUEID" val="1706"/>
</p:tagLst>
</file>

<file path=ppt/tags/tag373.xml><?xml version="1.0" encoding="utf-8"?>
<p:tagLst xmlns:p="http://schemas.openxmlformats.org/presentationml/2006/main">
  <p:tag name="AS_UNIQUEID" val="1698"/>
</p:tagLst>
</file>

<file path=ppt/tags/tag374.xml><?xml version="1.0" encoding="utf-8"?>
<p:tagLst xmlns:p="http://schemas.openxmlformats.org/presentationml/2006/main">
  <p:tag name="AS_UNIQUEID" val="1699"/>
</p:tagLst>
</file>

<file path=ppt/tags/tag375.xml><?xml version="1.0" encoding="utf-8"?>
<p:tagLst xmlns:p="http://schemas.openxmlformats.org/presentationml/2006/main">
  <p:tag name="AS_UNIQUEID" val="1700"/>
</p:tagLst>
</file>

<file path=ppt/tags/tag376.xml><?xml version="1.0" encoding="utf-8"?>
<p:tagLst xmlns:p="http://schemas.openxmlformats.org/presentationml/2006/main">
  <p:tag name="AS_UNIQUEID" val="1197"/>
</p:tagLst>
</file>

<file path=ppt/tags/tag377.xml><?xml version="1.0" encoding="utf-8"?>
<p:tagLst xmlns:p="http://schemas.openxmlformats.org/presentationml/2006/main">
  <p:tag name="AS_UNIQUEID" val="1198"/>
</p:tagLst>
</file>

<file path=ppt/tags/tag378.xml><?xml version="1.0" encoding="utf-8"?>
<p:tagLst xmlns:p="http://schemas.openxmlformats.org/presentationml/2006/main">
  <p:tag name="AS_UNIQUEID" val="1199"/>
</p:tagLst>
</file>

<file path=ppt/tags/tag379.xml><?xml version="1.0" encoding="utf-8"?>
<p:tagLst xmlns:p="http://schemas.openxmlformats.org/presentationml/2006/main">
  <p:tag name="AS_UNIQUEID" val="1200"/>
</p:tagLst>
</file>

<file path=ppt/tags/tag38.xml><?xml version="1.0" encoding="utf-8"?>
<p:tagLst xmlns:p="http://schemas.openxmlformats.org/presentationml/2006/main">
  <p:tag name="AS_UNIQUEID" val="1238"/>
</p:tagLst>
</file>

<file path=ppt/tags/tag380.xml><?xml version="1.0" encoding="utf-8"?>
<p:tagLst xmlns:p="http://schemas.openxmlformats.org/presentationml/2006/main">
  <p:tag name="AS_UNIQUEID" val="1201"/>
</p:tagLst>
</file>

<file path=ppt/tags/tag381.xml><?xml version="1.0" encoding="utf-8"?>
<p:tagLst xmlns:p="http://schemas.openxmlformats.org/presentationml/2006/main">
  <p:tag name="AS_UNIQUEID" val="1202"/>
</p:tagLst>
</file>

<file path=ppt/tags/tag382.xml><?xml version="1.0" encoding="utf-8"?>
<p:tagLst xmlns:p="http://schemas.openxmlformats.org/presentationml/2006/main">
  <p:tag name="AS_UNIQUEID" val="1203"/>
</p:tagLst>
</file>

<file path=ppt/tags/tag383.xml><?xml version="1.0" encoding="utf-8"?>
<p:tagLst xmlns:p="http://schemas.openxmlformats.org/presentationml/2006/main">
  <p:tag name="AS_UNIQUEID" val="1204"/>
</p:tagLst>
</file>

<file path=ppt/tags/tag384.xml><?xml version="1.0" encoding="utf-8"?>
<p:tagLst xmlns:p="http://schemas.openxmlformats.org/presentationml/2006/main">
  <p:tag name="AS_UNIQUEID" val="1205"/>
</p:tagLst>
</file>

<file path=ppt/tags/tag385.xml><?xml version="1.0" encoding="utf-8"?>
<p:tagLst xmlns:p="http://schemas.openxmlformats.org/presentationml/2006/main">
  <p:tag name="AS_UNIQUEID" val="1207"/>
</p:tagLst>
</file>

<file path=ppt/tags/tag386.xml><?xml version="1.0" encoding="utf-8"?>
<p:tagLst xmlns:p="http://schemas.openxmlformats.org/presentationml/2006/main">
  <p:tag name="AS_UNIQUEID" val="1208"/>
</p:tagLst>
</file>

<file path=ppt/tags/tag387.xml><?xml version="1.0" encoding="utf-8"?>
<p:tagLst xmlns:p="http://schemas.openxmlformats.org/presentationml/2006/main">
  <p:tag name="AS_UNIQUEID" val="1209"/>
</p:tagLst>
</file>

<file path=ppt/tags/tag388.xml><?xml version="1.0" encoding="utf-8"?>
<p:tagLst xmlns:p="http://schemas.openxmlformats.org/presentationml/2006/main">
  <p:tag name="AS_UNIQUEID" val="1210"/>
</p:tagLst>
</file>

<file path=ppt/tags/tag389.xml><?xml version="1.0" encoding="utf-8"?>
<p:tagLst xmlns:p="http://schemas.openxmlformats.org/presentationml/2006/main">
  <p:tag name="AS_UNIQUEID" val="1211"/>
</p:tagLst>
</file>

<file path=ppt/tags/tag39.xml><?xml version="1.0" encoding="utf-8"?>
<p:tagLst xmlns:p="http://schemas.openxmlformats.org/presentationml/2006/main">
  <p:tag name="AS_UNIQUEID" val="1240"/>
</p:tagLst>
</file>

<file path=ppt/tags/tag390.xml><?xml version="1.0" encoding="utf-8"?>
<p:tagLst xmlns:p="http://schemas.openxmlformats.org/presentationml/2006/main">
  <p:tag name="AS_UNIQUEID" val="1212"/>
</p:tagLst>
</file>

<file path=ppt/tags/tag391.xml><?xml version="1.0" encoding="utf-8"?>
<p:tagLst xmlns:p="http://schemas.openxmlformats.org/presentationml/2006/main">
  <p:tag name="AS_UNIQUEID" val="1214"/>
</p:tagLst>
</file>

<file path=ppt/tags/tag392.xml><?xml version="1.0" encoding="utf-8"?>
<p:tagLst xmlns:p="http://schemas.openxmlformats.org/presentationml/2006/main">
  <p:tag name="AS_UNIQUEID" val="1215"/>
</p:tagLst>
</file>

<file path=ppt/tags/tag393.xml><?xml version="1.0" encoding="utf-8"?>
<p:tagLst xmlns:p="http://schemas.openxmlformats.org/presentationml/2006/main">
  <p:tag name="AS_UNIQUEID" val="1724"/>
</p:tagLst>
</file>

<file path=ppt/tags/tag394.xml><?xml version="1.0" encoding="utf-8"?>
<p:tagLst xmlns:p="http://schemas.openxmlformats.org/presentationml/2006/main">
  <p:tag name="AS_UNIQUEID" val="1725"/>
</p:tagLst>
</file>

<file path=ppt/tags/tag395.xml><?xml version="1.0" encoding="utf-8"?>
<p:tagLst xmlns:p="http://schemas.openxmlformats.org/presentationml/2006/main">
  <p:tag name="AS_UNIQUEID" val="1726"/>
</p:tagLst>
</file>

<file path=ppt/tags/tag396.xml><?xml version="1.0" encoding="utf-8"?>
<p:tagLst xmlns:p="http://schemas.openxmlformats.org/presentationml/2006/main">
  <p:tag name="AS_UNIQUEID" val="1727"/>
</p:tagLst>
</file>

<file path=ppt/tags/tag397.xml><?xml version="1.0" encoding="utf-8"?>
<p:tagLst xmlns:p="http://schemas.openxmlformats.org/presentationml/2006/main">
  <p:tag name="AS_UNIQUEID" val="1728"/>
</p:tagLst>
</file>

<file path=ppt/tags/tag398.xml><?xml version="1.0" encoding="utf-8"?>
<p:tagLst xmlns:p="http://schemas.openxmlformats.org/presentationml/2006/main">
  <p:tag name="AS_UNIQUEID" val="1720"/>
</p:tagLst>
</file>

<file path=ppt/tags/tag399.xml><?xml version="1.0" encoding="utf-8"?>
<p:tagLst xmlns:p="http://schemas.openxmlformats.org/presentationml/2006/main">
  <p:tag name="AS_UNIQUEID" val="1721"/>
</p:tagLst>
</file>

<file path=ppt/tags/tag4.xml><?xml version="1.0" encoding="utf-8"?>
<p:tagLst xmlns:p="http://schemas.openxmlformats.org/presentationml/2006/main">
  <p:tag name="AS_UNIQUEID" val="1198"/>
</p:tagLst>
</file>

<file path=ppt/tags/tag40.xml><?xml version="1.0" encoding="utf-8"?>
<p:tagLst xmlns:p="http://schemas.openxmlformats.org/presentationml/2006/main">
  <p:tag name="AS_UNIQUEID" val="1241"/>
</p:tagLst>
</file>

<file path=ppt/tags/tag400.xml><?xml version="1.0" encoding="utf-8"?>
<p:tagLst xmlns:p="http://schemas.openxmlformats.org/presentationml/2006/main">
  <p:tag name="AS_UNIQUEID" val="1722"/>
</p:tagLst>
</file>

<file path=ppt/tags/tag401.xml><?xml version="1.0" encoding="utf-8"?>
<p:tagLst xmlns:p="http://schemas.openxmlformats.org/presentationml/2006/main">
  <p:tag name="AS_UNIQUEID" val="1217"/>
</p:tagLst>
</file>

<file path=ppt/tags/tag402.xml><?xml version="1.0" encoding="utf-8"?>
<p:tagLst xmlns:p="http://schemas.openxmlformats.org/presentationml/2006/main">
  <p:tag name="AS_UNIQUEID" val="1218"/>
</p:tagLst>
</file>

<file path=ppt/tags/tag403.xml><?xml version="1.0" encoding="utf-8"?>
<p:tagLst xmlns:p="http://schemas.openxmlformats.org/presentationml/2006/main">
  <p:tag name="AS_UNIQUEID" val="1219"/>
</p:tagLst>
</file>

<file path=ppt/tags/tag404.xml><?xml version="1.0" encoding="utf-8"?>
<p:tagLst xmlns:p="http://schemas.openxmlformats.org/presentationml/2006/main">
  <p:tag name="AS_UNIQUEID" val="1220"/>
</p:tagLst>
</file>

<file path=ppt/tags/tag405.xml><?xml version="1.0" encoding="utf-8"?>
<p:tagLst xmlns:p="http://schemas.openxmlformats.org/presentationml/2006/main">
  <p:tag name="AS_UNIQUEID" val="1221"/>
</p:tagLst>
</file>

<file path=ppt/tags/tag406.xml><?xml version="1.0" encoding="utf-8"?>
<p:tagLst xmlns:p="http://schemas.openxmlformats.org/presentationml/2006/main">
  <p:tag name="AS_UNIQUEID" val="1222"/>
</p:tagLst>
</file>

<file path=ppt/tags/tag407.xml><?xml version="1.0" encoding="utf-8"?>
<p:tagLst xmlns:p="http://schemas.openxmlformats.org/presentationml/2006/main">
  <p:tag name="AS_UNIQUEID" val="1735"/>
</p:tagLst>
</file>

<file path=ppt/tags/tag408.xml><?xml version="1.0" encoding="utf-8"?>
<p:tagLst xmlns:p="http://schemas.openxmlformats.org/presentationml/2006/main">
  <p:tag name="AS_UNIQUEID" val="1736"/>
</p:tagLst>
</file>

<file path=ppt/tags/tag409.xml><?xml version="1.0" encoding="utf-8"?>
<p:tagLst xmlns:p="http://schemas.openxmlformats.org/presentationml/2006/main">
  <p:tag name="AS_UNIQUEID" val="1737"/>
</p:tagLst>
</file>

<file path=ppt/tags/tag41.xml><?xml version="1.0" encoding="utf-8"?>
<p:tagLst xmlns:p="http://schemas.openxmlformats.org/presentationml/2006/main">
  <p:tag name="AS_UNIQUEID" val="1242"/>
</p:tagLst>
</file>

<file path=ppt/tags/tag410.xml><?xml version="1.0" encoding="utf-8"?>
<p:tagLst xmlns:p="http://schemas.openxmlformats.org/presentationml/2006/main">
  <p:tag name="AS_UNIQUEID" val="1738"/>
</p:tagLst>
</file>

<file path=ppt/tags/tag411.xml><?xml version="1.0" encoding="utf-8"?>
<p:tagLst xmlns:p="http://schemas.openxmlformats.org/presentationml/2006/main">
  <p:tag name="AS_UNIQUEID" val="1739"/>
</p:tagLst>
</file>

<file path=ppt/tags/tag412.xml><?xml version="1.0" encoding="utf-8"?>
<p:tagLst xmlns:p="http://schemas.openxmlformats.org/presentationml/2006/main">
  <p:tag name="AS_UNIQUEID" val="1731"/>
</p:tagLst>
</file>

<file path=ppt/tags/tag413.xml><?xml version="1.0" encoding="utf-8"?>
<p:tagLst xmlns:p="http://schemas.openxmlformats.org/presentationml/2006/main">
  <p:tag name="AS_UNIQUEID" val="1732"/>
</p:tagLst>
</file>

<file path=ppt/tags/tag414.xml><?xml version="1.0" encoding="utf-8"?>
<p:tagLst xmlns:p="http://schemas.openxmlformats.org/presentationml/2006/main">
  <p:tag name="AS_UNIQUEID" val="1733"/>
</p:tagLst>
</file>

<file path=ppt/tags/tag415.xml><?xml version="1.0" encoding="utf-8"?>
<p:tagLst xmlns:p="http://schemas.openxmlformats.org/presentationml/2006/main">
  <p:tag name="AS_UNIQUEID" val="1234"/>
</p:tagLst>
</file>

<file path=ppt/tags/tag416.xml><?xml version="1.0" encoding="utf-8"?>
<p:tagLst xmlns:p="http://schemas.openxmlformats.org/presentationml/2006/main">
  <p:tag name="AS_UNIQUEID" val="1235"/>
</p:tagLst>
</file>

<file path=ppt/tags/tag417.xml><?xml version="1.0" encoding="utf-8"?>
<p:tagLst xmlns:p="http://schemas.openxmlformats.org/presentationml/2006/main">
  <p:tag name="AS_UNIQUEID" val="1236"/>
</p:tagLst>
</file>

<file path=ppt/tags/tag418.xml><?xml version="1.0" encoding="utf-8"?>
<p:tagLst xmlns:p="http://schemas.openxmlformats.org/presentationml/2006/main">
  <p:tag name="AS_UNIQUEID" val="1237"/>
</p:tagLst>
</file>

<file path=ppt/tags/tag419.xml><?xml version="1.0" encoding="utf-8"?>
<p:tagLst xmlns:p="http://schemas.openxmlformats.org/presentationml/2006/main">
  <p:tag name="AS_UNIQUEID" val="1238"/>
</p:tagLst>
</file>

<file path=ppt/tags/tag42.xml><?xml version="1.0" encoding="utf-8"?>
<p:tagLst xmlns:p="http://schemas.openxmlformats.org/presentationml/2006/main">
  <p:tag name="AS_UNIQUEID" val="1243"/>
</p:tagLst>
</file>

<file path=ppt/tags/tag420.xml><?xml version="1.0" encoding="utf-8"?>
<p:tagLst xmlns:p="http://schemas.openxmlformats.org/presentationml/2006/main">
  <p:tag name="AS_UNIQUEID" val="1240"/>
</p:tagLst>
</file>

<file path=ppt/tags/tag421.xml><?xml version="1.0" encoding="utf-8"?>
<p:tagLst xmlns:p="http://schemas.openxmlformats.org/presentationml/2006/main">
  <p:tag name="AS_UNIQUEID" val="1242"/>
</p:tagLst>
</file>

<file path=ppt/tags/tag422.xml><?xml version="1.0" encoding="utf-8"?>
<p:tagLst xmlns:p="http://schemas.openxmlformats.org/presentationml/2006/main">
  <p:tag name="AS_UNIQUEID" val="1746"/>
</p:tagLst>
</file>

<file path=ppt/tags/tag423.xml><?xml version="1.0" encoding="utf-8"?>
<p:tagLst xmlns:p="http://schemas.openxmlformats.org/presentationml/2006/main">
  <p:tag name="AS_UNIQUEID" val="1747"/>
</p:tagLst>
</file>

<file path=ppt/tags/tag424.xml><?xml version="1.0" encoding="utf-8"?>
<p:tagLst xmlns:p="http://schemas.openxmlformats.org/presentationml/2006/main">
  <p:tag name="AS_UNIQUEID" val="1748"/>
</p:tagLst>
</file>

<file path=ppt/tags/tag425.xml><?xml version="1.0" encoding="utf-8"?>
<p:tagLst xmlns:p="http://schemas.openxmlformats.org/presentationml/2006/main">
  <p:tag name="AS_UNIQUEID" val="1749"/>
</p:tagLst>
</file>

<file path=ppt/tags/tag426.xml><?xml version="1.0" encoding="utf-8"?>
<p:tagLst xmlns:p="http://schemas.openxmlformats.org/presentationml/2006/main">
  <p:tag name="AS_UNIQUEID" val="1750"/>
</p:tagLst>
</file>

<file path=ppt/tags/tag427.xml><?xml version="1.0" encoding="utf-8"?>
<p:tagLst xmlns:p="http://schemas.openxmlformats.org/presentationml/2006/main">
  <p:tag name="AS_UNIQUEID" val="1742"/>
</p:tagLst>
</file>

<file path=ppt/tags/tag428.xml><?xml version="1.0" encoding="utf-8"?>
<p:tagLst xmlns:p="http://schemas.openxmlformats.org/presentationml/2006/main">
  <p:tag name="AS_UNIQUEID" val="1743"/>
</p:tagLst>
</file>

<file path=ppt/tags/tag429.xml><?xml version="1.0" encoding="utf-8"?>
<p:tagLst xmlns:p="http://schemas.openxmlformats.org/presentationml/2006/main">
  <p:tag name="AS_UNIQUEID" val="1744"/>
</p:tagLst>
</file>

<file path=ppt/tags/tag43.xml><?xml version="1.0" encoding="utf-8"?>
<p:tagLst xmlns:p="http://schemas.openxmlformats.org/presentationml/2006/main">
  <p:tag name="AS_UNIQUEID" val="1244"/>
</p:tagLst>
</file>

<file path=ppt/tags/tag430.xml><?xml version="1.0" encoding="utf-8"?>
<p:tagLst xmlns:p="http://schemas.openxmlformats.org/presentationml/2006/main">
  <p:tag name="AS_UNIQUEID" val="1258"/>
</p:tagLst>
</file>

<file path=ppt/tags/tag431.xml><?xml version="1.0" encoding="utf-8"?>
<p:tagLst xmlns:p="http://schemas.openxmlformats.org/presentationml/2006/main">
  <p:tag name="AS_UNIQUEID" val="1244"/>
</p:tagLst>
</file>

<file path=ppt/tags/tag432.xml><?xml version="1.0" encoding="utf-8"?>
<p:tagLst xmlns:p="http://schemas.openxmlformats.org/presentationml/2006/main">
  <p:tag name="AS_UNIQUEID" val="1245"/>
</p:tagLst>
</file>

<file path=ppt/tags/tag433.xml><?xml version="1.0" encoding="utf-8"?>
<p:tagLst xmlns:p="http://schemas.openxmlformats.org/presentationml/2006/main">
  <p:tag name="AS_UNIQUEID" val="1246"/>
</p:tagLst>
</file>

<file path=ppt/tags/tag434.xml><?xml version="1.0" encoding="utf-8"?>
<p:tagLst xmlns:p="http://schemas.openxmlformats.org/presentationml/2006/main">
  <p:tag name="AS_UNIQUEID" val="1247"/>
</p:tagLst>
</file>

<file path=ppt/tags/tag435.xml><?xml version="1.0" encoding="utf-8"?>
<p:tagLst xmlns:p="http://schemas.openxmlformats.org/presentationml/2006/main">
  <p:tag name="AS_UNIQUEID" val="1248"/>
</p:tagLst>
</file>

<file path=ppt/tags/tag436.xml><?xml version="1.0" encoding="utf-8"?>
<p:tagLst xmlns:p="http://schemas.openxmlformats.org/presentationml/2006/main">
  <p:tag name="AS_UNIQUEID" val="1249"/>
</p:tagLst>
</file>

<file path=ppt/tags/tag437.xml><?xml version="1.0" encoding="utf-8"?>
<p:tagLst xmlns:p="http://schemas.openxmlformats.org/presentationml/2006/main">
  <p:tag name="AS_UNIQUEID" val="1250"/>
</p:tagLst>
</file>

<file path=ppt/tags/tag438.xml><?xml version="1.0" encoding="utf-8"?>
<p:tagLst xmlns:p="http://schemas.openxmlformats.org/presentationml/2006/main">
  <p:tag name="AS_UNIQUEID" val="1251"/>
</p:tagLst>
</file>

<file path=ppt/tags/tag439.xml><?xml version="1.0" encoding="utf-8"?>
<p:tagLst xmlns:p="http://schemas.openxmlformats.org/presentationml/2006/main">
  <p:tag name="AS_UNIQUEID" val="1252"/>
</p:tagLst>
</file>

<file path=ppt/tags/tag44.xml><?xml version="1.0" encoding="utf-8"?>
<p:tagLst xmlns:p="http://schemas.openxmlformats.org/presentationml/2006/main">
  <p:tag name="AS_UNIQUEID" val="1245"/>
</p:tagLst>
</file>

<file path=ppt/tags/tag440.xml><?xml version="1.0" encoding="utf-8"?>
<p:tagLst xmlns:p="http://schemas.openxmlformats.org/presentationml/2006/main">
  <p:tag name="AS_UNIQUEID" val="1253"/>
</p:tagLst>
</file>

<file path=ppt/tags/tag441.xml><?xml version="1.0" encoding="utf-8"?>
<p:tagLst xmlns:p="http://schemas.openxmlformats.org/presentationml/2006/main">
  <p:tag name="AS_UNIQUEID" val="1254"/>
</p:tagLst>
</file>

<file path=ppt/tags/tag442.xml><?xml version="1.0" encoding="utf-8"?>
<p:tagLst xmlns:p="http://schemas.openxmlformats.org/presentationml/2006/main">
  <p:tag name="AS_UNIQUEID" val="1255"/>
</p:tagLst>
</file>

<file path=ppt/tags/tag443.xml><?xml version="1.0" encoding="utf-8"?>
<p:tagLst xmlns:p="http://schemas.openxmlformats.org/presentationml/2006/main">
  <p:tag name="AS_UNIQUEID" val="1256"/>
</p:tagLst>
</file>

<file path=ppt/tags/tag444.xml><?xml version="1.0" encoding="utf-8"?>
<p:tagLst xmlns:p="http://schemas.openxmlformats.org/presentationml/2006/main">
  <p:tag name="KSO_WM_UNIT_PLACING_PICTURE_USER_VIEWPORT" val="{&quot;height&quot;:4014,&quot;width&quot;:2966}"/>
</p:tagLst>
</file>

<file path=ppt/tags/tag445.xml><?xml version="1.0" encoding="utf-8"?>
<p:tagLst xmlns:p="http://schemas.openxmlformats.org/presentationml/2006/main">
  <p:tag name="AS_UNIQUEID" val="1270"/>
</p:tagLst>
</file>

<file path=ppt/tags/tag446.xml><?xml version="1.0" encoding="utf-8"?>
<p:tagLst xmlns:p="http://schemas.openxmlformats.org/presentationml/2006/main">
  <p:tag name="AS_UNIQUEID" val="1271"/>
</p:tagLst>
</file>

<file path=ppt/tags/tag447.xml><?xml version="1.0" encoding="utf-8"?>
<p:tagLst xmlns:p="http://schemas.openxmlformats.org/presentationml/2006/main">
  <p:tag name="AS_UNIQUEID" val="1272"/>
</p:tagLst>
</file>

<file path=ppt/tags/tag448.xml><?xml version="1.0" encoding="utf-8"?>
<p:tagLst xmlns:p="http://schemas.openxmlformats.org/presentationml/2006/main">
  <p:tag name="AS_UNIQUEID" val="1273"/>
</p:tagLst>
</file>

<file path=ppt/tags/tag449.xml><?xml version="1.0" encoding="utf-8"?>
<p:tagLst xmlns:p="http://schemas.openxmlformats.org/presentationml/2006/main">
  <p:tag name="AS_UNIQUEID" val="1274"/>
</p:tagLst>
</file>

<file path=ppt/tags/tag45.xml><?xml version="1.0" encoding="utf-8"?>
<p:tagLst xmlns:p="http://schemas.openxmlformats.org/presentationml/2006/main">
  <p:tag name="AS_UNIQUEID" val="1247"/>
</p:tagLst>
</file>

<file path=ppt/tags/tag450.xml><?xml version="1.0" encoding="utf-8"?>
<p:tagLst xmlns:p="http://schemas.openxmlformats.org/presentationml/2006/main">
  <p:tag name="AS_UNIQUEID" val="1275"/>
</p:tagLst>
</file>

<file path=ppt/tags/tag451.xml><?xml version="1.0" encoding="utf-8"?>
<p:tagLst xmlns:p="http://schemas.openxmlformats.org/presentationml/2006/main">
  <p:tag name="AS_UNIQUEID" val="1276"/>
</p:tagLst>
</file>

<file path=ppt/tags/tag452.xml><?xml version="1.0" encoding="utf-8"?>
<p:tagLst xmlns:p="http://schemas.openxmlformats.org/presentationml/2006/main">
  <p:tag name="AS_UNIQUEID" val="1277"/>
</p:tagLst>
</file>

<file path=ppt/tags/tag453.xml><?xml version="1.0" encoding="utf-8"?>
<p:tagLst xmlns:p="http://schemas.openxmlformats.org/presentationml/2006/main">
  <p:tag name="AS_UNIQUEID" val="1278"/>
</p:tagLst>
</file>

<file path=ppt/tags/tag454.xml><?xml version="1.0" encoding="utf-8"?>
<p:tagLst xmlns:p="http://schemas.openxmlformats.org/presentationml/2006/main">
  <p:tag name="AS_UNIQUEID" val="1279"/>
</p:tagLst>
</file>

<file path=ppt/tags/tag455.xml><?xml version="1.0" encoding="utf-8"?>
<p:tagLst xmlns:p="http://schemas.openxmlformats.org/presentationml/2006/main">
  <p:tag name="AS_UNIQUEID" val="1280"/>
</p:tagLst>
</file>

<file path=ppt/tags/tag456.xml><?xml version="1.0" encoding="utf-8"?>
<p:tagLst xmlns:p="http://schemas.openxmlformats.org/presentationml/2006/main">
  <p:tag name="AS_UNIQUEID" val="1281"/>
</p:tagLst>
</file>

<file path=ppt/tags/tag457.xml><?xml version="1.0" encoding="utf-8"?>
<p:tagLst xmlns:p="http://schemas.openxmlformats.org/presentationml/2006/main">
  <p:tag name="AS_UNIQUEID" val="1294"/>
</p:tagLst>
</file>

<file path=ppt/tags/tag458.xml><?xml version="1.0" encoding="utf-8"?>
<p:tagLst xmlns:p="http://schemas.openxmlformats.org/presentationml/2006/main">
  <p:tag name="AS_UNIQUEID" val="1296"/>
</p:tagLst>
</file>

<file path=ppt/tags/tag459.xml><?xml version="1.0" encoding="utf-8"?>
<p:tagLst xmlns:p="http://schemas.openxmlformats.org/presentationml/2006/main">
  <p:tag name="AS_UNIQUEID" val="1297"/>
</p:tagLst>
</file>

<file path=ppt/tags/tag46.xml><?xml version="1.0" encoding="utf-8"?>
<p:tagLst xmlns:p="http://schemas.openxmlformats.org/presentationml/2006/main">
  <p:tag name="AS_UNIQUEID" val="1248"/>
</p:tagLst>
</file>

<file path=ppt/tags/tag460.xml><?xml version="1.0" encoding="utf-8"?>
<p:tagLst xmlns:p="http://schemas.openxmlformats.org/presentationml/2006/main">
  <p:tag name="AS_UNIQUEID" val="1298"/>
</p:tagLst>
</file>

<file path=ppt/tags/tag461.xml><?xml version="1.0" encoding="utf-8"?>
<p:tagLst xmlns:p="http://schemas.openxmlformats.org/presentationml/2006/main">
  <p:tag name="AS_UNIQUEID" val="1299"/>
</p:tagLst>
</file>

<file path=ppt/tags/tag462.xml><?xml version="1.0" encoding="utf-8"?>
<p:tagLst xmlns:p="http://schemas.openxmlformats.org/presentationml/2006/main">
  <p:tag name="AS_UNIQUEID" val="1300"/>
</p:tagLst>
</file>

<file path=ppt/tags/tag463.xml><?xml version="1.0" encoding="utf-8"?>
<p:tagLst xmlns:p="http://schemas.openxmlformats.org/presentationml/2006/main">
  <p:tag name="AS_UNIQUEID" val="1301"/>
</p:tagLst>
</file>

<file path=ppt/tags/tag464.xml><?xml version="1.0" encoding="utf-8"?>
<p:tagLst xmlns:p="http://schemas.openxmlformats.org/presentationml/2006/main">
  <p:tag name="AS_UNIQUEID" val="1302"/>
</p:tagLst>
</file>

<file path=ppt/tags/tag465.xml><?xml version="1.0" encoding="utf-8"?>
<p:tagLst xmlns:p="http://schemas.openxmlformats.org/presentationml/2006/main">
  <p:tag name="AS_UNIQUEID" val="1303"/>
</p:tagLst>
</file>

<file path=ppt/tags/tag466.xml><?xml version="1.0" encoding="utf-8"?>
<p:tagLst xmlns:p="http://schemas.openxmlformats.org/presentationml/2006/main">
  <p:tag name="AS_UNIQUEID" val="1304"/>
</p:tagLst>
</file>

<file path=ppt/tags/tag467.xml><?xml version="1.0" encoding="utf-8"?>
<p:tagLst xmlns:p="http://schemas.openxmlformats.org/presentationml/2006/main">
  <p:tag name="AS_UNIQUEID" val="1305"/>
</p:tagLst>
</file>

<file path=ppt/tags/tag468.xml><?xml version="1.0" encoding="utf-8"?>
<p:tagLst xmlns:p="http://schemas.openxmlformats.org/presentationml/2006/main">
  <p:tag name="AS_UNIQUEID" val="1307"/>
</p:tagLst>
</file>

<file path=ppt/tags/tag469.xml><?xml version="1.0" encoding="utf-8"?>
<p:tagLst xmlns:p="http://schemas.openxmlformats.org/presentationml/2006/main">
  <p:tag name="AS_UNIQUEID" val="1308"/>
</p:tagLst>
</file>

<file path=ppt/tags/tag47.xml><?xml version="1.0" encoding="utf-8"?>
<p:tagLst xmlns:p="http://schemas.openxmlformats.org/presentationml/2006/main">
  <p:tag name="AS_UNIQUEID" val="1249"/>
</p:tagLst>
</file>

<file path=ppt/tags/tag470.xml><?xml version="1.0" encoding="utf-8"?>
<p:tagLst xmlns:p="http://schemas.openxmlformats.org/presentationml/2006/main">
  <p:tag name="AS_UNIQUEID" val="1309"/>
</p:tagLst>
</file>

<file path=ppt/tags/tag471.xml><?xml version="1.0" encoding="utf-8"?>
<p:tagLst xmlns:p="http://schemas.openxmlformats.org/presentationml/2006/main">
  <p:tag name="AS_UNIQUEID" val="1310"/>
</p:tagLst>
</file>

<file path=ppt/tags/tag472.xml><?xml version="1.0" encoding="utf-8"?>
<p:tagLst xmlns:p="http://schemas.openxmlformats.org/presentationml/2006/main">
  <p:tag name="AS_UNIQUEID" val="1311"/>
</p:tagLst>
</file>

<file path=ppt/tags/tag473.xml><?xml version="1.0" encoding="utf-8"?>
<p:tagLst xmlns:p="http://schemas.openxmlformats.org/presentationml/2006/main">
  <p:tag name="AS_UNIQUEID" val="1312"/>
</p:tagLst>
</file>

<file path=ppt/tags/tag474.xml><?xml version="1.0" encoding="utf-8"?>
<p:tagLst xmlns:p="http://schemas.openxmlformats.org/presentationml/2006/main">
  <p:tag name="AS_UNIQUEID" val="1313"/>
</p:tagLst>
</file>

<file path=ppt/tags/tag475.xml><?xml version="1.0" encoding="utf-8"?>
<p:tagLst xmlns:p="http://schemas.openxmlformats.org/presentationml/2006/main">
  <p:tag name="AS_UNIQUEID" val="1314"/>
</p:tagLst>
</file>

<file path=ppt/tags/tag476.xml><?xml version="1.0" encoding="utf-8"?>
<p:tagLst xmlns:p="http://schemas.openxmlformats.org/presentationml/2006/main">
  <p:tag name="AS_UNIQUEID" val="1315"/>
</p:tagLst>
</file>

<file path=ppt/tags/tag477.xml><?xml version="1.0" encoding="utf-8"?>
<p:tagLst xmlns:p="http://schemas.openxmlformats.org/presentationml/2006/main">
  <p:tag name="AS_UNIQUEID" val="1316"/>
</p:tagLst>
</file>

<file path=ppt/tags/tag478.xml><?xml version="1.0" encoding="utf-8"?>
<p:tagLst xmlns:p="http://schemas.openxmlformats.org/presentationml/2006/main">
  <p:tag name="AS_UNIQUEID" val="1317"/>
</p:tagLst>
</file>

<file path=ppt/tags/tag479.xml><?xml version="1.0" encoding="utf-8"?>
<p:tagLst xmlns:p="http://schemas.openxmlformats.org/presentationml/2006/main">
  <p:tag name="AS_UNIQUEID" val="1318"/>
</p:tagLst>
</file>

<file path=ppt/tags/tag48.xml><?xml version="1.0" encoding="utf-8"?>
<p:tagLst xmlns:p="http://schemas.openxmlformats.org/presentationml/2006/main">
  <p:tag name="AS_UNIQUEID" val="1250"/>
</p:tagLst>
</file>

<file path=ppt/tags/tag480.xml><?xml version="1.0" encoding="utf-8"?>
<p:tagLst xmlns:p="http://schemas.openxmlformats.org/presentationml/2006/main">
  <p:tag name="AS_UNIQUEID" val="1320"/>
</p:tagLst>
</file>

<file path=ppt/tags/tag481.xml><?xml version="1.0" encoding="utf-8"?>
<p:tagLst xmlns:p="http://schemas.openxmlformats.org/presentationml/2006/main">
  <p:tag name="AS_UNIQUEID" val="1321"/>
</p:tagLst>
</file>

<file path=ppt/tags/tag482.xml><?xml version="1.0" encoding="utf-8"?>
<p:tagLst xmlns:p="http://schemas.openxmlformats.org/presentationml/2006/main">
  <p:tag name="AS_UNIQUEID" val="1322"/>
</p:tagLst>
</file>

<file path=ppt/tags/tag483.xml><?xml version="1.0" encoding="utf-8"?>
<p:tagLst xmlns:p="http://schemas.openxmlformats.org/presentationml/2006/main">
  <p:tag name="AS_UNIQUEID" val="1323"/>
</p:tagLst>
</file>

<file path=ppt/tags/tag484.xml><?xml version="1.0" encoding="utf-8"?>
<p:tagLst xmlns:p="http://schemas.openxmlformats.org/presentationml/2006/main">
  <p:tag name="AS_UNIQUEID" val="1324"/>
</p:tagLst>
</file>

<file path=ppt/tags/tag485.xml><?xml version="1.0" encoding="utf-8"?>
<p:tagLst xmlns:p="http://schemas.openxmlformats.org/presentationml/2006/main">
  <p:tag name="AS_UNIQUEID" val="1325"/>
</p:tagLst>
</file>

<file path=ppt/tags/tag486.xml><?xml version="1.0" encoding="utf-8"?>
<p:tagLst xmlns:p="http://schemas.openxmlformats.org/presentationml/2006/main">
  <p:tag name="AS_UNIQUEID" val="1326"/>
</p:tagLst>
</file>

<file path=ppt/tags/tag487.xml><?xml version="1.0" encoding="utf-8"?>
<p:tagLst xmlns:p="http://schemas.openxmlformats.org/presentationml/2006/main">
  <p:tag name="AS_UNIQUEID" val="1327"/>
</p:tagLst>
</file>

<file path=ppt/tags/tag488.xml><?xml version="1.0" encoding="utf-8"?>
<p:tagLst xmlns:p="http://schemas.openxmlformats.org/presentationml/2006/main">
  <p:tag name="AS_UNIQUEID" val="1328"/>
</p:tagLst>
</file>

<file path=ppt/tags/tag489.xml><?xml version="1.0" encoding="utf-8"?>
<p:tagLst xmlns:p="http://schemas.openxmlformats.org/presentationml/2006/main">
  <p:tag name="AS_UNIQUEID" val="1329"/>
</p:tagLst>
</file>

<file path=ppt/tags/tag49.xml><?xml version="1.0" encoding="utf-8"?>
<p:tagLst xmlns:p="http://schemas.openxmlformats.org/presentationml/2006/main">
  <p:tag name="AS_UNIQUEID" val="1251"/>
</p:tagLst>
</file>

<file path=ppt/tags/tag490.xml><?xml version="1.0" encoding="utf-8"?>
<p:tagLst xmlns:p="http://schemas.openxmlformats.org/presentationml/2006/main">
  <p:tag name="AS_UNIQUEID" val="1330"/>
</p:tagLst>
</file>

<file path=ppt/tags/tag491.xml><?xml version="1.0" encoding="utf-8"?>
<p:tagLst xmlns:p="http://schemas.openxmlformats.org/presentationml/2006/main">
  <p:tag name="AS_UNIQUEID" val="1331"/>
</p:tagLst>
</file>

<file path=ppt/tags/tag492.xml><?xml version="1.0" encoding="utf-8"?>
<p:tagLst xmlns:p="http://schemas.openxmlformats.org/presentationml/2006/main">
  <p:tag name="AS_UNIQUEID" val="1333"/>
</p:tagLst>
</file>

<file path=ppt/tags/tag493.xml><?xml version="1.0" encoding="utf-8"?>
<p:tagLst xmlns:p="http://schemas.openxmlformats.org/presentationml/2006/main">
  <p:tag name="AS_UNIQUEID" val="1334"/>
</p:tagLst>
</file>

<file path=ppt/tags/tag494.xml><?xml version="1.0" encoding="utf-8"?>
<p:tagLst xmlns:p="http://schemas.openxmlformats.org/presentationml/2006/main">
  <p:tag name="AS_UNIQUEID" val="1335"/>
</p:tagLst>
</file>

<file path=ppt/tags/tag495.xml><?xml version="1.0" encoding="utf-8"?>
<p:tagLst xmlns:p="http://schemas.openxmlformats.org/presentationml/2006/main">
  <p:tag name="AS_UNIQUEID" val="1336"/>
</p:tagLst>
</file>

<file path=ppt/tags/tag496.xml><?xml version="1.0" encoding="utf-8"?>
<p:tagLst xmlns:p="http://schemas.openxmlformats.org/presentationml/2006/main">
  <p:tag name="AS_UNIQUEID" val="1337"/>
</p:tagLst>
</file>

<file path=ppt/tags/tag497.xml><?xml version="1.0" encoding="utf-8"?>
<p:tagLst xmlns:p="http://schemas.openxmlformats.org/presentationml/2006/main">
  <p:tag name="AS_UNIQUEID" val="1338"/>
</p:tagLst>
</file>

<file path=ppt/tags/tag498.xml><?xml version="1.0" encoding="utf-8"?>
<p:tagLst xmlns:p="http://schemas.openxmlformats.org/presentationml/2006/main">
  <p:tag name="AS_UNIQUEID" val="1339"/>
</p:tagLst>
</file>

<file path=ppt/tags/tag499.xml><?xml version="1.0" encoding="utf-8"?>
<p:tagLst xmlns:p="http://schemas.openxmlformats.org/presentationml/2006/main">
  <p:tag name="AS_UNIQUEID" val="1340"/>
</p:tagLst>
</file>

<file path=ppt/tags/tag5.xml><?xml version="1.0" encoding="utf-8"?>
<p:tagLst xmlns:p="http://schemas.openxmlformats.org/presentationml/2006/main">
  <p:tag name="AS_UNIQUEID" val="1199"/>
</p:tagLst>
</file>

<file path=ppt/tags/tag50.xml><?xml version="1.0" encoding="utf-8"?>
<p:tagLst xmlns:p="http://schemas.openxmlformats.org/presentationml/2006/main">
  <p:tag name="AS_UNIQUEID" val="1253"/>
</p:tagLst>
</file>

<file path=ppt/tags/tag500.xml><?xml version="1.0" encoding="utf-8"?>
<p:tagLst xmlns:p="http://schemas.openxmlformats.org/presentationml/2006/main">
  <p:tag name="AS_UNIQUEID" val="1341"/>
</p:tagLst>
</file>

<file path=ppt/tags/tag501.xml><?xml version="1.0" encoding="utf-8"?>
<p:tagLst xmlns:p="http://schemas.openxmlformats.org/presentationml/2006/main">
  <p:tag name="AS_UNIQUEID" val="1342"/>
</p:tagLst>
</file>

<file path=ppt/tags/tag502.xml><?xml version="1.0" encoding="utf-8"?>
<p:tagLst xmlns:p="http://schemas.openxmlformats.org/presentationml/2006/main">
  <p:tag name="AS_UNIQUEID" val="1343"/>
</p:tagLst>
</file>

<file path=ppt/tags/tag503.xml><?xml version="1.0" encoding="utf-8"?>
<p:tagLst xmlns:p="http://schemas.openxmlformats.org/presentationml/2006/main">
  <p:tag name="AS_UNIQUEID" val="1344"/>
</p:tagLst>
</file>

<file path=ppt/tags/tag504.xml><?xml version="1.0" encoding="utf-8"?>
<p:tagLst xmlns:p="http://schemas.openxmlformats.org/presentationml/2006/main">
  <p:tag name="AS_UNIQUEID" val="1858"/>
</p:tagLst>
</file>

<file path=ppt/tags/tag505.xml><?xml version="1.0" encoding="utf-8"?>
<p:tagLst xmlns:p="http://schemas.openxmlformats.org/presentationml/2006/main">
  <p:tag name="AS_UNIQUEID" val="1859"/>
</p:tagLst>
</file>

<file path=ppt/tags/tag506.xml><?xml version="1.0" encoding="utf-8"?>
<p:tagLst xmlns:p="http://schemas.openxmlformats.org/presentationml/2006/main">
  <p:tag name="AS_UNIQUEID" val="1860"/>
</p:tagLst>
</file>

<file path=ppt/tags/tag507.xml><?xml version="1.0" encoding="utf-8"?>
<p:tagLst xmlns:p="http://schemas.openxmlformats.org/presentationml/2006/main">
  <p:tag name="AS_UNIQUEID" val="1861"/>
</p:tagLst>
</file>

<file path=ppt/tags/tag508.xml><?xml version="1.0" encoding="utf-8"?>
<p:tagLst xmlns:p="http://schemas.openxmlformats.org/presentationml/2006/main">
  <p:tag name="AS_UNIQUEID" val="1862"/>
</p:tagLst>
</file>

<file path=ppt/tags/tag509.xml><?xml version="1.0" encoding="utf-8"?>
<p:tagLst xmlns:p="http://schemas.openxmlformats.org/presentationml/2006/main">
  <p:tag name="AS_UNIQUEID" val="1863"/>
</p:tagLst>
</file>

<file path=ppt/tags/tag51.xml><?xml version="1.0" encoding="utf-8"?>
<p:tagLst xmlns:p="http://schemas.openxmlformats.org/presentationml/2006/main">
  <p:tag name="AS_UNIQUEID" val="1254"/>
</p:tagLst>
</file>

<file path=ppt/tags/tag510.xml><?xml version="1.0" encoding="utf-8"?>
<p:tagLst xmlns:p="http://schemas.openxmlformats.org/presentationml/2006/main">
  <p:tag name="AS_UNIQUEID" val="1864"/>
</p:tagLst>
</file>

<file path=ppt/tags/tag511.xml><?xml version="1.0" encoding="utf-8"?>
<p:tagLst xmlns:p="http://schemas.openxmlformats.org/presentationml/2006/main">
  <p:tag name="AS_UNIQUEID" val="1854"/>
</p:tagLst>
</file>

<file path=ppt/tags/tag512.xml><?xml version="1.0" encoding="utf-8"?>
<p:tagLst xmlns:p="http://schemas.openxmlformats.org/presentationml/2006/main">
  <p:tag name="AS_UNIQUEID" val="1855"/>
</p:tagLst>
</file>

<file path=ppt/tags/tag513.xml><?xml version="1.0" encoding="utf-8"?>
<p:tagLst xmlns:p="http://schemas.openxmlformats.org/presentationml/2006/main">
  <p:tag name="AS_UNIQUEID" val="1856"/>
</p:tagLst>
</file>

<file path=ppt/tags/tag514.xml><?xml version="1.0" encoding="utf-8"?>
<p:tagLst xmlns:p="http://schemas.openxmlformats.org/presentationml/2006/main">
  <p:tag name="AS_UNIQUEID" val="1870"/>
</p:tagLst>
</file>

<file path=ppt/tags/tag515.xml><?xml version="1.0" encoding="utf-8"?>
<p:tagLst xmlns:p="http://schemas.openxmlformats.org/presentationml/2006/main">
  <p:tag name="AS_UNIQUEID" val="1871"/>
</p:tagLst>
</file>

<file path=ppt/tags/tag516.xml><?xml version="1.0" encoding="utf-8"?>
<p:tagLst xmlns:p="http://schemas.openxmlformats.org/presentationml/2006/main">
  <p:tag name="AS_UNIQUEID" val="1872"/>
</p:tagLst>
</file>

<file path=ppt/tags/tag517.xml><?xml version="1.0" encoding="utf-8"?>
<p:tagLst xmlns:p="http://schemas.openxmlformats.org/presentationml/2006/main">
  <p:tag name="AS_UNIQUEID" val="1873"/>
</p:tagLst>
</file>

<file path=ppt/tags/tag518.xml><?xml version="1.0" encoding="utf-8"?>
<p:tagLst xmlns:p="http://schemas.openxmlformats.org/presentationml/2006/main">
  <p:tag name="AS_UNIQUEID" val="1874"/>
</p:tagLst>
</file>

<file path=ppt/tags/tag519.xml><?xml version="1.0" encoding="utf-8"?>
<p:tagLst xmlns:p="http://schemas.openxmlformats.org/presentationml/2006/main">
  <p:tag name="AS_UNIQUEID" val="1875"/>
</p:tagLst>
</file>

<file path=ppt/tags/tag52.xml><?xml version="1.0" encoding="utf-8"?>
<p:tagLst xmlns:p="http://schemas.openxmlformats.org/presentationml/2006/main">
  <p:tag name="AS_UNIQUEID" val="1255"/>
</p:tagLst>
</file>

<file path=ppt/tags/tag520.xml><?xml version="1.0" encoding="utf-8"?>
<p:tagLst xmlns:p="http://schemas.openxmlformats.org/presentationml/2006/main">
  <p:tag name="AS_UNIQUEID" val="2096"/>
</p:tagLst>
</file>

<file path=ppt/tags/tag521.xml><?xml version="1.0" encoding="utf-8"?>
<p:tagLst xmlns:p="http://schemas.openxmlformats.org/presentationml/2006/main">
  <p:tag name="AS_UNIQUEID" val="1866"/>
</p:tagLst>
</file>

<file path=ppt/tags/tag522.xml><?xml version="1.0" encoding="utf-8"?>
<p:tagLst xmlns:p="http://schemas.openxmlformats.org/presentationml/2006/main">
  <p:tag name="AS_UNIQUEID" val="1867"/>
</p:tagLst>
</file>

<file path=ppt/tags/tag523.xml><?xml version="1.0" encoding="utf-8"?>
<p:tagLst xmlns:p="http://schemas.openxmlformats.org/presentationml/2006/main">
  <p:tag name="AS_UNIQUEID" val="1868"/>
</p:tagLst>
</file>

<file path=ppt/tags/tag524.xml><?xml version="1.0" encoding="utf-8"?>
<p:tagLst xmlns:p="http://schemas.openxmlformats.org/presentationml/2006/main">
  <p:tag name="AS_UNIQUEID" val="1266"/>
</p:tagLst>
</file>

<file path=ppt/tags/tag525.xml><?xml version="1.0" encoding="utf-8"?>
<p:tagLst xmlns:p="http://schemas.openxmlformats.org/presentationml/2006/main">
  <p:tag name="AS_UNIQUEID" val="1267"/>
</p:tagLst>
</file>

<file path=ppt/tags/tag526.xml><?xml version="1.0" encoding="utf-8"?>
<p:tagLst xmlns:p="http://schemas.openxmlformats.org/presentationml/2006/main">
  <p:tag name="AS_UNIQUEID" val="1268"/>
</p:tagLst>
</file>

<file path=ppt/tags/tag527.xml><?xml version="1.0" encoding="utf-8"?>
<p:tagLst xmlns:p="http://schemas.openxmlformats.org/presentationml/2006/main">
  <p:tag name="AS_UNIQUEID" val="1269"/>
</p:tagLst>
</file>

<file path=ppt/tags/tag528.xml><?xml version="1.0" encoding="utf-8"?>
<p:tagLst xmlns:p="http://schemas.openxmlformats.org/presentationml/2006/main">
  <p:tag name="AS_UNIQUEID" val="1270"/>
</p:tagLst>
</file>

<file path=ppt/tags/tag529.xml><?xml version="1.0" encoding="utf-8"?>
<p:tagLst xmlns:p="http://schemas.openxmlformats.org/presentationml/2006/main">
  <p:tag name="AS_UNIQUEID" val="1271"/>
</p:tagLst>
</file>

<file path=ppt/tags/tag53.xml><?xml version="1.0" encoding="utf-8"?>
<p:tagLst xmlns:p="http://schemas.openxmlformats.org/presentationml/2006/main">
  <p:tag name="AS_UNIQUEID" val="1256"/>
</p:tagLst>
</file>

<file path=ppt/tags/tag54.xml><?xml version="1.0" encoding="utf-8"?>
<p:tagLst xmlns:p="http://schemas.openxmlformats.org/presentationml/2006/main">
  <p:tag name="AS_UNIQUEID" val="1257"/>
</p:tagLst>
</file>

<file path=ppt/tags/tag55.xml><?xml version="1.0" encoding="utf-8"?>
<p:tagLst xmlns:p="http://schemas.openxmlformats.org/presentationml/2006/main">
  <p:tag name="AS_UNIQUEID" val="1126"/>
</p:tagLst>
</file>

<file path=ppt/tags/tag56.xml><?xml version="1.0" encoding="utf-8"?>
<p:tagLst xmlns:p="http://schemas.openxmlformats.org/presentationml/2006/main">
  <p:tag name="AS_UNIQUEID" val="1127"/>
</p:tagLst>
</file>

<file path=ppt/tags/tag57.xml><?xml version="1.0" encoding="utf-8"?>
<p:tagLst xmlns:p="http://schemas.openxmlformats.org/presentationml/2006/main">
  <p:tag name="AS_UNIQUEID" val="1128"/>
</p:tagLst>
</file>

<file path=ppt/tags/tag58.xml><?xml version="1.0" encoding="utf-8"?>
<p:tagLst xmlns:p="http://schemas.openxmlformats.org/presentationml/2006/main">
  <p:tag name="AS_UNIQUEID" val="1129"/>
</p:tagLst>
</file>

<file path=ppt/tags/tag59.xml><?xml version="1.0" encoding="utf-8"?>
<p:tagLst xmlns:p="http://schemas.openxmlformats.org/presentationml/2006/main">
  <p:tag name="AS_UNIQUEID" val="1259"/>
</p:tagLst>
</file>

<file path=ppt/tags/tag6.xml><?xml version="1.0" encoding="utf-8"?>
<p:tagLst xmlns:p="http://schemas.openxmlformats.org/presentationml/2006/main">
  <p:tag name="AS_UNIQUEID" val="1200"/>
</p:tagLst>
</file>

<file path=ppt/tags/tag60.xml><?xml version="1.0" encoding="utf-8"?>
<p:tagLst xmlns:p="http://schemas.openxmlformats.org/presentationml/2006/main">
  <p:tag name="AS_UNIQUEID" val="1260"/>
</p:tagLst>
</file>

<file path=ppt/tags/tag61.xml><?xml version="1.0" encoding="utf-8"?>
<p:tagLst xmlns:p="http://schemas.openxmlformats.org/presentationml/2006/main">
  <p:tag name="AS_UNIQUEID" val="1261"/>
</p:tagLst>
</file>

<file path=ppt/tags/tag62.xml><?xml version="1.0" encoding="utf-8"?>
<p:tagLst xmlns:p="http://schemas.openxmlformats.org/presentationml/2006/main">
  <p:tag name="AS_UNIQUEID" val="1262"/>
</p:tagLst>
</file>

<file path=ppt/tags/tag63.xml><?xml version="1.0" encoding="utf-8"?>
<p:tagLst xmlns:p="http://schemas.openxmlformats.org/presentationml/2006/main">
  <p:tag name="AS_UNIQUEID" val="1263"/>
</p:tagLst>
</file>

<file path=ppt/tags/tag64.xml><?xml version="1.0" encoding="utf-8"?>
<p:tagLst xmlns:p="http://schemas.openxmlformats.org/presentationml/2006/main">
  <p:tag name="AS_UNIQUEID" val="1264"/>
</p:tagLst>
</file>

<file path=ppt/tags/tag65.xml><?xml version="1.0" encoding="utf-8"?>
<p:tagLst xmlns:p="http://schemas.openxmlformats.org/presentationml/2006/main">
  <p:tag name="AS_UNIQUEID" val="1277"/>
</p:tagLst>
</file>

<file path=ppt/tags/tag66.xml><?xml version="1.0" encoding="utf-8"?>
<p:tagLst xmlns:p="http://schemas.openxmlformats.org/presentationml/2006/main">
  <p:tag name="AS_UNIQUEID" val="1278"/>
</p:tagLst>
</file>

<file path=ppt/tags/tag67.xml><?xml version="1.0" encoding="utf-8"?>
<p:tagLst xmlns:p="http://schemas.openxmlformats.org/presentationml/2006/main">
  <p:tag name="AS_UNIQUEID" val="1279"/>
</p:tagLst>
</file>

<file path=ppt/tags/tag68.xml><?xml version="1.0" encoding="utf-8"?>
<p:tagLst xmlns:p="http://schemas.openxmlformats.org/presentationml/2006/main">
  <p:tag name="AS_UNIQUEID" val="1280"/>
</p:tagLst>
</file>

<file path=ppt/tags/tag69.xml><?xml version="1.0" encoding="utf-8"?>
<p:tagLst xmlns:p="http://schemas.openxmlformats.org/presentationml/2006/main">
  <p:tag name="AS_UNIQUEID" val="1273"/>
</p:tagLst>
</file>

<file path=ppt/tags/tag7.xml><?xml version="1.0" encoding="utf-8"?>
<p:tagLst xmlns:p="http://schemas.openxmlformats.org/presentationml/2006/main">
  <p:tag name="AS_UNIQUEID" val="1202"/>
</p:tagLst>
</file>

<file path=ppt/tags/tag70.xml><?xml version="1.0" encoding="utf-8"?>
<p:tagLst xmlns:p="http://schemas.openxmlformats.org/presentationml/2006/main">
  <p:tag name="AS_UNIQUEID" val="1274"/>
</p:tagLst>
</file>

<file path=ppt/tags/tag71.xml><?xml version="1.0" encoding="utf-8"?>
<p:tagLst xmlns:p="http://schemas.openxmlformats.org/presentationml/2006/main">
  <p:tag name="AS_UNIQUEID" val="1275"/>
</p:tagLst>
</file>

<file path=ppt/tags/tag72.xml><?xml version="1.0" encoding="utf-8"?>
<p:tagLst xmlns:p="http://schemas.openxmlformats.org/presentationml/2006/main">
  <p:tag name="AS_UNIQUEID" val="1286"/>
</p:tagLst>
</file>

<file path=ppt/tags/tag73.xml><?xml version="1.0" encoding="utf-8"?>
<p:tagLst xmlns:p="http://schemas.openxmlformats.org/presentationml/2006/main">
  <p:tag name="AS_UNIQUEID" val="1287"/>
</p:tagLst>
</file>

<file path=ppt/tags/tag74.xml><?xml version="1.0" encoding="utf-8"?>
<p:tagLst xmlns:p="http://schemas.openxmlformats.org/presentationml/2006/main">
  <p:tag name="AS_UNIQUEID" val="1288"/>
</p:tagLst>
</file>

<file path=ppt/tags/tag75.xml><?xml version="1.0" encoding="utf-8"?>
<p:tagLst xmlns:p="http://schemas.openxmlformats.org/presentationml/2006/main">
  <p:tag name="AS_UNIQUEID" val="1289"/>
</p:tagLst>
</file>

<file path=ppt/tags/tag76.xml><?xml version="1.0" encoding="utf-8"?>
<p:tagLst xmlns:p="http://schemas.openxmlformats.org/presentationml/2006/main">
  <p:tag name="AS_UNIQUEID" val="1290"/>
</p:tagLst>
</file>

<file path=ppt/tags/tag77.xml><?xml version="1.0" encoding="utf-8"?>
<p:tagLst xmlns:p="http://schemas.openxmlformats.org/presentationml/2006/main">
  <p:tag name="AS_UNIQUEID" val="1282"/>
</p:tagLst>
</file>

<file path=ppt/tags/tag78.xml><?xml version="1.0" encoding="utf-8"?>
<p:tagLst xmlns:p="http://schemas.openxmlformats.org/presentationml/2006/main">
  <p:tag name="AS_UNIQUEID" val="1283"/>
</p:tagLst>
</file>

<file path=ppt/tags/tag79.xml><?xml version="1.0" encoding="utf-8"?>
<p:tagLst xmlns:p="http://schemas.openxmlformats.org/presentationml/2006/main">
  <p:tag name="AS_UNIQUEID" val="1284"/>
</p:tagLst>
</file>

<file path=ppt/tags/tag8.xml><?xml version="1.0" encoding="utf-8"?>
<p:tagLst xmlns:p="http://schemas.openxmlformats.org/presentationml/2006/main">
  <p:tag name="AS_UNIQUEID" val="1203"/>
</p:tagLst>
</file>

<file path=ppt/tags/tag80.xml><?xml version="1.0" encoding="utf-8"?>
<p:tagLst xmlns:p="http://schemas.openxmlformats.org/presentationml/2006/main">
  <p:tag name="AS_UNIQUEID" val="1296"/>
</p:tagLst>
</file>

<file path=ppt/tags/tag81.xml><?xml version="1.0" encoding="utf-8"?>
<p:tagLst xmlns:p="http://schemas.openxmlformats.org/presentationml/2006/main">
  <p:tag name="AS_UNIQUEID" val="1297"/>
</p:tagLst>
</file>

<file path=ppt/tags/tag82.xml><?xml version="1.0" encoding="utf-8"?>
<p:tagLst xmlns:p="http://schemas.openxmlformats.org/presentationml/2006/main">
  <p:tag name="AS_UNIQUEID" val="1298"/>
</p:tagLst>
</file>

<file path=ppt/tags/tag83.xml><?xml version="1.0" encoding="utf-8"?>
<p:tagLst xmlns:p="http://schemas.openxmlformats.org/presentationml/2006/main">
  <p:tag name="AS_UNIQUEID" val="1292"/>
</p:tagLst>
</file>

<file path=ppt/tags/tag84.xml><?xml version="1.0" encoding="utf-8"?>
<p:tagLst xmlns:p="http://schemas.openxmlformats.org/presentationml/2006/main">
  <p:tag name="AS_UNIQUEID" val="1293"/>
</p:tagLst>
</file>

<file path=ppt/tags/tag85.xml><?xml version="1.0" encoding="utf-8"?>
<p:tagLst xmlns:p="http://schemas.openxmlformats.org/presentationml/2006/main">
  <p:tag name="AS_UNIQUEID" val="1294"/>
</p:tagLst>
</file>

<file path=ppt/tags/tag86.xml><?xml version="1.0" encoding="utf-8"?>
<p:tagLst xmlns:p="http://schemas.openxmlformats.org/presentationml/2006/main">
  <p:tag name="AS_UNIQUEID" val="1304"/>
</p:tagLst>
</file>

<file path=ppt/tags/tag87.xml><?xml version="1.0" encoding="utf-8"?>
<p:tagLst xmlns:p="http://schemas.openxmlformats.org/presentationml/2006/main">
  <p:tag name="AS_UNIQUEID" val="1305"/>
</p:tagLst>
</file>

<file path=ppt/tags/tag88.xml><?xml version="1.0" encoding="utf-8"?>
<p:tagLst xmlns:p="http://schemas.openxmlformats.org/presentationml/2006/main">
  <p:tag name="AS_UNIQUEID" val="1306"/>
</p:tagLst>
</file>

<file path=ppt/tags/tag89.xml><?xml version="1.0" encoding="utf-8"?>
<p:tagLst xmlns:p="http://schemas.openxmlformats.org/presentationml/2006/main">
  <p:tag name="AS_UNIQUEID" val="1307"/>
</p:tagLst>
</file>

<file path=ppt/tags/tag9.xml><?xml version="1.0" encoding="utf-8"?>
<p:tagLst xmlns:p="http://schemas.openxmlformats.org/presentationml/2006/main">
  <p:tag name="AS_UNIQUEID" val="1204"/>
</p:tagLst>
</file>

<file path=ppt/tags/tag90.xml><?xml version="1.0" encoding="utf-8"?>
<p:tagLst xmlns:p="http://schemas.openxmlformats.org/presentationml/2006/main">
  <p:tag name="AS_UNIQUEID" val="1308"/>
</p:tagLst>
</file>

<file path=ppt/tags/tag91.xml><?xml version="1.0" encoding="utf-8"?>
<p:tagLst xmlns:p="http://schemas.openxmlformats.org/presentationml/2006/main">
  <p:tag name="AS_UNIQUEID" val="1309"/>
</p:tagLst>
</file>

<file path=ppt/tags/tag92.xml><?xml version="1.0" encoding="utf-8"?>
<p:tagLst xmlns:p="http://schemas.openxmlformats.org/presentationml/2006/main">
  <p:tag name="AS_UNIQUEID" val="1300"/>
</p:tagLst>
</file>

<file path=ppt/tags/tag93.xml><?xml version="1.0" encoding="utf-8"?>
<p:tagLst xmlns:p="http://schemas.openxmlformats.org/presentationml/2006/main">
  <p:tag name="AS_UNIQUEID" val="1301"/>
</p:tagLst>
</file>

<file path=ppt/tags/tag94.xml><?xml version="1.0" encoding="utf-8"?>
<p:tagLst xmlns:p="http://schemas.openxmlformats.org/presentationml/2006/main">
  <p:tag name="AS_UNIQUEID" val="1302"/>
</p:tagLst>
</file>

<file path=ppt/tags/tag95.xml><?xml version="1.0" encoding="utf-8"?>
<p:tagLst xmlns:p="http://schemas.openxmlformats.org/presentationml/2006/main">
  <p:tag name="AS_UNIQUEID" val="1315"/>
</p:tagLst>
</file>

<file path=ppt/tags/tag96.xml><?xml version="1.0" encoding="utf-8"?>
<p:tagLst xmlns:p="http://schemas.openxmlformats.org/presentationml/2006/main">
  <p:tag name="AS_UNIQUEID" val="1316"/>
</p:tagLst>
</file>

<file path=ppt/tags/tag97.xml><?xml version="1.0" encoding="utf-8"?>
<p:tagLst xmlns:p="http://schemas.openxmlformats.org/presentationml/2006/main">
  <p:tag name="AS_UNIQUEID" val="1317"/>
</p:tagLst>
</file>

<file path=ppt/tags/tag98.xml><?xml version="1.0" encoding="utf-8"?>
<p:tagLst xmlns:p="http://schemas.openxmlformats.org/presentationml/2006/main">
  <p:tag name="AS_UNIQUEID" val="1318"/>
</p:tagLst>
</file>

<file path=ppt/tags/tag99.xml><?xml version="1.0" encoding="utf-8"?>
<p:tagLst xmlns:p="http://schemas.openxmlformats.org/presentationml/2006/main">
  <p:tag name="AS_UNIQUEID" val="13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a:dk1>
      <a:srgbClr val="000000"/>
    </a:dk1>
    <a:lt1>
      <a:srgbClr val="FFFFFF"/>
    </a:lt1>
    <a:dk2>
      <a:srgbClr val="768395"/>
    </a:dk2>
    <a:lt2>
      <a:srgbClr val="F0F0F0"/>
    </a:lt2>
    <a:accent1>
      <a:srgbClr val="926E3F"/>
    </a:accent1>
    <a:accent2>
      <a:srgbClr val="C8AD90"/>
    </a:accent2>
    <a:accent3>
      <a:srgbClr val="C5BBAF"/>
    </a:accent3>
    <a:accent4>
      <a:srgbClr val="D4C9BA"/>
    </a:accent4>
    <a:accent5>
      <a:srgbClr val="D4C9BA"/>
    </a:accent5>
    <a:accent6>
      <a:srgbClr val="D4C9BA"/>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25791</Words>
  <Application>WPS 演示</Application>
  <PresentationFormat/>
  <Paragraphs>1374</Paragraphs>
  <Slides>173</Slides>
  <Notes>70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173</vt:i4>
      </vt:variant>
    </vt:vector>
  </HeadingPairs>
  <TitlesOfParts>
    <vt:vector size="199" baseType="lpstr">
      <vt:lpstr>Arial</vt:lpstr>
      <vt:lpstr>宋体</vt:lpstr>
      <vt:lpstr>Wingdings</vt:lpstr>
      <vt:lpstr>印品黑体</vt:lpstr>
      <vt:lpstr>黑体</vt:lpstr>
      <vt:lpstr>阿里巴巴普惠体 L</vt:lpstr>
      <vt:lpstr>阿里巴巴普惠体 M</vt:lpstr>
      <vt:lpstr>微软雅黑</vt:lpstr>
      <vt:lpstr>Times New Roman</vt:lpstr>
      <vt:lpstr>Calibri</vt:lpstr>
      <vt:lpstr>楷体</vt:lpstr>
      <vt:lpstr>方正粗黑宋简体</vt:lpstr>
      <vt:lpstr>华文楷体</vt:lpstr>
      <vt:lpstr>Arial Unicode MS</vt:lpstr>
      <vt:lpstr>华文中宋</vt:lpstr>
      <vt:lpstr>仿宋</vt:lpstr>
      <vt:lpstr>Wingdings</vt:lpstr>
      <vt:lpstr>新宋体</vt:lpstr>
      <vt:lpstr>Segoe UI</vt:lpstr>
      <vt:lpstr>等线</vt:lpstr>
      <vt:lpstr>楷体_GB2312</vt:lpstr>
      <vt:lpstr>Courier New</vt:lpstr>
      <vt:lpstr>方正中等线简体</vt:lpstr>
      <vt:lpstr>MS Gothic</vt:lpstr>
      <vt:lpstr>Segoe Print</vt:lpstr>
      <vt:lpstr>Office 主题</vt:lpstr>
      <vt:lpstr>PowerPoint 演示文稿</vt:lpstr>
      <vt:lpstr>PowerPoint 演示文稿</vt:lpstr>
      <vt:lpstr>PowerPoint 演示文稿</vt:lpstr>
      <vt:lpstr>PowerPoint 演示文稿</vt:lpstr>
      <vt:lpstr>PowerPoint 演示文稿</vt:lpstr>
      <vt:lpstr>  逻辑错误属于违反了逻辑的基本规律，而要想辨别逻辑错误，首先要了解有哪些逻辑的基本规律。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案例分析与探究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类比推理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whq</cp:lastModifiedBy>
  <cp:revision>51</cp:revision>
  <cp:lastPrinted>2021-11-30T08:20:00Z</cp:lastPrinted>
  <dcterms:created xsi:type="dcterms:W3CDTF">2021-11-30T08:20:00Z</dcterms:created>
  <dcterms:modified xsi:type="dcterms:W3CDTF">2022-01-05T08:30:33Z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2052-11.8.2.8621</vt:lpwstr>
  </property>
  <property fmtid="{D5CDD505-2E9C-101B-9397-08002B2CF9AE}" pid="7" name="ICV">
    <vt:lpwstr>D97E799B5BA74077A7730C61F32EB5AC</vt:lpwstr>
  </property>
</Properties>
</file>