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18" r:id="rId3"/>
    <p:sldId id="297" r:id="rId4"/>
    <p:sldId id="308" r:id="rId5"/>
    <p:sldId id="309" r:id="rId6"/>
    <p:sldId id="307" r:id="rId7"/>
    <p:sldId id="306" r:id="rId8"/>
    <p:sldId id="311" r:id="rId9"/>
    <p:sldId id="310" r:id="rId10"/>
    <p:sldId id="298" r:id="rId11"/>
    <p:sldId id="299" r:id="rId12"/>
    <p:sldId id="303" r:id="rId13"/>
    <p:sldId id="313" r:id="rId14"/>
    <p:sldId id="312" r:id="rId15"/>
    <p:sldId id="304" r:id="rId16"/>
    <p:sldId id="294" r:id="rId17"/>
    <p:sldId id="317" r:id="rId18"/>
    <p:sldId id="316" r:id="rId19"/>
    <p:sldId id="315" r:id="rId20"/>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7" name="Picture 1" descr="C:\Users\Administrator\Desktop\u=2274832545,3205773892&amp;fm=21&amp;gp=0.jpg"/>
          <p:cNvPicPr>
            <a:picLocks noChangeAspect="1" noChangeArrowheads="1"/>
          </p:cNvPicPr>
          <p:nvPr/>
        </p:nvPicPr>
        <p:blipFill>
          <a:blip r:embed="rId1" cstate="print"/>
          <a:srcRect/>
          <a:stretch>
            <a:fillRect/>
          </a:stretch>
        </p:blipFill>
        <p:spPr bwMode="auto">
          <a:xfrm>
            <a:off x="1691680" y="2276872"/>
            <a:ext cx="6048672" cy="36004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3635896" y="764704"/>
            <a:ext cx="2236510" cy="707886"/>
          </a:xfrm>
          <a:prstGeom prst="rect">
            <a:avLst/>
          </a:prstGeom>
        </p:spPr>
        <p:txBody>
          <a:bodyPr wrap="none">
            <a:spAutoFit/>
          </a:bodyPr>
          <a:lstStyle/>
          <a:p>
            <a:pPr lvl="0" algn="ctr"/>
            <a:r>
              <a:rPr lang="zh-CN" altLang="zh-CN" sz="4000" b="1" dirty="0" smtClean="0">
                <a:solidFill>
                  <a:srgbClr val="FF0000"/>
                </a:solidFill>
                <a:latin typeface="微软雅黑" pitchFamily="34" charset="-122"/>
                <a:ea typeface="微软雅黑" pitchFamily="34" charset="-122"/>
                <a:cs typeface="Times New Roman" pitchFamily="18" charset="0"/>
              </a:rPr>
              <a:t>蒲柳人家</a:t>
            </a:r>
            <a:endParaRPr lang="zh-CN" altLang="zh-CN" sz="4000" b="1" dirty="0" smtClean="0">
              <a:solidFill>
                <a:srgbClr val="FF0000"/>
              </a:solidFill>
              <a:latin typeface="微软雅黑" pitchFamily="34" charset="-122"/>
              <a:ea typeface="微软雅黑" pitchFamily="34" charset="-122"/>
              <a:cs typeface="宋体" pitchFamily="2" charset="-122"/>
            </a:endParaRPr>
          </a:p>
        </p:txBody>
      </p:sp>
      <p:sp>
        <p:nvSpPr>
          <p:cNvPr id="5" name="矩形 4"/>
          <p:cNvSpPr/>
          <p:nvPr/>
        </p:nvSpPr>
        <p:spPr>
          <a:xfrm>
            <a:off x="6084168" y="1772816"/>
            <a:ext cx="1261884" cy="523220"/>
          </a:xfrm>
          <a:prstGeom prst="rect">
            <a:avLst/>
          </a:prstGeom>
        </p:spPr>
        <p:txBody>
          <a:bodyPr wrap="none">
            <a:spAutoFit/>
          </a:bodyPr>
          <a:lstStyle/>
          <a:p>
            <a:pPr lvl="0"/>
            <a:r>
              <a:rPr lang="zh-CN" altLang="zh-CN" sz="2800" b="1" dirty="0" smtClean="0">
                <a:solidFill>
                  <a:prstClr val="black"/>
                </a:solidFill>
                <a:latin typeface="微软雅黑" pitchFamily="34" charset="-122"/>
                <a:ea typeface="微软雅黑" pitchFamily="34" charset="-122"/>
              </a:rPr>
              <a:t>刘绍棠</a:t>
            </a:r>
            <a:endParaRPr lang="zh-CN" altLang="en-US" sz="2800" b="1" dirty="0">
              <a:solidFill>
                <a:prstClr val="black"/>
              </a:solidFill>
              <a:latin typeface="微软雅黑" pitchFamily="34" charset="-122"/>
              <a:ea typeface="微软雅黑" pitchFamily="34" charset="-122"/>
            </a:endParaRPr>
          </a:p>
        </p:txBody>
      </p:sp>
      <p:sp>
        <p:nvSpPr>
          <p:cNvPr id="6" name="矩形 5"/>
          <p:cNvSpPr/>
          <p:nvPr/>
        </p:nvSpPr>
        <p:spPr>
          <a:xfrm>
            <a:off x="899592" y="260648"/>
            <a:ext cx="4572000" cy="400110"/>
          </a:xfrm>
          <a:prstGeom prst="rect">
            <a:avLst/>
          </a:prstGeom>
        </p:spPr>
        <p:txBody>
          <a:bodyPr wrap="square">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9457"/>
                                        </p:tgtEl>
                                        <p:attrNameLst>
                                          <p:attrName>style.visibility</p:attrName>
                                        </p:attrNameLst>
                                      </p:cBhvr>
                                      <p:to>
                                        <p:strVal val="visible"/>
                                      </p:to>
                                    </p:set>
                                    <p:anim calcmode="lin" valueType="num">
                                      <p:cBhvr>
                                        <p:cTn id="21" dur="1000" fill="hold"/>
                                        <p:tgtEl>
                                          <p:spTgt spid="19457"/>
                                        </p:tgtEl>
                                        <p:attrNameLst>
                                          <p:attrName>ppt_x</p:attrName>
                                        </p:attrNameLst>
                                      </p:cBhvr>
                                      <p:tavLst>
                                        <p:tav tm="0">
                                          <p:val>
                                            <p:strVal val="#ppt_x-.2"/>
                                          </p:val>
                                        </p:tav>
                                        <p:tav tm="100000">
                                          <p:val>
                                            <p:strVal val="#ppt_x"/>
                                          </p:val>
                                        </p:tav>
                                      </p:tavLst>
                                    </p:anim>
                                    <p:anim calcmode="lin" valueType="num">
                                      <p:cBhvr>
                                        <p:cTn id="22" dur="1000" fill="hold"/>
                                        <p:tgtEl>
                                          <p:spTgt spid="1945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2289" name="Picture 1" descr="C:\Users\Administrator\Desktop\课件图片\u=2663265430,2760487303&amp;fm=21&amp;gp=0.jpg"/>
          <p:cNvPicPr>
            <a:picLocks noChangeAspect="1" noChangeArrowheads="1"/>
          </p:cNvPicPr>
          <p:nvPr/>
        </p:nvPicPr>
        <p:blipFill>
          <a:blip r:embed="rId2" cstate="print"/>
          <a:srcRect/>
          <a:stretch>
            <a:fillRect/>
          </a:stretch>
        </p:blipFill>
        <p:spPr bwMode="auto">
          <a:xfrm>
            <a:off x="827584" y="1772816"/>
            <a:ext cx="7560840" cy="2808312"/>
          </a:xfrm>
          <a:prstGeom prst="rect">
            <a:avLst/>
          </a:prstGeom>
          <a:noFill/>
        </p:spPr>
      </p:pic>
      <p:sp>
        <p:nvSpPr>
          <p:cNvPr id="12290" name="Rectangle 2"/>
          <p:cNvSpPr>
            <a:spLocks noChangeArrowheads="1"/>
          </p:cNvSpPr>
          <p:nvPr/>
        </p:nvSpPr>
        <p:spPr bwMode="auto">
          <a:xfrm>
            <a:off x="1331640" y="1988840"/>
            <a:ext cx="6750566" cy="19552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蒲柳人家”指用蒲草和柳树枝搭起</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房屋的人家</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文中指普通贫苦农家。题目</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用借代手法</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点明文章写作的内容和对象。</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ox(in)">
                                      <p:cBhvr>
                                        <p:cTn id="7" dur="500"/>
                                        <p:tgtEl>
                                          <p:spTgt spid="12290">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2290">
                                            <p:txEl>
                                              <p:pRg st="1" end="1"/>
                                            </p:txEl>
                                          </p:spTgt>
                                        </p:tgtEl>
                                        <p:attrNameLst>
                                          <p:attrName>style.visibility</p:attrName>
                                        </p:attrNameLst>
                                      </p:cBhvr>
                                      <p:to>
                                        <p:strVal val="visible"/>
                                      </p:to>
                                    </p:set>
                                    <p:animEffect transition="in" filter="box(in)">
                                      <p:cBhvr>
                                        <p:cTn id="10" dur="500"/>
                                        <p:tgtEl>
                                          <p:spTgt spid="12290">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2290">
                                            <p:txEl>
                                              <p:pRg st="2" end="2"/>
                                            </p:txEl>
                                          </p:spTgt>
                                        </p:tgtEl>
                                        <p:attrNameLst>
                                          <p:attrName>style.visibility</p:attrName>
                                        </p:attrNameLst>
                                      </p:cBhvr>
                                      <p:to>
                                        <p:strVal val="visible"/>
                                      </p:to>
                                    </p:set>
                                    <p:animEffect transition="in" filter="box(in)">
                                      <p:cBhvr>
                                        <p:cTn id="13" dur="500"/>
                                        <p:tgtEl>
                                          <p:spTgt spid="1229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6.EPS" descr="id:2147499275;FounderCES"/>
          <p:cNvPicPr/>
          <p:nvPr/>
        </p:nvPicPr>
        <p:blipFill>
          <a:blip r:embed="rId2" cstate="print"/>
          <a:stretch>
            <a:fillRect/>
          </a:stretch>
        </p:blipFill>
        <p:spPr>
          <a:xfrm>
            <a:off x="395536" y="1628800"/>
            <a:ext cx="8424936" cy="42484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31746" name="Picture 2" descr="C:\Users\Administrator\Desktop\课件图片\图片2.jpg"/>
          <p:cNvPicPr>
            <a:picLocks noChangeAspect="1" noChangeArrowheads="1"/>
          </p:cNvPicPr>
          <p:nvPr/>
        </p:nvPicPr>
        <p:blipFill>
          <a:blip r:embed="rId2" cstate="print"/>
          <a:srcRect/>
          <a:stretch>
            <a:fillRect/>
          </a:stretch>
        </p:blipFill>
        <p:spPr bwMode="auto">
          <a:xfrm>
            <a:off x="539552" y="1772816"/>
            <a:ext cx="8229600" cy="4104456"/>
          </a:xfrm>
          <a:prstGeom prst="rect">
            <a:avLst/>
          </a:prstGeom>
          <a:noFill/>
        </p:spPr>
      </p:pic>
      <p:sp>
        <p:nvSpPr>
          <p:cNvPr id="31747" name="Rectangle 3"/>
          <p:cNvSpPr>
            <a:spLocks noChangeArrowheads="1"/>
          </p:cNvSpPr>
          <p:nvPr/>
        </p:nvSpPr>
        <p:spPr bwMode="auto">
          <a:xfrm>
            <a:off x="1547664" y="1916832"/>
            <a:ext cx="6413935" cy="378565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这篇小说具有怎样的民族性</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首先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从人物形象上来说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这篇小说中的人物具有中</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华民族独有的性格特点和传统美德。他们身上那种侠肝</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义胆、仗义疏财、疾恶如仇、扶危济困的品格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正是我们</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民族世代相传的精神财富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这可以从“一丈青大娘”的外</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号和爷爷何大学问“一副关公相貌”中反映出来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更从他</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们为人处世的方式上表现出来。小说对这种人物、这种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品德的描述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正显示了作品的民族本色。</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box(in)">
                                      <p:cBhvr>
                                        <p:cTn id="7" dur="500"/>
                                        <p:tgtEl>
                                          <p:spTgt spid="31747">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1747">
                                            <p:txEl>
                                              <p:pRg st="2" end="2"/>
                                            </p:txEl>
                                          </p:spTgt>
                                        </p:tgtEl>
                                        <p:attrNameLst>
                                          <p:attrName>style.visibility</p:attrName>
                                        </p:attrNameLst>
                                      </p:cBhvr>
                                      <p:to>
                                        <p:strVal val="visible"/>
                                      </p:to>
                                    </p:set>
                                    <p:animEffect transition="in" filter="box(in)">
                                      <p:cBhvr>
                                        <p:cTn id="10" dur="500"/>
                                        <p:tgtEl>
                                          <p:spTgt spid="31747">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1747">
                                            <p:txEl>
                                              <p:pRg st="3" end="3"/>
                                            </p:txEl>
                                          </p:spTgt>
                                        </p:tgtEl>
                                        <p:attrNameLst>
                                          <p:attrName>style.visibility</p:attrName>
                                        </p:attrNameLst>
                                      </p:cBhvr>
                                      <p:to>
                                        <p:strVal val="visible"/>
                                      </p:to>
                                    </p:set>
                                    <p:animEffect transition="in" filter="box(in)">
                                      <p:cBhvr>
                                        <p:cTn id="13" dur="500"/>
                                        <p:tgtEl>
                                          <p:spTgt spid="31747">
                                            <p:txEl>
                                              <p:pRg st="3" end="3"/>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1747">
                                            <p:txEl>
                                              <p:pRg st="4" end="4"/>
                                            </p:txEl>
                                          </p:spTgt>
                                        </p:tgtEl>
                                        <p:attrNameLst>
                                          <p:attrName>style.visibility</p:attrName>
                                        </p:attrNameLst>
                                      </p:cBhvr>
                                      <p:to>
                                        <p:strVal val="visible"/>
                                      </p:to>
                                    </p:set>
                                    <p:animEffect transition="in" filter="box(in)">
                                      <p:cBhvr>
                                        <p:cTn id="16" dur="500"/>
                                        <p:tgtEl>
                                          <p:spTgt spid="31747">
                                            <p:txEl>
                                              <p:pRg st="4" end="4"/>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1747">
                                            <p:txEl>
                                              <p:pRg st="5" end="5"/>
                                            </p:txEl>
                                          </p:spTgt>
                                        </p:tgtEl>
                                        <p:attrNameLst>
                                          <p:attrName>style.visibility</p:attrName>
                                        </p:attrNameLst>
                                      </p:cBhvr>
                                      <p:to>
                                        <p:strVal val="visible"/>
                                      </p:to>
                                    </p:set>
                                    <p:animEffect transition="in" filter="box(in)">
                                      <p:cBhvr>
                                        <p:cTn id="19" dur="500"/>
                                        <p:tgtEl>
                                          <p:spTgt spid="31747">
                                            <p:txEl>
                                              <p:pRg st="5" end="5"/>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1747">
                                            <p:txEl>
                                              <p:pRg st="6" end="6"/>
                                            </p:txEl>
                                          </p:spTgt>
                                        </p:tgtEl>
                                        <p:attrNameLst>
                                          <p:attrName>style.visibility</p:attrName>
                                        </p:attrNameLst>
                                      </p:cBhvr>
                                      <p:to>
                                        <p:strVal val="visible"/>
                                      </p:to>
                                    </p:set>
                                    <p:animEffect transition="in" filter="box(in)">
                                      <p:cBhvr>
                                        <p:cTn id="22" dur="500"/>
                                        <p:tgtEl>
                                          <p:spTgt spid="31747">
                                            <p:txEl>
                                              <p:pRg st="6" end="6"/>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1747">
                                            <p:txEl>
                                              <p:pRg st="7" end="7"/>
                                            </p:txEl>
                                          </p:spTgt>
                                        </p:tgtEl>
                                        <p:attrNameLst>
                                          <p:attrName>style.visibility</p:attrName>
                                        </p:attrNameLst>
                                      </p:cBhvr>
                                      <p:to>
                                        <p:strVal val="visible"/>
                                      </p:to>
                                    </p:set>
                                    <p:animEffect transition="in" filter="box(in)">
                                      <p:cBhvr>
                                        <p:cTn id="25" dur="500"/>
                                        <p:tgtEl>
                                          <p:spTgt spid="317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32769" name="Picture 1" descr="C:\Users\Administrator\Desktop\课件图片\图片.32.jpg"/>
          <p:cNvPicPr>
            <a:picLocks noChangeAspect="1" noChangeArrowheads="1"/>
          </p:cNvPicPr>
          <p:nvPr/>
        </p:nvPicPr>
        <p:blipFill>
          <a:blip r:embed="rId2" cstate="print"/>
          <a:srcRect/>
          <a:stretch>
            <a:fillRect/>
          </a:stretch>
        </p:blipFill>
        <p:spPr bwMode="auto">
          <a:xfrm>
            <a:off x="0" y="1340769"/>
            <a:ext cx="9144000" cy="4752528"/>
          </a:xfrm>
          <a:prstGeom prst="rect">
            <a:avLst/>
          </a:prstGeom>
          <a:noFill/>
        </p:spPr>
      </p:pic>
      <p:sp>
        <p:nvSpPr>
          <p:cNvPr id="32770" name="Rectangle 2"/>
          <p:cNvSpPr>
            <a:spLocks noChangeArrowheads="1"/>
          </p:cNvSpPr>
          <p:nvPr/>
        </p:nvSpPr>
        <p:spPr bwMode="auto">
          <a:xfrm>
            <a:off x="467544" y="1643608"/>
            <a:ext cx="849694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在艺术上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小说不仅情节富有传奇色彩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而且在塑造人物性格时也多借鉴中国古典小说和民间说唱艺术的表现手法。</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在我国古典文学的发展史上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英雄传奇是一个非常重要的类别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三国演义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水浒</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西游记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三侠五义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说岳全传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等都是其中的代表作。而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蒲柳人家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中一丈青大娘的大闹运河滩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何大学问的威镇古北口等无不出奇制胜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神乎其神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使人自然而然地想起“智取生辰纲”“大闹野猪林”等故事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想起我们民族许多“路见不平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拔刀相助”的义举。可以说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刘绍棠以一种平凡中的传奇的形式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赋予了这一民族传统以新的生命力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内在地暗合了民族的审美习惯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为民族传统的继承和发扬做出了独特的贡献。</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box(in)">
                                      <p:cBhvr>
                                        <p:cTn id="7" dur="500"/>
                                        <p:tgtEl>
                                          <p:spTgt spid="32770">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2770">
                                            <p:txEl>
                                              <p:pRg st="1" end="1"/>
                                            </p:txEl>
                                          </p:spTgt>
                                        </p:tgtEl>
                                        <p:attrNameLst>
                                          <p:attrName>style.visibility</p:attrName>
                                        </p:attrNameLst>
                                      </p:cBhvr>
                                      <p:to>
                                        <p:strVal val="visible"/>
                                      </p:to>
                                    </p:set>
                                    <p:animEffect transition="in" filter="box(in)">
                                      <p:cBhvr>
                                        <p:cTn id="10" dur="500"/>
                                        <p:tgtEl>
                                          <p:spTgt spid="327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8193" name="Picture 1" descr="C:\Users\Administrator\Desktop\课件图片\图片236+98‘；.jpg"/>
          <p:cNvPicPr>
            <a:picLocks noChangeAspect="1" noChangeArrowheads="1"/>
          </p:cNvPicPr>
          <p:nvPr/>
        </p:nvPicPr>
        <p:blipFill>
          <a:blip r:embed="rId2" cstate="print"/>
          <a:srcRect/>
          <a:stretch>
            <a:fillRect/>
          </a:stretch>
        </p:blipFill>
        <p:spPr bwMode="auto">
          <a:xfrm>
            <a:off x="179512" y="1412777"/>
            <a:ext cx="8784976" cy="4680520"/>
          </a:xfrm>
          <a:prstGeom prst="rect">
            <a:avLst/>
          </a:prstGeom>
          <a:noFill/>
        </p:spPr>
      </p:pic>
      <p:sp>
        <p:nvSpPr>
          <p:cNvPr id="8194" name="Rectangle 2"/>
          <p:cNvSpPr>
            <a:spLocks noChangeArrowheads="1"/>
          </p:cNvSpPr>
          <p:nvPr/>
        </p:nvSpPr>
        <p:spPr bwMode="auto">
          <a:xfrm>
            <a:off x="1115616" y="2060848"/>
            <a:ext cx="7220246" cy="378565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小说中</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一丈青大娘的行动中多处存在着封建迷信</a:t>
            </a:r>
            <a:endPar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思想</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但作者并没有对此进行批判</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你怎样看待这个问</a:t>
            </a:r>
            <a:endPar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题</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小说中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一丈青大娘为何满子穿花红兜肚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又烧香</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又上供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又拜佛又许愿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还打造长命锁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这些行动都是封</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建迷信的体现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的确应该批判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但作者之所以不去正面</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是因为这些人物的行动在小说中是符合特定环</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境和人物身份的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是真实的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有血有肉的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而且小说的主</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题并不在于批判封建迷信这个点上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作者并没有</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花费太多笔墨去批判这一点也是在情理之中的。</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8194">
                                            <p:txEl>
                                              <p:pRg st="3" end="3"/>
                                            </p:txEl>
                                          </p:spTgt>
                                        </p:tgtEl>
                                        <p:attrNameLst>
                                          <p:attrName>style.visibility</p:attrName>
                                        </p:attrNameLst>
                                      </p:cBhvr>
                                      <p:to>
                                        <p:strVal val="visible"/>
                                      </p:to>
                                    </p:set>
                                    <p:anim calcmode="lin" valueType="num">
                                      <p:cBhvr>
                                        <p:cTn id="7" dur="500" fill="hold"/>
                                        <p:tgtEl>
                                          <p:spTgt spid="8194">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8194">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8194">
                                            <p:txEl>
                                              <p:pRg st="3" end="3"/>
                                            </p:txEl>
                                          </p:spTgt>
                                        </p:tgtEl>
                                        <p:attrNameLst>
                                          <p:attrName>style.rotation</p:attrName>
                                        </p:attrNameLst>
                                      </p:cBhvr>
                                      <p:tavLst>
                                        <p:tav tm="0">
                                          <p:val>
                                            <p:fltVal val="360"/>
                                          </p:val>
                                        </p:tav>
                                        <p:tav tm="100000">
                                          <p:val>
                                            <p:fltVal val="0"/>
                                          </p:val>
                                        </p:tav>
                                      </p:tavLst>
                                    </p:anim>
                                    <p:animEffect transition="in" filter="fade">
                                      <p:cBhvr>
                                        <p:cTn id="10" dur="500"/>
                                        <p:tgtEl>
                                          <p:spTgt spid="8194">
                                            <p:txEl>
                                              <p:pRg st="3" end="3"/>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8194">
                                            <p:txEl>
                                              <p:pRg st="4" end="4"/>
                                            </p:txEl>
                                          </p:spTgt>
                                        </p:tgtEl>
                                        <p:attrNameLst>
                                          <p:attrName>style.visibility</p:attrName>
                                        </p:attrNameLst>
                                      </p:cBhvr>
                                      <p:to>
                                        <p:strVal val="visible"/>
                                      </p:to>
                                    </p:set>
                                    <p:anim calcmode="lin" valueType="num">
                                      <p:cBhvr>
                                        <p:cTn id="13" dur="500" fill="hold"/>
                                        <p:tgtEl>
                                          <p:spTgt spid="8194">
                                            <p:txEl>
                                              <p:pRg st="4" end="4"/>
                                            </p:txEl>
                                          </p:spTgt>
                                        </p:tgtEl>
                                        <p:attrNameLst>
                                          <p:attrName>ppt_w</p:attrName>
                                        </p:attrNameLst>
                                      </p:cBhvr>
                                      <p:tavLst>
                                        <p:tav tm="0">
                                          <p:val>
                                            <p:fltVal val="0"/>
                                          </p:val>
                                        </p:tav>
                                        <p:tav tm="100000">
                                          <p:val>
                                            <p:strVal val="#ppt_w"/>
                                          </p:val>
                                        </p:tav>
                                      </p:tavLst>
                                    </p:anim>
                                    <p:anim calcmode="lin" valueType="num">
                                      <p:cBhvr>
                                        <p:cTn id="14" dur="500" fill="hold"/>
                                        <p:tgtEl>
                                          <p:spTgt spid="8194">
                                            <p:txEl>
                                              <p:pRg st="4" end="4"/>
                                            </p:txEl>
                                          </p:spTgt>
                                        </p:tgtEl>
                                        <p:attrNameLst>
                                          <p:attrName>ppt_h</p:attrName>
                                        </p:attrNameLst>
                                      </p:cBhvr>
                                      <p:tavLst>
                                        <p:tav tm="0">
                                          <p:val>
                                            <p:fltVal val="0"/>
                                          </p:val>
                                        </p:tav>
                                        <p:tav tm="100000">
                                          <p:val>
                                            <p:strVal val="#ppt_h"/>
                                          </p:val>
                                        </p:tav>
                                      </p:tavLst>
                                    </p:anim>
                                    <p:anim calcmode="lin" valueType="num">
                                      <p:cBhvr>
                                        <p:cTn id="15" dur="500" fill="hold"/>
                                        <p:tgtEl>
                                          <p:spTgt spid="8194">
                                            <p:txEl>
                                              <p:pRg st="4" end="4"/>
                                            </p:txEl>
                                          </p:spTgt>
                                        </p:tgtEl>
                                        <p:attrNameLst>
                                          <p:attrName>style.rotation</p:attrName>
                                        </p:attrNameLst>
                                      </p:cBhvr>
                                      <p:tavLst>
                                        <p:tav tm="0">
                                          <p:val>
                                            <p:fltVal val="360"/>
                                          </p:val>
                                        </p:tav>
                                        <p:tav tm="100000">
                                          <p:val>
                                            <p:fltVal val="0"/>
                                          </p:val>
                                        </p:tav>
                                      </p:tavLst>
                                    </p:anim>
                                    <p:animEffect transition="in" filter="fade">
                                      <p:cBhvr>
                                        <p:cTn id="16" dur="500"/>
                                        <p:tgtEl>
                                          <p:spTgt spid="8194">
                                            <p:txEl>
                                              <p:pRg st="4" end="4"/>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8194">
                                            <p:txEl>
                                              <p:pRg st="5" end="5"/>
                                            </p:txEl>
                                          </p:spTgt>
                                        </p:tgtEl>
                                        <p:attrNameLst>
                                          <p:attrName>style.visibility</p:attrName>
                                        </p:attrNameLst>
                                      </p:cBhvr>
                                      <p:to>
                                        <p:strVal val="visible"/>
                                      </p:to>
                                    </p:set>
                                    <p:anim calcmode="lin" valueType="num">
                                      <p:cBhvr>
                                        <p:cTn id="19" dur="500" fill="hold"/>
                                        <p:tgtEl>
                                          <p:spTgt spid="8194">
                                            <p:txEl>
                                              <p:pRg st="5" end="5"/>
                                            </p:txEl>
                                          </p:spTgt>
                                        </p:tgtEl>
                                        <p:attrNameLst>
                                          <p:attrName>ppt_w</p:attrName>
                                        </p:attrNameLst>
                                      </p:cBhvr>
                                      <p:tavLst>
                                        <p:tav tm="0">
                                          <p:val>
                                            <p:fltVal val="0"/>
                                          </p:val>
                                        </p:tav>
                                        <p:tav tm="100000">
                                          <p:val>
                                            <p:strVal val="#ppt_w"/>
                                          </p:val>
                                        </p:tav>
                                      </p:tavLst>
                                    </p:anim>
                                    <p:anim calcmode="lin" valueType="num">
                                      <p:cBhvr>
                                        <p:cTn id="20" dur="500" fill="hold"/>
                                        <p:tgtEl>
                                          <p:spTgt spid="8194">
                                            <p:txEl>
                                              <p:pRg st="5" end="5"/>
                                            </p:txEl>
                                          </p:spTgt>
                                        </p:tgtEl>
                                        <p:attrNameLst>
                                          <p:attrName>ppt_h</p:attrName>
                                        </p:attrNameLst>
                                      </p:cBhvr>
                                      <p:tavLst>
                                        <p:tav tm="0">
                                          <p:val>
                                            <p:fltVal val="0"/>
                                          </p:val>
                                        </p:tav>
                                        <p:tav tm="100000">
                                          <p:val>
                                            <p:strVal val="#ppt_h"/>
                                          </p:val>
                                        </p:tav>
                                      </p:tavLst>
                                    </p:anim>
                                    <p:anim calcmode="lin" valueType="num">
                                      <p:cBhvr>
                                        <p:cTn id="21" dur="500" fill="hold"/>
                                        <p:tgtEl>
                                          <p:spTgt spid="8194">
                                            <p:txEl>
                                              <p:pRg st="5" end="5"/>
                                            </p:txEl>
                                          </p:spTgt>
                                        </p:tgtEl>
                                        <p:attrNameLst>
                                          <p:attrName>style.rotation</p:attrName>
                                        </p:attrNameLst>
                                      </p:cBhvr>
                                      <p:tavLst>
                                        <p:tav tm="0">
                                          <p:val>
                                            <p:fltVal val="360"/>
                                          </p:val>
                                        </p:tav>
                                        <p:tav tm="100000">
                                          <p:val>
                                            <p:fltVal val="0"/>
                                          </p:val>
                                        </p:tav>
                                      </p:tavLst>
                                    </p:anim>
                                    <p:animEffect transition="in" filter="fade">
                                      <p:cBhvr>
                                        <p:cTn id="22" dur="500"/>
                                        <p:tgtEl>
                                          <p:spTgt spid="8194">
                                            <p:txEl>
                                              <p:pRg st="5" end="5"/>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8194">
                                            <p:txEl>
                                              <p:pRg st="6" end="6"/>
                                            </p:txEl>
                                          </p:spTgt>
                                        </p:tgtEl>
                                        <p:attrNameLst>
                                          <p:attrName>style.visibility</p:attrName>
                                        </p:attrNameLst>
                                      </p:cBhvr>
                                      <p:to>
                                        <p:strVal val="visible"/>
                                      </p:to>
                                    </p:set>
                                    <p:anim calcmode="lin" valueType="num">
                                      <p:cBhvr>
                                        <p:cTn id="25" dur="500" fill="hold"/>
                                        <p:tgtEl>
                                          <p:spTgt spid="8194">
                                            <p:txEl>
                                              <p:pRg st="6" end="6"/>
                                            </p:txEl>
                                          </p:spTgt>
                                        </p:tgtEl>
                                        <p:attrNameLst>
                                          <p:attrName>ppt_w</p:attrName>
                                        </p:attrNameLst>
                                      </p:cBhvr>
                                      <p:tavLst>
                                        <p:tav tm="0">
                                          <p:val>
                                            <p:fltVal val="0"/>
                                          </p:val>
                                        </p:tav>
                                        <p:tav tm="100000">
                                          <p:val>
                                            <p:strVal val="#ppt_w"/>
                                          </p:val>
                                        </p:tav>
                                      </p:tavLst>
                                    </p:anim>
                                    <p:anim calcmode="lin" valueType="num">
                                      <p:cBhvr>
                                        <p:cTn id="26" dur="500" fill="hold"/>
                                        <p:tgtEl>
                                          <p:spTgt spid="8194">
                                            <p:txEl>
                                              <p:pRg st="6" end="6"/>
                                            </p:txEl>
                                          </p:spTgt>
                                        </p:tgtEl>
                                        <p:attrNameLst>
                                          <p:attrName>ppt_h</p:attrName>
                                        </p:attrNameLst>
                                      </p:cBhvr>
                                      <p:tavLst>
                                        <p:tav tm="0">
                                          <p:val>
                                            <p:fltVal val="0"/>
                                          </p:val>
                                        </p:tav>
                                        <p:tav tm="100000">
                                          <p:val>
                                            <p:strVal val="#ppt_h"/>
                                          </p:val>
                                        </p:tav>
                                      </p:tavLst>
                                    </p:anim>
                                    <p:anim calcmode="lin" valueType="num">
                                      <p:cBhvr>
                                        <p:cTn id="27" dur="500" fill="hold"/>
                                        <p:tgtEl>
                                          <p:spTgt spid="8194">
                                            <p:txEl>
                                              <p:pRg st="6" end="6"/>
                                            </p:txEl>
                                          </p:spTgt>
                                        </p:tgtEl>
                                        <p:attrNameLst>
                                          <p:attrName>style.rotation</p:attrName>
                                        </p:attrNameLst>
                                      </p:cBhvr>
                                      <p:tavLst>
                                        <p:tav tm="0">
                                          <p:val>
                                            <p:fltVal val="360"/>
                                          </p:val>
                                        </p:tav>
                                        <p:tav tm="100000">
                                          <p:val>
                                            <p:fltVal val="0"/>
                                          </p:val>
                                        </p:tav>
                                      </p:tavLst>
                                    </p:anim>
                                    <p:animEffect transition="in" filter="fade">
                                      <p:cBhvr>
                                        <p:cTn id="28" dur="500"/>
                                        <p:tgtEl>
                                          <p:spTgt spid="8194">
                                            <p:txEl>
                                              <p:pRg st="6" end="6"/>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8194">
                                            <p:txEl>
                                              <p:pRg st="7" end="7"/>
                                            </p:txEl>
                                          </p:spTgt>
                                        </p:tgtEl>
                                        <p:attrNameLst>
                                          <p:attrName>style.visibility</p:attrName>
                                        </p:attrNameLst>
                                      </p:cBhvr>
                                      <p:to>
                                        <p:strVal val="visible"/>
                                      </p:to>
                                    </p:set>
                                    <p:anim calcmode="lin" valueType="num">
                                      <p:cBhvr>
                                        <p:cTn id="31" dur="500" fill="hold"/>
                                        <p:tgtEl>
                                          <p:spTgt spid="8194">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8194">
                                            <p:txEl>
                                              <p:pRg st="7" end="7"/>
                                            </p:txEl>
                                          </p:spTgt>
                                        </p:tgtEl>
                                        <p:attrNameLst>
                                          <p:attrName>ppt_h</p:attrName>
                                        </p:attrNameLst>
                                      </p:cBhvr>
                                      <p:tavLst>
                                        <p:tav tm="0">
                                          <p:val>
                                            <p:fltVal val="0"/>
                                          </p:val>
                                        </p:tav>
                                        <p:tav tm="100000">
                                          <p:val>
                                            <p:strVal val="#ppt_h"/>
                                          </p:val>
                                        </p:tav>
                                      </p:tavLst>
                                    </p:anim>
                                    <p:anim calcmode="lin" valueType="num">
                                      <p:cBhvr>
                                        <p:cTn id="33" dur="500" fill="hold"/>
                                        <p:tgtEl>
                                          <p:spTgt spid="8194">
                                            <p:txEl>
                                              <p:pRg st="7" end="7"/>
                                            </p:txEl>
                                          </p:spTgt>
                                        </p:tgtEl>
                                        <p:attrNameLst>
                                          <p:attrName>style.rotation</p:attrName>
                                        </p:attrNameLst>
                                      </p:cBhvr>
                                      <p:tavLst>
                                        <p:tav tm="0">
                                          <p:val>
                                            <p:fltVal val="360"/>
                                          </p:val>
                                        </p:tav>
                                        <p:tav tm="100000">
                                          <p:val>
                                            <p:fltVal val="0"/>
                                          </p:val>
                                        </p:tav>
                                      </p:tavLst>
                                    </p:anim>
                                    <p:animEffect transition="in" filter="fade">
                                      <p:cBhvr>
                                        <p:cTn id="34" dur="500"/>
                                        <p:tgtEl>
                                          <p:spTgt spid="8194">
                                            <p:txEl>
                                              <p:pRg st="7" end="7"/>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8194">
                                            <p:txEl>
                                              <p:pRg st="8" end="8"/>
                                            </p:txEl>
                                          </p:spTgt>
                                        </p:tgtEl>
                                        <p:attrNameLst>
                                          <p:attrName>style.visibility</p:attrName>
                                        </p:attrNameLst>
                                      </p:cBhvr>
                                      <p:to>
                                        <p:strVal val="visible"/>
                                      </p:to>
                                    </p:set>
                                    <p:anim calcmode="lin" valueType="num">
                                      <p:cBhvr>
                                        <p:cTn id="37" dur="500" fill="hold"/>
                                        <p:tgtEl>
                                          <p:spTgt spid="8194">
                                            <p:txEl>
                                              <p:pRg st="8" end="8"/>
                                            </p:txEl>
                                          </p:spTgt>
                                        </p:tgtEl>
                                        <p:attrNameLst>
                                          <p:attrName>ppt_w</p:attrName>
                                        </p:attrNameLst>
                                      </p:cBhvr>
                                      <p:tavLst>
                                        <p:tav tm="0">
                                          <p:val>
                                            <p:fltVal val="0"/>
                                          </p:val>
                                        </p:tav>
                                        <p:tav tm="100000">
                                          <p:val>
                                            <p:strVal val="#ppt_w"/>
                                          </p:val>
                                        </p:tav>
                                      </p:tavLst>
                                    </p:anim>
                                    <p:anim calcmode="lin" valueType="num">
                                      <p:cBhvr>
                                        <p:cTn id="38" dur="500" fill="hold"/>
                                        <p:tgtEl>
                                          <p:spTgt spid="8194">
                                            <p:txEl>
                                              <p:pRg st="8" end="8"/>
                                            </p:txEl>
                                          </p:spTgt>
                                        </p:tgtEl>
                                        <p:attrNameLst>
                                          <p:attrName>ppt_h</p:attrName>
                                        </p:attrNameLst>
                                      </p:cBhvr>
                                      <p:tavLst>
                                        <p:tav tm="0">
                                          <p:val>
                                            <p:fltVal val="0"/>
                                          </p:val>
                                        </p:tav>
                                        <p:tav tm="100000">
                                          <p:val>
                                            <p:strVal val="#ppt_h"/>
                                          </p:val>
                                        </p:tav>
                                      </p:tavLst>
                                    </p:anim>
                                    <p:anim calcmode="lin" valueType="num">
                                      <p:cBhvr>
                                        <p:cTn id="39" dur="500" fill="hold"/>
                                        <p:tgtEl>
                                          <p:spTgt spid="8194">
                                            <p:txEl>
                                              <p:pRg st="8" end="8"/>
                                            </p:txEl>
                                          </p:spTgt>
                                        </p:tgtEl>
                                        <p:attrNameLst>
                                          <p:attrName>style.rotation</p:attrName>
                                        </p:attrNameLst>
                                      </p:cBhvr>
                                      <p:tavLst>
                                        <p:tav tm="0">
                                          <p:val>
                                            <p:fltVal val="360"/>
                                          </p:val>
                                        </p:tav>
                                        <p:tav tm="100000">
                                          <p:val>
                                            <p:fltVal val="0"/>
                                          </p:val>
                                        </p:tav>
                                      </p:tavLst>
                                    </p:anim>
                                    <p:animEffect transition="in" filter="fade">
                                      <p:cBhvr>
                                        <p:cTn id="40" dur="500"/>
                                        <p:tgtEl>
                                          <p:spTgt spid="8194">
                                            <p:txEl>
                                              <p:pRg st="8" end="8"/>
                                            </p:txEl>
                                          </p:spTgt>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8194">
                                            <p:txEl>
                                              <p:pRg st="9" end="9"/>
                                            </p:txEl>
                                          </p:spTgt>
                                        </p:tgtEl>
                                        <p:attrNameLst>
                                          <p:attrName>style.visibility</p:attrName>
                                        </p:attrNameLst>
                                      </p:cBhvr>
                                      <p:to>
                                        <p:strVal val="visible"/>
                                      </p:to>
                                    </p:set>
                                    <p:anim calcmode="lin" valueType="num">
                                      <p:cBhvr>
                                        <p:cTn id="43" dur="500" fill="hold"/>
                                        <p:tgtEl>
                                          <p:spTgt spid="8194">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8194">
                                            <p:txEl>
                                              <p:pRg st="9" end="9"/>
                                            </p:txEl>
                                          </p:spTgt>
                                        </p:tgtEl>
                                        <p:attrNameLst>
                                          <p:attrName>ppt_h</p:attrName>
                                        </p:attrNameLst>
                                      </p:cBhvr>
                                      <p:tavLst>
                                        <p:tav tm="0">
                                          <p:val>
                                            <p:fltVal val="0"/>
                                          </p:val>
                                        </p:tav>
                                        <p:tav tm="100000">
                                          <p:val>
                                            <p:strVal val="#ppt_h"/>
                                          </p:val>
                                        </p:tav>
                                      </p:tavLst>
                                    </p:anim>
                                    <p:anim calcmode="lin" valueType="num">
                                      <p:cBhvr>
                                        <p:cTn id="45" dur="500" fill="hold"/>
                                        <p:tgtEl>
                                          <p:spTgt spid="8194">
                                            <p:txEl>
                                              <p:pRg st="9" end="9"/>
                                            </p:txEl>
                                          </p:spTgt>
                                        </p:tgtEl>
                                        <p:attrNameLst>
                                          <p:attrName>style.rotation</p:attrName>
                                        </p:attrNameLst>
                                      </p:cBhvr>
                                      <p:tavLst>
                                        <p:tav tm="0">
                                          <p:val>
                                            <p:fltVal val="360"/>
                                          </p:val>
                                        </p:tav>
                                        <p:tav tm="100000">
                                          <p:val>
                                            <p:fltVal val="0"/>
                                          </p:val>
                                        </p:tav>
                                      </p:tavLst>
                                    </p:anim>
                                    <p:animEffect transition="in" filter="fade">
                                      <p:cBhvr>
                                        <p:cTn id="46" dur="500"/>
                                        <p:tgtEl>
                                          <p:spTgt spid="819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7169" name="Rectangle 1"/>
          <p:cNvSpPr>
            <a:spLocks noChangeArrowheads="1"/>
          </p:cNvSpPr>
          <p:nvPr/>
        </p:nvSpPr>
        <p:spPr bwMode="auto">
          <a:xfrm>
            <a:off x="755576" y="1158697"/>
            <a:ext cx="7444667" cy="332398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给下列加点字词注音。</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擀面杖</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腌臜</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隐匿</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荣膺</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断壁残垣</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戏谑</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歇晌</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170" name="Rectangle 2"/>
          <p:cNvSpPr>
            <a:spLocks noChangeArrowheads="1"/>
          </p:cNvSpPr>
          <p:nvPr/>
        </p:nvSpPr>
        <p:spPr bwMode="auto">
          <a:xfrm>
            <a:off x="1835696" y="1734761"/>
            <a:ext cx="6260047" cy="267765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g</a:t>
            </a:r>
            <a:r>
              <a:rPr kumimoji="0" lang="en-US" altLang="zh-CN" sz="2800" b="1" i="0" u="none" strike="noStrike" cap="none" normalizeH="0" baseline="0" dirty="0" err="1" smtClean="0">
                <a:ln>
                  <a:noFill/>
                </a:ln>
                <a:solidFill>
                  <a:srgbClr val="C00000"/>
                </a:solidFill>
                <a:effectLst/>
                <a:latin typeface="+mn-ea"/>
                <a:ea typeface="+mn-ea"/>
                <a:cs typeface="Times New Roman" pitchFamily="18" charset="0"/>
              </a:rPr>
              <a:t>ǎ</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n</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a:ln>
                  <a:noFill/>
                </a:ln>
                <a:solidFill>
                  <a:srgbClr val="C00000"/>
                </a:solidFill>
                <a:effectLst/>
                <a:latin typeface="+mn-ea"/>
                <a:ea typeface="+mn-ea"/>
                <a:cs typeface="Times New Roman" pitchFamily="18" charset="0"/>
              </a:rPr>
              <a:t>ā</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mn-ea"/>
                <a:ea typeface="+mn-ea"/>
                <a:cs typeface="Times New Roman" pitchFamily="18" charset="0"/>
              </a:rPr>
              <a:t>zā</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nì</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yīng</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yu</a:t>
            </a:r>
            <a:r>
              <a:rPr kumimoji="0" lang="en-US" altLang="zh-CN" sz="2800" b="1" i="0" u="none" strike="noStrike" cap="none" normalizeH="0" baseline="0" dirty="0" err="1" smtClean="0">
                <a:ln>
                  <a:noFill/>
                </a:ln>
                <a:solidFill>
                  <a:srgbClr val="C00000"/>
                </a:solidFill>
                <a:effectLst/>
                <a:latin typeface="+mn-ea"/>
                <a:ea typeface="+mn-ea"/>
                <a:cs typeface="Times New Roman" pitchFamily="18" charset="0"/>
              </a:rPr>
              <a:t>á</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n</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xuè</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sh</a:t>
            </a:r>
            <a:r>
              <a:rPr kumimoji="0" lang="en-US" altLang="zh-CN" sz="2800" b="1" i="0" u="none" strike="noStrike" cap="none" normalizeH="0" baseline="0" dirty="0" err="1" smtClean="0">
                <a:ln>
                  <a:noFill/>
                </a:ln>
                <a:solidFill>
                  <a:srgbClr val="C00000"/>
                </a:solidFill>
                <a:effectLst/>
                <a:latin typeface="+mn-ea"/>
                <a:ea typeface="+mn-ea"/>
                <a:cs typeface="Times New Roman" pitchFamily="18" charset="0"/>
              </a:rPr>
              <a:t>ǎ</a:t>
            </a:r>
            <a:r>
              <a:rPr kumimoji="0" lang="en-US" altLang="zh-CN" sz="2800" b="1" i="0" u="none" strike="noStrike" cap="none" normalizeH="0" baseline="0" dirty="0" err="1" smtClean="0">
                <a:ln>
                  <a:noFill/>
                </a:ln>
                <a:solidFill>
                  <a:srgbClr val="C00000"/>
                </a:solidFill>
                <a:effectLst/>
                <a:latin typeface="微软雅黑" pitchFamily="34" charset="-122"/>
                <a:ea typeface="微软雅黑" pitchFamily="34" charset="-122"/>
                <a:cs typeface="Times New Roman" pitchFamily="18" charset="0"/>
              </a:rPr>
              <a:t>ng</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椭圆 4"/>
          <p:cNvSpPr/>
          <p:nvPr/>
        </p:nvSpPr>
        <p:spPr>
          <a:xfrm>
            <a:off x="971600"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860032"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220072"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220072" y="306896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9208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31640" y="436510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05172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31640" y="306896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heel(4)">
                                      <p:cBhvr>
                                        <p:cTn id="7" dur="2000"/>
                                        <p:tgtEl>
                                          <p:spTgt spid="7170">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7170">
                                            <p:txEl>
                                              <p:pRg st="1" end="1"/>
                                            </p:txEl>
                                          </p:spTgt>
                                        </p:tgtEl>
                                        <p:attrNameLst>
                                          <p:attrName>style.visibility</p:attrName>
                                        </p:attrNameLst>
                                      </p:cBhvr>
                                      <p:to>
                                        <p:strVal val="visible"/>
                                      </p:to>
                                    </p:set>
                                    <p:animEffect transition="in" filter="wheel(4)">
                                      <p:cBhvr>
                                        <p:cTn id="10" dur="2000"/>
                                        <p:tgtEl>
                                          <p:spTgt spid="7170">
                                            <p:txEl>
                                              <p:pRg st="1" end="1"/>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7170">
                                            <p:txEl>
                                              <p:pRg st="2" end="2"/>
                                            </p:txEl>
                                          </p:spTgt>
                                        </p:tgtEl>
                                        <p:attrNameLst>
                                          <p:attrName>style.visibility</p:attrName>
                                        </p:attrNameLst>
                                      </p:cBhvr>
                                      <p:to>
                                        <p:strVal val="visible"/>
                                      </p:to>
                                    </p:set>
                                    <p:animEffect transition="in" filter="wheel(4)">
                                      <p:cBhvr>
                                        <p:cTn id="13" dur="2000"/>
                                        <p:tgtEl>
                                          <p:spTgt spid="7170">
                                            <p:txEl>
                                              <p:pRg st="2" end="2"/>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7170">
                                            <p:txEl>
                                              <p:pRg st="3" end="3"/>
                                            </p:txEl>
                                          </p:spTgt>
                                        </p:tgtEl>
                                        <p:attrNameLst>
                                          <p:attrName>style.visibility</p:attrName>
                                        </p:attrNameLst>
                                      </p:cBhvr>
                                      <p:to>
                                        <p:strVal val="visible"/>
                                      </p:to>
                                    </p:set>
                                    <p:animEffect transition="in" filter="wheel(4)">
                                      <p:cBhvr>
                                        <p:cTn id="16" dur="2000"/>
                                        <p:tgtEl>
                                          <p:spTgt spid="71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3793" name="Rectangle 1"/>
          <p:cNvSpPr>
            <a:spLocks noChangeArrowheads="1"/>
          </p:cNvSpPr>
          <p:nvPr/>
        </p:nvSpPr>
        <p:spPr bwMode="auto">
          <a:xfrm>
            <a:off x="482655" y="1124744"/>
            <a:ext cx="8661345"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本文语言生活气息浓重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请体会句中加点部分的意思。</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一只外江大帆船打门口路过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也正是歇晌时分。</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前思后想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千里搭长棚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没有不散的筵席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到了儿点了头。</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如果提起他的外号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北运河两岸</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古北口内外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在卖力气走江</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湖的人们中间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那可真是叫得山响。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椭圆 3"/>
          <p:cNvSpPr/>
          <p:nvPr/>
        </p:nvSpPr>
        <p:spPr>
          <a:xfrm>
            <a:off x="6804248" y="22048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164288" y="22048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948264"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308304"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96336"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51920" y="50131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211960" y="50131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499992" y="50131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860032" y="50131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27584" y="2276872"/>
            <a:ext cx="4572000" cy="3416320"/>
          </a:xfrm>
          <a:prstGeom prst="rect">
            <a:avLst/>
          </a:prstGeom>
        </p:spPr>
        <p:txBody>
          <a:bodyPr>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午睡时间　</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最终</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到底</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响当当的</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指名气很大</a:t>
            </a:r>
            <a:r>
              <a:rPr lang="en-US" altLang="zh-CN" sz="2400" b="1" dirty="0" smtClean="0">
                <a:solidFill>
                  <a:srgbClr val="FF0000"/>
                </a:solidFill>
                <a:latin typeface="微软雅黑" pitchFamily="34" charset="-122"/>
                <a:ea typeface="微软雅黑" pitchFamily="34" charset="-122"/>
              </a:rPr>
              <a:t>)</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edge">
                                      <p:cBhvr>
                                        <p:cTn id="7" dur="2000"/>
                                        <p:tgtEl>
                                          <p:spTgt spid="15">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5">
                                            <p:txEl>
                                              <p:pRg st="2" end="2"/>
                                            </p:txEl>
                                          </p:spTgt>
                                        </p:tgtEl>
                                        <p:attrNameLst>
                                          <p:attrName>style.visibility</p:attrName>
                                        </p:attrNameLst>
                                      </p:cBhvr>
                                      <p:to>
                                        <p:strVal val="visible"/>
                                      </p:to>
                                    </p:set>
                                    <p:animEffect transition="in" filter="wedge">
                                      <p:cBhvr>
                                        <p:cTn id="10" dur="2000"/>
                                        <p:tgtEl>
                                          <p:spTgt spid="15">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5">
                                            <p:txEl>
                                              <p:pRg st="4" end="4"/>
                                            </p:txEl>
                                          </p:spTgt>
                                        </p:tgtEl>
                                        <p:attrNameLst>
                                          <p:attrName>style.visibility</p:attrName>
                                        </p:attrNameLst>
                                      </p:cBhvr>
                                      <p:to>
                                        <p:strVal val="visible"/>
                                      </p:to>
                                    </p:set>
                                    <p:animEffect transition="in" filter="wedge">
                                      <p:cBhvr>
                                        <p:cTn id="13" dur="2000"/>
                                        <p:tgtEl>
                                          <p:spTgt spid="15">
                                            <p:txEl>
                                              <p:pRg st="4" end="4"/>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5">
                                            <p:txEl>
                                              <p:pRg st="5" end="5"/>
                                            </p:txEl>
                                          </p:spTgt>
                                        </p:tgtEl>
                                        <p:attrNameLst>
                                          <p:attrName>style.visibility</p:attrName>
                                        </p:attrNameLst>
                                      </p:cBhvr>
                                      <p:to>
                                        <p:strVal val="visible"/>
                                      </p:to>
                                    </p:set>
                                    <p:animEffect transition="in" filter="wedge">
                                      <p:cBhvr>
                                        <p:cTn id="16" dur="20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4817" name="Rectangle 1"/>
          <p:cNvSpPr>
            <a:spLocks noChangeArrowheads="1"/>
          </p:cNvSpPr>
          <p:nvPr/>
        </p:nvSpPr>
        <p:spPr bwMode="auto">
          <a:xfrm>
            <a:off x="611560" y="1092107"/>
            <a:ext cx="8353569"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根据原文填空。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何满子是一丈青大娘的</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何大学问</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一副关公相貌。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蒲柳人家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称谓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539552" y="1628800"/>
            <a:ext cx="7848872" cy="1200329"/>
          </a:xfrm>
          <a:prstGeom prst="rect">
            <a:avLst/>
          </a:prstGeom>
        </p:spPr>
        <p:txBody>
          <a:bodyPr wrap="squar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心尖子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肺叶子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眼珠子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命根子　</a:t>
            </a:r>
            <a:endParaRPr lang="zh-CN" altLang="en-US" sz="2400" b="1" dirty="0">
              <a:solidFill>
                <a:srgbClr val="FF0000"/>
              </a:solidFill>
              <a:latin typeface="微软雅黑" pitchFamily="34" charset="-122"/>
              <a:ea typeface="微软雅黑" pitchFamily="34" charset="-122"/>
            </a:endParaRPr>
          </a:p>
        </p:txBody>
      </p:sp>
      <p:sp>
        <p:nvSpPr>
          <p:cNvPr id="5" name="矩形 4"/>
          <p:cNvSpPr/>
          <p:nvPr/>
        </p:nvSpPr>
        <p:spPr>
          <a:xfrm>
            <a:off x="2286000" y="2852936"/>
            <a:ext cx="6858000" cy="461665"/>
          </a:xfrm>
          <a:prstGeom prst="rect">
            <a:avLst/>
          </a:prstGeom>
        </p:spPr>
        <p:txBody>
          <a:bodyPr wrap="square">
            <a:spAutoFit/>
          </a:bodyPr>
          <a:lstStyle/>
          <a:p>
            <a:r>
              <a:rPr lang="zh-CN" altLang="zh-CN" sz="2400" b="1" dirty="0" smtClean="0">
                <a:solidFill>
                  <a:srgbClr val="FF0000"/>
                </a:solidFill>
                <a:latin typeface="微软雅黑" pitchFamily="34" charset="-122"/>
                <a:ea typeface="微软雅黑" pitchFamily="34" charset="-122"/>
              </a:rPr>
              <a:t>人高马大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膀阔腰圆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面如重枣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浓眉朗目　</a:t>
            </a:r>
            <a:endParaRPr lang="zh-CN" altLang="en-US" sz="2400" b="1" dirty="0">
              <a:solidFill>
                <a:srgbClr val="FF0000"/>
              </a:solidFill>
              <a:latin typeface="微软雅黑" pitchFamily="34" charset="-122"/>
              <a:ea typeface="微软雅黑" pitchFamily="34" charset="-122"/>
            </a:endParaRPr>
          </a:p>
        </p:txBody>
      </p:sp>
      <p:sp>
        <p:nvSpPr>
          <p:cNvPr id="6" name="矩形 5"/>
          <p:cNvSpPr/>
          <p:nvPr/>
        </p:nvSpPr>
        <p:spPr>
          <a:xfrm>
            <a:off x="827584" y="4293096"/>
            <a:ext cx="7992888" cy="1135054"/>
          </a:xfrm>
          <a:prstGeom prst="rect">
            <a:avLst/>
          </a:prstGeom>
        </p:spPr>
        <p:txBody>
          <a:bodyPr wrap="squar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十月</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刘绍棠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当代作家</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edg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p:cTn id="1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6">
                                            <p:txEl>
                                              <p:pRg st="0" end="0"/>
                                            </p:txEl>
                                          </p:spTgt>
                                        </p:tgtEl>
                                        <p:attrNameLst>
                                          <p:attrName>style.rotation</p:attrName>
                                        </p:attrNameLst>
                                      </p:cBhvr>
                                      <p:tavLst>
                                        <p:tav tm="0">
                                          <p:val>
                                            <p:fltVal val="360"/>
                                          </p:val>
                                        </p:tav>
                                        <p:tav tm="100000">
                                          <p:val>
                                            <p:fltVal val="0"/>
                                          </p:val>
                                        </p:tav>
                                      </p:tavLst>
                                    </p:anim>
                                    <p:animEffect transition="in" filter="fade">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5841" name="Rectangle 1"/>
          <p:cNvSpPr>
            <a:spLocks noChangeArrowheads="1"/>
          </p:cNvSpPr>
          <p:nvPr/>
        </p:nvSpPr>
        <p:spPr bwMode="auto">
          <a:xfrm>
            <a:off x="683568" y="1340768"/>
            <a:ext cx="8055410" cy="156453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风暴使树木深深扎根”这句话不仅说明了一种自然现</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更蕴藏这一个深刻的道理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请说出这句话中蕴含的道理。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5842" name="Rectangle 2"/>
          <p:cNvSpPr>
            <a:spLocks noChangeArrowheads="1"/>
          </p:cNvSpPr>
          <p:nvPr/>
        </p:nvSpPr>
        <p:spPr bwMode="auto">
          <a:xfrm>
            <a:off x="755576" y="2636912"/>
            <a:ext cx="7691529" cy="212365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pPr>
            <a:r>
              <a:rPr kumimoji="0" lang="zh-CN"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风暴”喻重大的挫折和磨难。整句话所蕴含的道理是</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能经受住重大的挫折和磨难的生命更加坚强。</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言之有理</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即可</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p:cTn id="7" dur="1000" fill="hold"/>
                                        <p:tgtEl>
                                          <p:spTgt spid="3584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584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5842">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 calcmode="lin" valueType="num">
                                      <p:cBhvr>
                                        <p:cTn id="12" dur="1000" fill="hold"/>
                                        <p:tgtEl>
                                          <p:spTgt spid="35842">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584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5842">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 calcmode="lin" valueType="num">
                                      <p:cBhvr>
                                        <p:cTn id="17" dur="1000" fill="hold"/>
                                        <p:tgtEl>
                                          <p:spTgt spid="35842">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584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58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边框\u=3896967969,1915633162&amp;fm=21&amp;gp=0.jpg"/>
          <p:cNvPicPr>
            <a:picLocks noChangeAspect="1" noChangeArrowheads="1"/>
          </p:cNvPicPr>
          <p:nvPr/>
        </p:nvPicPr>
        <p:blipFill>
          <a:blip r:embed="rId2" cstate="print"/>
          <a:srcRect/>
          <a:stretch>
            <a:fillRect/>
          </a:stretch>
        </p:blipFill>
        <p:spPr bwMode="auto">
          <a:xfrm>
            <a:off x="251520" y="1484784"/>
            <a:ext cx="8640960" cy="4464496"/>
          </a:xfrm>
          <a:prstGeom prst="rect">
            <a:avLst/>
          </a:prstGeom>
          <a:noFill/>
        </p:spPr>
      </p:pic>
      <p:sp>
        <p:nvSpPr>
          <p:cNvPr id="1027" name="Rectangle 3"/>
          <p:cNvSpPr>
            <a:spLocks noChangeArrowheads="1"/>
          </p:cNvSpPr>
          <p:nvPr/>
        </p:nvSpPr>
        <p:spPr bwMode="auto">
          <a:xfrm>
            <a:off x="1547664" y="1844824"/>
            <a:ext cx="6192688"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腌臜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抡圆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捯气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唿哨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呱呱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筵席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保镖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戏谑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荣膺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滑稽</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荆棘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掂量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礼聘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腻歪</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磨蹭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断壁残垣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嘬着嘴唇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捎马子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3563888" y="836712"/>
            <a:ext cx="1443024" cy="499624"/>
          </a:xfrm>
          <a:prstGeom prst="rect">
            <a:avLst/>
          </a:prstGeom>
        </p:spPr>
        <p:txBody>
          <a:bodyPr wrap="none">
            <a:spAutoFit/>
          </a:bodyPr>
          <a:lstStyle/>
          <a:p>
            <a:pPr lvl="0">
              <a:lnSpc>
                <a:spcPct val="150000"/>
              </a:lnSpc>
            </a:pPr>
            <a:r>
              <a:rPr lang="en-US" altLang="zh-CN" sz="2000" b="1" dirty="0" smtClean="0">
                <a:solidFill>
                  <a:srgbClr val="FF00FF"/>
                </a:solidFill>
                <a:latin typeface="微软雅黑" pitchFamily="34" charset="-122"/>
                <a:ea typeface="微软雅黑" pitchFamily="34" charset="-122"/>
                <a:cs typeface="Times New Roman" pitchFamily="18" charset="0"/>
              </a:rPr>
              <a:t>1.</a:t>
            </a:r>
            <a:r>
              <a:rPr lang="zh-CN" altLang="en-US" sz="2000" b="1" dirty="0" smtClean="0">
                <a:solidFill>
                  <a:srgbClr val="FF00FF"/>
                </a:solidFill>
                <a:latin typeface="微软雅黑" pitchFamily="34" charset="-122"/>
                <a:ea typeface="微软雅黑" pitchFamily="34" charset="-122"/>
                <a:cs typeface="Times New Roman" pitchFamily="18" charset="0"/>
              </a:rPr>
              <a:t>字音字形</a:t>
            </a:r>
            <a:endParaRPr lang="zh-CN" altLang="en-US" sz="2000" b="1" dirty="0" smtClean="0">
              <a:latin typeface="微软雅黑" pitchFamily="34" charset="-122"/>
              <a:ea typeface="微软雅黑" pitchFamily="34" charset="-122"/>
              <a:cs typeface="宋体" pitchFamily="2" charset="-122"/>
            </a:endParaRPr>
          </a:p>
        </p:txBody>
      </p:sp>
      <p:sp>
        <p:nvSpPr>
          <p:cNvPr id="11" name="矩形 10"/>
          <p:cNvSpPr/>
          <p:nvPr/>
        </p:nvSpPr>
        <p:spPr>
          <a:xfrm>
            <a:off x="2267744" y="1916832"/>
            <a:ext cx="575799" cy="400110"/>
          </a:xfrm>
          <a:prstGeom prst="rect">
            <a:avLst/>
          </a:prstGeom>
        </p:spPr>
        <p:txBody>
          <a:bodyPr wrap="none">
            <a:spAutoFit/>
          </a:bodyPr>
          <a:lstStyle/>
          <a:p>
            <a:r>
              <a:rPr lang="en-US" altLang="zh-CN" sz="2000" b="1" dirty="0" err="1" smtClean="0">
                <a:solidFill>
                  <a:srgbClr val="FF0000"/>
                </a:solidFill>
                <a:latin typeface="+mn-ea"/>
                <a:ea typeface="+mn-ea"/>
                <a:cs typeface="Times New Roman" pitchFamily="18" charset="0"/>
              </a:rPr>
              <a:t>ā</a:t>
            </a:r>
            <a:r>
              <a:rPr lang="en-US" altLang="zh-CN" sz="2000" b="1" dirty="0" err="1" smtClean="0">
                <a:solidFill>
                  <a:srgbClr val="FF0000"/>
                </a:solidFill>
                <a:latin typeface="微软雅黑" pitchFamily="34" charset="-122"/>
                <a:ea typeface="微软雅黑" pitchFamily="34" charset="-122"/>
                <a:cs typeface="Times New Roman" pitchFamily="18" charset="0"/>
              </a:rPr>
              <a:t>z</a:t>
            </a:r>
            <a:r>
              <a:rPr lang="en-US" altLang="zh-CN" sz="2000" b="1" dirty="0" err="1" smtClean="0">
                <a:solidFill>
                  <a:srgbClr val="FF0000"/>
                </a:solidFill>
                <a:latin typeface="+mn-ea"/>
                <a:ea typeface="+mn-ea"/>
                <a:cs typeface="Times New Roman" pitchFamily="18" charset="0"/>
              </a:rPr>
              <a:t>ā</a:t>
            </a:r>
            <a:endParaRPr lang="zh-CN" altLang="en-US" dirty="0">
              <a:solidFill>
                <a:srgbClr val="FF0000"/>
              </a:solidFill>
              <a:latin typeface="+mn-ea"/>
              <a:ea typeface="+mn-ea"/>
            </a:endParaRPr>
          </a:p>
        </p:txBody>
      </p:sp>
      <p:sp>
        <p:nvSpPr>
          <p:cNvPr id="12" name="矩形 11"/>
          <p:cNvSpPr/>
          <p:nvPr/>
        </p:nvSpPr>
        <p:spPr>
          <a:xfrm>
            <a:off x="4211960" y="1988840"/>
            <a:ext cx="593432"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lūn</a:t>
            </a:r>
            <a:endParaRPr lang="zh-CN" altLang="en-US" dirty="0">
              <a:solidFill>
                <a:srgbClr val="FF0000"/>
              </a:solidFill>
            </a:endParaRPr>
          </a:p>
        </p:txBody>
      </p:sp>
      <p:sp>
        <p:nvSpPr>
          <p:cNvPr id="13" name="矩形 12"/>
          <p:cNvSpPr/>
          <p:nvPr/>
        </p:nvSpPr>
        <p:spPr>
          <a:xfrm>
            <a:off x="6228184" y="1916832"/>
            <a:ext cx="670376"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d</a:t>
            </a:r>
            <a:r>
              <a:rPr lang="en-US" altLang="zh-CN" sz="2000" b="1" dirty="0" err="1" smtClean="0">
                <a:solidFill>
                  <a:srgbClr val="FF0000"/>
                </a:solidFill>
                <a:latin typeface="+mn-ea"/>
                <a:ea typeface="+mn-ea"/>
                <a:cs typeface="Times New Roman" pitchFamily="18" charset="0"/>
              </a:rPr>
              <a:t>á</a:t>
            </a:r>
            <a:r>
              <a:rPr lang="en-US" altLang="zh-CN" sz="20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4" name="矩形 13"/>
          <p:cNvSpPr/>
          <p:nvPr/>
        </p:nvSpPr>
        <p:spPr>
          <a:xfrm>
            <a:off x="2339752" y="2348880"/>
            <a:ext cx="516488"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hū</a:t>
            </a:r>
            <a:endParaRPr lang="zh-CN" altLang="en-US" dirty="0">
              <a:solidFill>
                <a:srgbClr val="FF0000"/>
              </a:solidFill>
            </a:endParaRPr>
          </a:p>
        </p:txBody>
      </p:sp>
      <p:sp>
        <p:nvSpPr>
          <p:cNvPr id="15" name="矩形 14"/>
          <p:cNvSpPr/>
          <p:nvPr/>
        </p:nvSpPr>
        <p:spPr>
          <a:xfrm>
            <a:off x="4283968" y="2420888"/>
            <a:ext cx="521297"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gū</a:t>
            </a:r>
            <a:endParaRPr lang="zh-CN" altLang="en-US" dirty="0">
              <a:solidFill>
                <a:srgbClr val="FF0000"/>
              </a:solidFill>
            </a:endParaRPr>
          </a:p>
        </p:txBody>
      </p:sp>
      <p:sp>
        <p:nvSpPr>
          <p:cNvPr id="16" name="矩形 15"/>
          <p:cNvSpPr/>
          <p:nvPr/>
        </p:nvSpPr>
        <p:spPr>
          <a:xfrm>
            <a:off x="6300192" y="2348880"/>
            <a:ext cx="646203"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y</a:t>
            </a:r>
            <a:r>
              <a:rPr lang="en-US" altLang="zh-CN" sz="2000" b="1" dirty="0" err="1" smtClean="0">
                <a:solidFill>
                  <a:srgbClr val="FF0000"/>
                </a:solidFill>
                <a:latin typeface="+mn-ea"/>
                <a:ea typeface="+mn-ea"/>
                <a:cs typeface="Times New Roman" pitchFamily="18" charset="0"/>
              </a:rPr>
              <a:t>á</a:t>
            </a:r>
            <a:r>
              <a:rPr lang="en-US" altLang="zh-CN" sz="20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7" name="矩形 16"/>
          <p:cNvSpPr/>
          <p:nvPr/>
        </p:nvSpPr>
        <p:spPr>
          <a:xfrm>
            <a:off x="2267744" y="2852936"/>
            <a:ext cx="591829"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huì</a:t>
            </a:r>
            <a:endParaRPr lang="zh-CN" altLang="en-US" dirty="0">
              <a:solidFill>
                <a:srgbClr val="FF0000"/>
              </a:solidFill>
            </a:endParaRPr>
          </a:p>
        </p:txBody>
      </p:sp>
      <p:sp>
        <p:nvSpPr>
          <p:cNvPr id="18" name="矩形 17"/>
          <p:cNvSpPr/>
          <p:nvPr/>
        </p:nvSpPr>
        <p:spPr>
          <a:xfrm>
            <a:off x="4139952" y="2852936"/>
            <a:ext cx="747320"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bi</a:t>
            </a:r>
            <a:r>
              <a:rPr lang="en-US" altLang="zh-CN" sz="2000" b="1" dirty="0" err="1" smtClean="0">
                <a:solidFill>
                  <a:srgbClr val="FF0000"/>
                </a:solidFill>
                <a:latin typeface="+mn-ea"/>
                <a:ea typeface="+mn-ea"/>
                <a:cs typeface="Times New Roman" pitchFamily="18" charset="0"/>
              </a:rPr>
              <a:t>ā</a:t>
            </a:r>
            <a:r>
              <a:rPr lang="en-US" altLang="zh-CN" sz="20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9" name="矩形 18"/>
          <p:cNvSpPr/>
          <p:nvPr/>
        </p:nvSpPr>
        <p:spPr>
          <a:xfrm>
            <a:off x="6372200" y="2852936"/>
            <a:ext cx="651140"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xuè</a:t>
            </a:r>
            <a:endParaRPr lang="zh-CN" altLang="en-US" dirty="0">
              <a:solidFill>
                <a:srgbClr val="FF0000"/>
              </a:solidFill>
            </a:endParaRPr>
          </a:p>
        </p:txBody>
      </p:sp>
      <p:sp>
        <p:nvSpPr>
          <p:cNvPr id="20" name="矩形 19"/>
          <p:cNvSpPr/>
          <p:nvPr/>
        </p:nvSpPr>
        <p:spPr>
          <a:xfrm>
            <a:off x="2195736" y="3356992"/>
            <a:ext cx="744114"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yīng</a:t>
            </a:r>
            <a:endParaRPr lang="zh-CN" altLang="en-US" dirty="0">
              <a:solidFill>
                <a:srgbClr val="FF0000"/>
              </a:solidFill>
            </a:endParaRPr>
          </a:p>
        </p:txBody>
      </p:sp>
      <p:sp>
        <p:nvSpPr>
          <p:cNvPr id="21" name="矩形 20"/>
          <p:cNvSpPr/>
          <p:nvPr/>
        </p:nvSpPr>
        <p:spPr>
          <a:xfrm>
            <a:off x="4355976" y="3356992"/>
            <a:ext cx="336952"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jī</a:t>
            </a:r>
            <a:endParaRPr lang="zh-CN" altLang="en-US" dirty="0">
              <a:solidFill>
                <a:srgbClr val="FF0000"/>
              </a:solidFill>
            </a:endParaRPr>
          </a:p>
        </p:txBody>
      </p:sp>
      <p:sp>
        <p:nvSpPr>
          <p:cNvPr id="22" name="矩形 21"/>
          <p:cNvSpPr/>
          <p:nvPr/>
        </p:nvSpPr>
        <p:spPr>
          <a:xfrm>
            <a:off x="6516216" y="3284984"/>
            <a:ext cx="407484"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yī</a:t>
            </a:r>
            <a:endParaRPr lang="zh-CN" altLang="en-US" dirty="0">
              <a:solidFill>
                <a:srgbClr val="FF0000"/>
              </a:solidFill>
            </a:endParaRPr>
          </a:p>
        </p:txBody>
      </p:sp>
      <p:sp>
        <p:nvSpPr>
          <p:cNvPr id="23" name="矩形 22"/>
          <p:cNvSpPr/>
          <p:nvPr/>
        </p:nvSpPr>
        <p:spPr>
          <a:xfrm>
            <a:off x="2339752" y="3789040"/>
            <a:ext cx="336952"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jí</a:t>
            </a:r>
            <a:endParaRPr lang="zh-CN" altLang="en-US" dirty="0">
              <a:solidFill>
                <a:srgbClr val="FF0000"/>
              </a:solidFill>
            </a:endParaRPr>
          </a:p>
        </p:txBody>
      </p:sp>
      <p:sp>
        <p:nvSpPr>
          <p:cNvPr id="24" name="矩形 23"/>
          <p:cNvSpPr/>
          <p:nvPr/>
        </p:nvSpPr>
        <p:spPr>
          <a:xfrm>
            <a:off x="4211960" y="3789040"/>
            <a:ext cx="744114"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di</a:t>
            </a:r>
            <a:r>
              <a:rPr lang="en-US" altLang="zh-CN" sz="2000" b="1" dirty="0" err="1" smtClean="0">
                <a:solidFill>
                  <a:srgbClr val="FF0000"/>
                </a:solidFill>
                <a:latin typeface="+mn-ea"/>
                <a:ea typeface="+mn-ea"/>
                <a:cs typeface="Times New Roman" pitchFamily="18" charset="0"/>
              </a:rPr>
              <a:t>ā</a:t>
            </a:r>
            <a:r>
              <a:rPr lang="en-US" altLang="zh-CN" sz="20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6" name="矩形 25"/>
          <p:cNvSpPr/>
          <p:nvPr/>
        </p:nvSpPr>
        <p:spPr>
          <a:xfrm>
            <a:off x="6372200" y="3789040"/>
            <a:ext cx="598241"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pìn</a:t>
            </a:r>
            <a:endParaRPr lang="zh-CN" altLang="en-US" dirty="0">
              <a:solidFill>
                <a:srgbClr val="FF0000"/>
              </a:solidFill>
            </a:endParaRPr>
          </a:p>
        </p:txBody>
      </p:sp>
      <p:sp>
        <p:nvSpPr>
          <p:cNvPr id="27" name="矩形 26"/>
          <p:cNvSpPr/>
          <p:nvPr/>
        </p:nvSpPr>
        <p:spPr>
          <a:xfrm>
            <a:off x="2339752" y="4221088"/>
            <a:ext cx="426720"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nì</a:t>
            </a:r>
            <a:endParaRPr lang="zh-CN" altLang="en-US" dirty="0">
              <a:solidFill>
                <a:srgbClr val="FF0000"/>
              </a:solidFill>
            </a:endParaRPr>
          </a:p>
        </p:txBody>
      </p:sp>
      <p:sp>
        <p:nvSpPr>
          <p:cNvPr id="28" name="矩形 27"/>
          <p:cNvSpPr/>
          <p:nvPr/>
        </p:nvSpPr>
        <p:spPr>
          <a:xfrm>
            <a:off x="3995936" y="4221088"/>
            <a:ext cx="596638"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qín</a:t>
            </a:r>
            <a:endParaRPr lang="zh-CN" altLang="en-US" dirty="0">
              <a:solidFill>
                <a:srgbClr val="FF0000"/>
              </a:solidFill>
            </a:endParaRPr>
          </a:p>
        </p:txBody>
      </p:sp>
      <p:sp>
        <p:nvSpPr>
          <p:cNvPr id="29" name="矩形 28"/>
          <p:cNvSpPr/>
          <p:nvPr/>
        </p:nvSpPr>
        <p:spPr>
          <a:xfrm>
            <a:off x="6228184" y="4221088"/>
            <a:ext cx="803425"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cèng</a:t>
            </a:r>
            <a:endParaRPr lang="zh-CN" altLang="en-US" dirty="0">
              <a:solidFill>
                <a:srgbClr val="FF0000"/>
              </a:solidFill>
            </a:endParaRPr>
          </a:p>
        </p:txBody>
      </p:sp>
      <p:sp>
        <p:nvSpPr>
          <p:cNvPr id="30" name="矩形 29"/>
          <p:cNvSpPr/>
          <p:nvPr/>
        </p:nvSpPr>
        <p:spPr>
          <a:xfrm>
            <a:off x="2771800" y="4725144"/>
            <a:ext cx="813043"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yu</a:t>
            </a:r>
            <a:r>
              <a:rPr lang="en-US" altLang="zh-CN" sz="2000" b="1" dirty="0" err="1" smtClean="0">
                <a:solidFill>
                  <a:srgbClr val="FF0000"/>
                </a:solidFill>
                <a:latin typeface="+mn-ea"/>
                <a:ea typeface="+mn-ea"/>
                <a:cs typeface="Times New Roman" pitchFamily="18" charset="0"/>
              </a:rPr>
              <a:t>á</a:t>
            </a:r>
            <a:r>
              <a:rPr lang="en-US" altLang="zh-CN" sz="20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31" name="矩形 30"/>
          <p:cNvSpPr/>
          <p:nvPr/>
        </p:nvSpPr>
        <p:spPr>
          <a:xfrm>
            <a:off x="6084168" y="4653136"/>
            <a:ext cx="651140"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zuō</a:t>
            </a:r>
            <a:endParaRPr lang="zh-CN" altLang="en-US" dirty="0">
              <a:solidFill>
                <a:srgbClr val="FF0000"/>
              </a:solidFill>
            </a:endParaRPr>
          </a:p>
        </p:txBody>
      </p:sp>
      <p:sp>
        <p:nvSpPr>
          <p:cNvPr id="32" name="矩形 31"/>
          <p:cNvSpPr/>
          <p:nvPr/>
        </p:nvSpPr>
        <p:spPr>
          <a:xfrm>
            <a:off x="13093568" y="5176808"/>
            <a:ext cx="651140" cy="400110"/>
          </a:xfrm>
          <a:prstGeom prst="rect">
            <a:avLst/>
          </a:prstGeom>
        </p:spPr>
        <p:txBody>
          <a:bodyPr wrap="none">
            <a:spAutoFit/>
          </a:bodyPr>
          <a:lstStyle/>
          <a:p>
            <a:r>
              <a:rPr lang="en-US" altLang="zh-CN" sz="2000" b="1" dirty="0" err="1" smtClean="0">
                <a:solidFill>
                  <a:srgbClr val="000000"/>
                </a:solidFill>
                <a:latin typeface="微软雅黑" pitchFamily="34" charset="-122"/>
                <a:ea typeface="微软雅黑" pitchFamily="34" charset="-122"/>
                <a:cs typeface="Times New Roman" pitchFamily="18" charset="0"/>
              </a:rPr>
              <a:t>zuō</a:t>
            </a:r>
            <a:endParaRPr lang="zh-CN" altLang="en-US" dirty="0"/>
          </a:p>
        </p:txBody>
      </p:sp>
      <p:sp>
        <p:nvSpPr>
          <p:cNvPr id="33" name="矩形 32"/>
          <p:cNvSpPr/>
          <p:nvPr/>
        </p:nvSpPr>
        <p:spPr>
          <a:xfrm>
            <a:off x="2699792" y="5157192"/>
            <a:ext cx="792205" cy="400110"/>
          </a:xfrm>
          <a:prstGeom prst="rect">
            <a:avLst/>
          </a:prstGeom>
        </p:spPr>
        <p:txBody>
          <a:bodyPr wrap="none">
            <a:spAutoFit/>
          </a:bodyPr>
          <a:lstStyle/>
          <a:p>
            <a:r>
              <a:rPr lang="en-US" altLang="zh-CN" sz="2000" b="1" dirty="0" err="1" smtClean="0">
                <a:solidFill>
                  <a:srgbClr val="FF0000"/>
                </a:solidFill>
                <a:latin typeface="微软雅黑" pitchFamily="34" charset="-122"/>
                <a:ea typeface="微软雅黑" pitchFamily="34" charset="-122"/>
                <a:cs typeface="Times New Roman" pitchFamily="18" charset="0"/>
              </a:rPr>
              <a:t>sh</a:t>
            </a:r>
            <a:r>
              <a:rPr lang="en-US" altLang="zh-CN" sz="2000" b="1" dirty="0" err="1" smtClean="0">
                <a:solidFill>
                  <a:srgbClr val="FF0000"/>
                </a:solidFill>
                <a:latin typeface="+mn-ea"/>
                <a:ea typeface="+mn-ea"/>
                <a:cs typeface="Times New Roman" pitchFamily="18" charset="0"/>
              </a:rPr>
              <a:t>à</a:t>
            </a:r>
            <a:r>
              <a:rPr lang="en-US" altLang="zh-CN" sz="20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34" name="椭圆 33"/>
          <p:cNvSpPr/>
          <p:nvPr/>
        </p:nvSpPr>
        <p:spPr>
          <a:xfrm>
            <a:off x="1691680" y="23488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979712" y="23488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635896" y="23488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796136" y="22768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796136"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635896"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63688"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979712"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851920"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012160"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1216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635896"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691680"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483768" y="50851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012160"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563888" y="41490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979712" y="41490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004048" y="50851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691680" y="55172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979712"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85192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012160" y="41490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ppt_x</p:attrName>
                                        </p:attrNameLst>
                                      </p:cBhvr>
                                      <p:tavLst>
                                        <p:tav tm="0">
                                          <p:val>
                                            <p:strVal val="#ppt_x-.2"/>
                                          </p:val>
                                        </p:tav>
                                        <p:tav tm="100000">
                                          <p:val>
                                            <p:strVal val="#ppt_x"/>
                                          </p:val>
                                        </p:tav>
                                      </p:tavLst>
                                    </p:anim>
                                    <p:anim calcmode="lin" valueType="num">
                                      <p:cBhvr>
                                        <p:cTn id="1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style.rotation</p:attrName>
                                        </p:attrNameLst>
                                      </p:cBhvr>
                                      <p:tavLst>
                                        <p:tav tm="0">
                                          <p:val>
                                            <p:fltVal val="360"/>
                                          </p:val>
                                        </p:tav>
                                        <p:tav tm="100000">
                                          <p:val>
                                            <p:fltVal val="0"/>
                                          </p:val>
                                        </p:tav>
                                      </p:tavLst>
                                    </p:anim>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ox(in)">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ppt_x</p:attrName>
                                        </p:attrNameLst>
                                      </p:cBhvr>
                                      <p:tavLst>
                                        <p:tav tm="0">
                                          <p:val>
                                            <p:strVal val="#ppt_x-.2"/>
                                          </p:val>
                                        </p:tav>
                                        <p:tav tm="100000">
                                          <p:val>
                                            <p:strVal val="#ppt_x"/>
                                          </p:val>
                                        </p:tav>
                                      </p:tavLst>
                                    </p:anim>
                                    <p:anim calcmode="lin" valueType="num">
                                      <p:cBhvr>
                                        <p:cTn id="61"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000" fill="hold"/>
                                        <p:tgtEl>
                                          <p:spTgt spid="21"/>
                                        </p:tgtEl>
                                        <p:attrNameLst>
                                          <p:attrName>ppt_x</p:attrName>
                                        </p:attrNameLst>
                                      </p:cBhvr>
                                      <p:tavLst>
                                        <p:tav tm="0">
                                          <p:val>
                                            <p:strVal val="#ppt_x-.2"/>
                                          </p:val>
                                        </p:tav>
                                        <p:tav tm="100000">
                                          <p:val>
                                            <p:strVal val="#ppt_x"/>
                                          </p:val>
                                        </p:tav>
                                      </p:tavLst>
                                    </p:anim>
                                    <p:anim calcmode="lin" valueType="num">
                                      <p:cBhvr>
                                        <p:cTn id="6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69" dur="10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360"/>
                                          </p:val>
                                        </p:tav>
                                        <p:tav tm="100000">
                                          <p:val>
                                            <p:fltVal val="0"/>
                                          </p:val>
                                        </p:tav>
                                      </p:tavLst>
                                    </p:anim>
                                    <p:animEffect transition="in" filter="fad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ox(in)">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ox(in)">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box(in)">
                                      <p:cBhvr>
                                        <p:cTn id="92" dur="500"/>
                                        <p:tgtEl>
                                          <p:spTgt spid="26"/>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500" fill="hold"/>
                                        <p:tgtEl>
                                          <p:spTgt spid="27"/>
                                        </p:tgtEl>
                                        <p:attrNameLst>
                                          <p:attrName>ppt_w</p:attrName>
                                        </p:attrNameLst>
                                      </p:cBhvr>
                                      <p:tavLst>
                                        <p:tav tm="0">
                                          <p:val>
                                            <p:fltVal val="0"/>
                                          </p:val>
                                        </p:tav>
                                        <p:tav tm="100000">
                                          <p:val>
                                            <p:strVal val="#ppt_w"/>
                                          </p:val>
                                        </p:tav>
                                      </p:tavLst>
                                    </p:anim>
                                    <p:anim calcmode="lin" valueType="num">
                                      <p:cBhvr>
                                        <p:cTn id="98" dur="500" fill="hold"/>
                                        <p:tgtEl>
                                          <p:spTgt spid="27"/>
                                        </p:tgtEl>
                                        <p:attrNameLst>
                                          <p:attrName>ppt_h</p:attrName>
                                        </p:attrNameLst>
                                      </p:cBhvr>
                                      <p:tavLst>
                                        <p:tav tm="0">
                                          <p:val>
                                            <p:fltVal val="0"/>
                                          </p:val>
                                        </p:tav>
                                        <p:tav tm="100000">
                                          <p:val>
                                            <p:strVal val="#ppt_h"/>
                                          </p:val>
                                        </p:tav>
                                      </p:tavLst>
                                    </p:anim>
                                    <p:anim calcmode="lin" valueType="num">
                                      <p:cBhvr>
                                        <p:cTn id="99" dur="500" fill="hold"/>
                                        <p:tgtEl>
                                          <p:spTgt spid="27"/>
                                        </p:tgtEl>
                                        <p:attrNameLst>
                                          <p:attrName>style.rotation</p:attrName>
                                        </p:attrNameLst>
                                      </p:cBhvr>
                                      <p:tavLst>
                                        <p:tav tm="0">
                                          <p:val>
                                            <p:fltVal val="360"/>
                                          </p:val>
                                        </p:tav>
                                        <p:tav tm="100000">
                                          <p:val>
                                            <p:fltVal val="0"/>
                                          </p:val>
                                        </p:tav>
                                      </p:tavLst>
                                    </p:anim>
                                    <p:animEffect transition="in" filter="fade">
                                      <p:cBhvr>
                                        <p:cTn id="100" dur="500"/>
                                        <p:tgtEl>
                                          <p:spTgt spid="27"/>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grpId="0" nodeType="click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p:cTn id="105" dur="1000" fill="hold"/>
                                        <p:tgtEl>
                                          <p:spTgt spid="28"/>
                                        </p:tgtEl>
                                        <p:attrNameLst>
                                          <p:attrName>ppt_x</p:attrName>
                                        </p:attrNameLst>
                                      </p:cBhvr>
                                      <p:tavLst>
                                        <p:tav tm="0">
                                          <p:val>
                                            <p:strVal val="#ppt_x-.2"/>
                                          </p:val>
                                        </p:tav>
                                        <p:tav tm="100000">
                                          <p:val>
                                            <p:strVal val="#ppt_x"/>
                                          </p:val>
                                        </p:tav>
                                      </p:tavLst>
                                    </p:anim>
                                    <p:anim calcmode="lin" valueType="num">
                                      <p:cBhvr>
                                        <p:cTn id="106"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49" presetClass="entr" presetSubtype="0" decel="10000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 calcmode="lin" valueType="num">
                                      <p:cBhvr>
                                        <p:cTn id="112" dur="500" fill="hold"/>
                                        <p:tgtEl>
                                          <p:spTgt spid="29"/>
                                        </p:tgtEl>
                                        <p:attrNameLst>
                                          <p:attrName>ppt_w</p:attrName>
                                        </p:attrNameLst>
                                      </p:cBhvr>
                                      <p:tavLst>
                                        <p:tav tm="0">
                                          <p:val>
                                            <p:fltVal val="0"/>
                                          </p:val>
                                        </p:tav>
                                        <p:tav tm="100000">
                                          <p:val>
                                            <p:strVal val="#ppt_w"/>
                                          </p:val>
                                        </p:tav>
                                      </p:tavLst>
                                    </p:anim>
                                    <p:anim calcmode="lin" valueType="num">
                                      <p:cBhvr>
                                        <p:cTn id="113" dur="500" fill="hold"/>
                                        <p:tgtEl>
                                          <p:spTgt spid="29"/>
                                        </p:tgtEl>
                                        <p:attrNameLst>
                                          <p:attrName>ppt_h</p:attrName>
                                        </p:attrNameLst>
                                      </p:cBhvr>
                                      <p:tavLst>
                                        <p:tav tm="0">
                                          <p:val>
                                            <p:fltVal val="0"/>
                                          </p:val>
                                        </p:tav>
                                        <p:tav tm="100000">
                                          <p:val>
                                            <p:strVal val="#ppt_h"/>
                                          </p:val>
                                        </p:tav>
                                      </p:tavLst>
                                    </p:anim>
                                    <p:anim calcmode="lin" valueType="num">
                                      <p:cBhvr>
                                        <p:cTn id="114" dur="500" fill="hold"/>
                                        <p:tgtEl>
                                          <p:spTgt spid="29"/>
                                        </p:tgtEl>
                                        <p:attrNameLst>
                                          <p:attrName>style.rotation</p:attrName>
                                        </p:attrNameLst>
                                      </p:cBhvr>
                                      <p:tavLst>
                                        <p:tav tm="0">
                                          <p:val>
                                            <p:fltVal val="360"/>
                                          </p:val>
                                        </p:tav>
                                        <p:tav tm="100000">
                                          <p:val>
                                            <p:fltVal val="0"/>
                                          </p:val>
                                        </p:tav>
                                      </p:tavLst>
                                    </p:anim>
                                    <p:animEffect transition="in" filter="fade">
                                      <p:cBhvr>
                                        <p:cTn id="115" dur="500"/>
                                        <p:tgtEl>
                                          <p:spTgt spid="29"/>
                                        </p:tgtEl>
                                      </p:cBhvr>
                                    </p:animEffect>
                                  </p:childTnLst>
                                </p:cTn>
                              </p:par>
                            </p:childTnLst>
                          </p:cTn>
                        </p:par>
                      </p:childTnLst>
                    </p:cTn>
                  </p:par>
                  <p:par>
                    <p:cTn id="116" fill="hold">
                      <p:stCondLst>
                        <p:cond delay="indefinite"/>
                      </p:stCondLst>
                      <p:childTnLst>
                        <p:par>
                          <p:cTn id="117" fill="hold">
                            <p:stCondLst>
                              <p:cond delay="0"/>
                            </p:stCondLst>
                            <p:childTnLst>
                              <p:par>
                                <p:cTn id="118" presetID="4" presetClass="entr" presetSubtype="16" fill="hold" grpId="0"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box(in)">
                                      <p:cBhvr>
                                        <p:cTn id="120" dur="500"/>
                                        <p:tgtEl>
                                          <p:spTgt spid="30"/>
                                        </p:tgtEl>
                                      </p:cBhvr>
                                    </p:animEffect>
                                  </p:childTnLst>
                                </p:cTn>
                              </p:par>
                            </p:childTnLst>
                          </p:cTn>
                        </p:par>
                      </p:childTnLst>
                    </p:cTn>
                  </p:par>
                  <p:par>
                    <p:cTn id="121" fill="hold">
                      <p:stCondLst>
                        <p:cond delay="indefinite"/>
                      </p:stCondLst>
                      <p:childTnLst>
                        <p:par>
                          <p:cTn id="122" fill="hold">
                            <p:stCondLst>
                              <p:cond delay="0"/>
                            </p:stCondLst>
                            <p:childTnLst>
                              <p:par>
                                <p:cTn id="123" presetID="29" presetClass="entr" presetSubtype="0" fill="hold" grpId="0" nodeType="clickEffect">
                                  <p:stCondLst>
                                    <p:cond delay="0"/>
                                  </p:stCondLst>
                                  <p:childTnLst>
                                    <p:set>
                                      <p:cBhvr>
                                        <p:cTn id="124" dur="1" fill="hold">
                                          <p:stCondLst>
                                            <p:cond delay="0"/>
                                          </p:stCondLst>
                                        </p:cTn>
                                        <p:tgtEl>
                                          <p:spTgt spid="31"/>
                                        </p:tgtEl>
                                        <p:attrNameLst>
                                          <p:attrName>style.visibility</p:attrName>
                                        </p:attrNameLst>
                                      </p:cBhvr>
                                      <p:to>
                                        <p:strVal val="visible"/>
                                      </p:to>
                                    </p:set>
                                    <p:anim calcmode="lin" valueType="num">
                                      <p:cBhvr>
                                        <p:cTn id="125" dur="1000" fill="hold"/>
                                        <p:tgtEl>
                                          <p:spTgt spid="31"/>
                                        </p:tgtEl>
                                        <p:attrNameLst>
                                          <p:attrName>ppt_x</p:attrName>
                                        </p:attrNameLst>
                                      </p:cBhvr>
                                      <p:tavLst>
                                        <p:tav tm="0">
                                          <p:val>
                                            <p:strVal val="#ppt_x-.2"/>
                                          </p:val>
                                        </p:tav>
                                        <p:tav tm="100000">
                                          <p:val>
                                            <p:strVal val="#ppt_x"/>
                                          </p:val>
                                        </p:tav>
                                      </p:tavLst>
                                    </p:anim>
                                    <p:anim calcmode="lin" valueType="num">
                                      <p:cBhvr>
                                        <p:cTn id="126"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27" dur="1000"/>
                                        <p:tgtEl>
                                          <p:spTgt spid="31"/>
                                        </p:tgtEl>
                                      </p:cBhvr>
                                    </p:animEffect>
                                  </p:childTnLst>
                                </p:cTn>
                              </p:par>
                            </p:childTnLst>
                          </p:cTn>
                        </p:par>
                      </p:childTnLst>
                    </p:cTn>
                  </p:par>
                  <p:par>
                    <p:cTn id="128" fill="hold">
                      <p:stCondLst>
                        <p:cond delay="indefinite"/>
                      </p:stCondLst>
                      <p:childTnLst>
                        <p:par>
                          <p:cTn id="129" fill="hold">
                            <p:stCondLst>
                              <p:cond delay="0"/>
                            </p:stCondLst>
                            <p:childTnLst>
                              <p:par>
                                <p:cTn id="130" presetID="25" presetClass="entr" presetSubtype="0" fill="hold" grpId="0" nodeType="clickEffect">
                                  <p:stCondLst>
                                    <p:cond delay="0"/>
                                  </p:stCondLst>
                                  <p:childTnLst>
                                    <p:set>
                                      <p:cBhvr>
                                        <p:cTn id="131" dur="1" fill="hold">
                                          <p:stCondLst>
                                            <p:cond delay="0"/>
                                          </p:stCondLst>
                                        </p:cTn>
                                        <p:tgtEl>
                                          <p:spTgt spid="33"/>
                                        </p:tgtEl>
                                        <p:attrNameLst>
                                          <p:attrName>style.visibility</p:attrName>
                                        </p:attrNameLst>
                                      </p:cBhvr>
                                      <p:to>
                                        <p:strVal val="visible"/>
                                      </p:to>
                                    </p:set>
                                    <p:anim calcmode="lin" valueType="num">
                                      <p:cBhvr>
                                        <p:cTn id="132"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33"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34"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35" dur="1000" fill="hold"/>
                                        <p:tgtEl>
                                          <p:spTgt spid="33"/>
                                        </p:tgtEl>
                                        <p:attrNameLst>
                                          <p:attrName>ppt_h</p:attrName>
                                        </p:attrNameLst>
                                      </p:cBhvr>
                                      <p:tavLst>
                                        <p:tav tm="0">
                                          <p:val>
                                            <p:strVal val="#ppt_h"/>
                                          </p:val>
                                        </p:tav>
                                        <p:tav tm="100000">
                                          <p:val>
                                            <p:strVal val="#ppt_h"/>
                                          </p:val>
                                        </p:tav>
                                      </p:tavLst>
                                    </p:anim>
                                    <p:anim calcmode="lin" valueType="num">
                                      <p:cBhvr>
                                        <p:cTn id="136"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37"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38"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39" dur="1000" decel="50000">
                                          <p:stCondLst>
                                            <p:cond delay="0"/>
                                          </p:stCondLst>
                                        </p:cTn>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P spid="27" grpId="0"/>
      <p:bldP spid="28" grpId="0"/>
      <p:bldP spid="29" grpId="0"/>
      <p:bldP spid="30"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5602" name="Picture 2" descr="C:\Users\Administrator\Desktop\边框\u=4161000120,1582875923&amp;fm=21&amp;gp=0.jpg"/>
          <p:cNvPicPr>
            <a:picLocks noChangeAspect="1" noChangeArrowheads="1"/>
          </p:cNvPicPr>
          <p:nvPr/>
        </p:nvPicPr>
        <p:blipFill>
          <a:blip r:embed="rId2" cstate="print"/>
          <a:srcRect/>
          <a:stretch>
            <a:fillRect/>
          </a:stretch>
        </p:blipFill>
        <p:spPr bwMode="auto">
          <a:xfrm>
            <a:off x="1331640" y="1700809"/>
            <a:ext cx="6912768" cy="3672408"/>
          </a:xfrm>
          <a:prstGeom prst="rect">
            <a:avLst/>
          </a:prstGeom>
          <a:noFill/>
        </p:spPr>
      </p:pic>
      <p:sp>
        <p:nvSpPr>
          <p:cNvPr id="25603" name="Rectangle 3"/>
          <p:cNvSpPr>
            <a:spLocks noChangeArrowheads="1"/>
          </p:cNvSpPr>
          <p:nvPr/>
        </p:nvSpPr>
        <p:spPr bwMode="auto">
          <a:xfrm>
            <a:off x="2339752" y="2060848"/>
            <a:ext cx="1620957"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多音字</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3779912" y="2996952"/>
            <a:ext cx="4572000" cy="1384995"/>
          </a:xfrm>
          <a:prstGeom prst="rect">
            <a:avLst/>
          </a:prstGeom>
        </p:spPr>
        <p:txBody>
          <a:bodyPr>
            <a:spAutoFit/>
          </a:bodyPr>
          <a:lstStyle/>
          <a:p>
            <a:pPr>
              <a:lnSpc>
                <a:spcPct val="150000"/>
              </a:lnSpc>
            </a:pPr>
            <a:r>
              <a:rPr lang="en-US" altLang="zh-CN" sz="2800" b="1" dirty="0" err="1" smtClean="0">
                <a:latin typeface="微软雅黑" pitchFamily="34" charset="-122"/>
                <a:ea typeface="微软雅黑" pitchFamily="34" charset="-122"/>
              </a:rPr>
              <a:t>gū</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呱呱坠地</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gu</a:t>
            </a:r>
            <a:r>
              <a:rPr lang="en-US" altLang="zh-CN" sz="2800" b="1" dirty="0" err="1" smtClean="0">
                <a:latin typeface="+mn-ea"/>
                <a:ea typeface="+mn-ea"/>
              </a:rPr>
              <a:t>ā</a:t>
            </a:r>
            <a:r>
              <a:rPr lang="en-US" altLang="zh-CN" sz="2800" b="1" dirty="0" smtClean="0">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呱呱叫</a:t>
            </a:r>
            <a:r>
              <a:rPr lang="en-US" altLang="zh-CN" sz="2800" b="1" dirty="0" smtClean="0">
                <a:latin typeface="微软雅黑" pitchFamily="34" charset="-122"/>
                <a:ea typeface="微软雅黑" pitchFamily="34" charset="-122"/>
              </a:rPr>
              <a:t>) </a:t>
            </a:r>
            <a:endParaRPr lang="zh-CN" altLang="en-US" sz="2800" b="1" dirty="0">
              <a:latin typeface="微软雅黑" pitchFamily="34" charset="-122"/>
              <a:ea typeface="微软雅黑" pitchFamily="34" charset="-122"/>
            </a:endParaRPr>
          </a:p>
        </p:txBody>
      </p:sp>
      <p:sp>
        <p:nvSpPr>
          <p:cNvPr id="11" name="矩形 10"/>
          <p:cNvSpPr/>
          <p:nvPr/>
        </p:nvSpPr>
        <p:spPr>
          <a:xfrm>
            <a:off x="2915816" y="3501008"/>
            <a:ext cx="543739"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呱</a:t>
            </a:r>
            <a:endParaRPr lang="zh-CN" altLang="en-US" sz="2800" b="1" dirty="0">
              <a:solidFill>
                <a:srgbClr val="FF0000"/>
              </a:solidFill>
              <a:latin typeface="微软雅黑" pitchFamily="34" charset="-122"/>
              <a:ea typeface="微软雅黑" pitchFamily="34" charset="-122"/>
            </a:endParaRPr>
          </a:p>
        </p:txBody>
      </p:sp>
      <p:sp>
        <p:nvSpPr>
          <p:cNvPr id="12" name="左大括号 11"/>
          <p:cNvSpPr/>
          <p:nvPr/>
        </p:nvSpPr>
        <p:spPr>
          <a:xfrm>
            <a:off x="3635896" y="3356992"/>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edge">
                                      <p:cBhvr>
                                        <p:cTn id="7" dur="2000"/>
                                        <p:tgtEl>
                                          <p:spTgt spid="10">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edge">
                                      <p:cBhvr>
                                        <p:cTn id="10" dur="2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8674" name="Picture 2" descr="C:\Users\Administrator\Desktop\边框\u=3792176029,1677382902&amp;fm=21&amp;gp=0.jpg"/>
          <p:cNvPicPr>
            <a:picLocks noChangeAspect="1" noChangeArrowheads="1"/>
          </p:cNvPicPr>
          <p:nvPr/>
        </p:nvPicPr>
        <p:blipFill>
          <a:blip r:embed="rId2" cstate="print"/>
          <a:srcRect/>
          <a:stretch>
            <a:fillRect/>
          </a:stretch>
        </p:blipFill>
        <p:spPr bwMode="auto">
          <a:xfrm>
            <a:off x="323528" y="1556792"/>
            <a:ext cx="8424936" cy="4248472"/>
          </a:xfrm>
          <a:prstGeom prst="rect">
            <a:avLst/>
          </a:prstGeom>
          <a:noFill/>
        </p:spPr>
      </p:pic>
      <p:sp>
        <p:nvSpPr>
          <p:cNvPr id="7" name="矩形 6"/>
          <p:cNvSpPr/>
          <p:nvPr/>
        </p:nvSpPr>
        <p:spPr>
          <a:xfrm>
            <a:off x="1907704" y="2204864"/>
            <a:ext cx="4572000" cy="2862322"/>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憋</a:t>
            </a:r>
            <a:r>
              <a:rPr lang="en-US" altLang="zh-CN" sz="2400" b="1" dirty="0" err="1" smtClean="0">
                <a:latin typeface="微软雅黑" pitchFamily="34" charset="-122"/>
                <a:ea typeface="微软雅黑" pitchFamily="34" charset="-122"/>
              </a:rPr>
              <a:t>biē</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憋闷</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鳖</a:t>
            </a:r>
            <a:r>
              <a:rPr lang="en-US" altLang="zh-CN" sz="2400" b="1" dirty="0" err="1" smtClean="0">
                <a:latin typeface="微软雅黑" pitchFamily="34" charset="-122"/>
                <a:ea typeface="微软雅黑" pitchFamily="34" charset="-122"/>
              </a:rPr>
              <a:t>biē</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鳖裙</a:t>
            </a:r>
            <a:r>
              <a:rPr lang="en-US" altLang="zh-CN"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蹩</a:t>
            </a:r>
            <a:r>
              <a:rPr lang="en-US" altLang="zh-CN" sz="2400" b="1" dirty="0" err="1" smtClean="0">
                <a:latin typeface="微软雅黑" pitchFamily="34" charset="-122"/>
                <a:ea typeface="微软雅黑" pitchFamily="34" charset="-122"/>
              </a:rPr>
              <a:t>bié</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蹩脚</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窗</a:t>
            </a:r>
            <a:r>
              <a:rPr lang="en-US" altLang="zh-CN" sz="2400" b="1" dirty="0" err="1" smtClean="0">
                <a:latin typeface="微软雅黑" pitchFamily="34" charset="-122"/>
                <a:ea typeface="微软雅黑" pitchFamily="34" charset="-122"/>
              </a:rPr>
              <a:t>chuānɡ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窗户</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囱</a:t>
            </a:r>
            <a:r>
              <a:rPr lang="en-US" altLang="zh-CN" sz="2400" b="1" dirty="0" err="1" smtClean="0">
                <a:latin typeface="微软雅黑" pitchFamily="34" charset="-122"/>
                <a:ea typeface="微软雅黑" pitchFamily="34" charset="-122"/>
              </a:rPr>
              <a:t>cō</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烟囱</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p:txBody>
      </p:sp>
      <p:sp>
        <p:nvSpPr>
          <p:cNvPr id="10" name="矩形 9"/>
          <p:cNvSpPr/>
          <p:nvPr/>
        </p:nvSpPr>
        <p:spPr>
          <a:xfrm>
            <a:off x="5220072" y="2204864"/>
            <a:ext cx="2304256" cy="2862322"/>
          </a:xfrm>
          <a:prstGeom prst="rect">
            <a:avLst/>
          </a:prstGeom>
        </p:spPr>
        <p:txBody>
          <a:bodyPr wrap="square">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蒿</a:t>
            </a:r>
            <a:r>
              <a:rPr lang="en-US" altLang="zh-CN" sz="2400" b="1" dirty="0" err="1" smtClean="0">
                <a:latin typeface="微软雅黑" pitchFamily="34" charset="-122"/>
                <a:ea typeface="微软雅黑" pitchFamily="34" charset="-122"/>
              </a:rPr>
              <a:t>h</a:t>
            </a:r>
            <a:r>
              <a:rPr lang="en-US" altLang="zh-CN" sz="2400" b="1" dirty="0" err="1" smtClean="0">
                <a:latin typeface="+mn-ea"/>
                <a:ea typeface="+mn-ea"/>
              </a:rPr>
              <a:t>ā</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蓬蒿</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篙</a:t>
            </a:r>
            <a:r>
              <a:rPr lang="en-US" altLang="zh-CN" sz="2400" b="1" dirty="0" err="1" smtClean="0">
                <a:latin typeface="微软雅黑" pitchFamily="34" charset="-122"/>
                <a:ea typeface="微软雅黑" pitchFamily="34" charset="-122"/>
              </a:rPr>
              <a:t>ɡ</a:t>
            </a:r>
            <a:r>
              <a:rPr lang="en-US" altLang="zh-CN" sz="2400" b="1" dirty="0" err="1" smtClean="0">
                <a:latin typeface="+mn-ea"/>
                <a:ea typeface="+mn-ea"/>
              </a:rPr>
              <a:t>ā</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竹篙</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揖</a:t>
            </a:r>
            <a:r>
              <a:rPr lang="en-US" altLang="zh-CN" sz="2400" b="1" dirty="0" err="1" smtClean="0">
                <a:latin typeface="微软雅黑" pitchFamily="34" charset="-122"/>
                <a:ea typeface="微软雅黑" pitchFamily="34" charset="-122"/>
              </a:rPr>
              <a:t>yī</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作揖</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辑</a:t>
            </a:r>
            <a:r>
              <a:rPr lang="en-US" altLang="zh-CN" sz="2400" b="1" dirty="0" err="1" smtClean="0">
                <a:latin typeface="微软雅黑" pitchFamily="34" charset="-122"/>
                <a:ea typeface="微软雅黑" pitchFamily="34" charset="-122"/>
              </a:rPr>
              <a:t>jí</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编辑</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楫</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jí</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舟楫</a:t>
            </a:r>
            <a:r>
              <a:rPr lang="en-US" altLang="zh-CN"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1" name="左大括号 10"/>
          <p:cNvSpPr/>
          <p:nvPr/>
        </p:nvSpPr>
        <p:spPr>
          <a:xfrm>
            <a:off x="1835696" y="2420888"/>
            <a:ext cx="72008" cy="12961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1835696" y="4077072"/>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5148064" y="2420888"/>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5148064" y="3501008"/>
            <a:ext cx="45719" cy="12961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edge">
                                      <p:cBhvr>
                                        <p:cTn id="7" dur="2000"/>
                                        <p:tgtEl>
                                          <p:spTgt spid="7">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edge">
                                      <p:cBhvr>
                                        <p:cTn id="10" dur="2000"/>
                                        <p:tgtEl>
                                          <p:spTgt spid="7">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edge">
                                      <p:cBhvr>
                                        <p:cTn id="13" dur="20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wedge">
                                      <p:cBhvr>
                                        <p:cTn id="18" dur="2000"/>
                                        <p:tgtEl>
                                          <p:spTgt spid="7">
                                            <p:txEl>
                                              <p:pRg st="3" end="3"/>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wedge">
                                      <p:cBhvr>
                                        <p:cTn id="21" dur="2000"/>
                                        <p:tgtEl>
                                          <p:spTgt spid="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edge">
                                      <p:cBhvr>
                                        <p:cTn id="26" dur="2000"/>
                                        <p:tgtEl>
                                          <p:spTgt spid="10">
                                            <p:txEl>
                                              <p:pRg st="0" end="0"/>
                                            </p:txEl>
                                          </p:spTgt>
                                        </p:tgtEl>
                                      </p:cBhvr>
                                    </p:animEffect>
                                  </p:childTnLst>
                                </p:cTn>
                              </p:par>
                              <p:par>
                                <p:cTn id="27" presetID="20" presetClass="entr" presetSubtype="0" fill="hold" nodeType="with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wedge">
                                      <p:cBhvr>
                                        <p:cTn id="29" dur="2000"/>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10">
                                            <p:txEl>
                                              <p:pRg st="2" end="2"/>
                                            </p:txEl>
                                          </p:spTgt>
                                        </p:tgtEl>
                                        <p:attrNameLst>
                                          <p:attrName>style.visibility</p:attrName>
                                        </p:attrNameLst>
                                      </p:cBhvr>
                                      <p:to>
                                        <p:strVal val="visible"/>
                                      </p:to>
                                    </p:set>
                                    <p:animEffect transition="in" filter="wedge">
                                      <p:cBhvr>
                                        <p:cTn id="34" dur="2000"/>
                                        <p:tgtEl>
                                          <p:spTgt spid="10">
                                            <p:txEl>
                                              <p:pRg st="2" end="2"/>
                                            </p:txEl>
                                          </p:spTgt>
                                        </p:tgtEl>
                                      </p:cBhvr>
                                    </p:animEffect>
                                  </p:childTnLst>
                                </p:cTn>
                              </p:par>
                              <p:par>
                                <p:cTn id="35" presetID="20" presetClass="entr" presetSubtype="0" fill="hold" nodeType="with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edge">
                                      <p:cBhvr>
                                        <p:cTn id="37" dur="2000"/>
                                        <p:tgtEl>
                                          <p:spTgt spid="10">
                                            <p:txEl>
                                              <p:pRg st="3" end="3"/>
                                            </p:txEl>
                                          </p:spTgt>
                                        </p:tgtEl>
                                      </p:cBhvr>
                                    </p:animEffect>
                                  </p:childTnLst>
                                </p:cTn>
                              </p:par>
                              <p:par>
                                <p:cTn id="38" presetID="20" presetClass="entr" presetSubtype="0" fill="hold" nodeType="with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wedge">
                                      <p:cBhvr>
                                        <p:cTn id="40" dur="2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graphicFrame>
        <p:nvGraphicFramePr>
          <p:cNvPr id="7" name="表格 6"/>
          <p:cNvGraphicFramePr>
            <a:graphicFrameLocks noGrp="1"/>
          </p:cNvGraphicFramePr>
          <p:nvPr/>
        </p:nvGraphicFramePr>
        <p:xfrm>
          <a:off x="755576" y="1700808"/>
          <a:ext cx="7848872" cy="3992487"/>
        </p:xfrm>
        <a:graphic>
          <a:graphicData uri="http://schemas.openxmlformats.org/drawingml/2006/table">
            <a:tbl>
              <a:tblPr/>
              <a:tblGrid>
                <a:gridCol w="697677"/>
                <a:gridCol w="7151195"/>
              </a:tblGrid>
              <a:tr h="792087">
                <a:tc gridSpan="2">
                  <a:txBody>
                    <a:bodyPr/>
                    <a:lstStyle/>
                    <a:p>
                      <a:pPr algn="ctr">
                        <a:lnSpc>
                          <a:spcPts val="1550"/>
                        </a:lnSpc>
                        <a:spcAft>
                          <a:spcPts val="0"/>
                        </a:spcAft>
                      </a:pPr>
                      <a:r>
                        <a:rPr lang="zh-CN" sz="2000" b="1" kern="100" dirty="0">
                          <a:solidFill>
                            <a:srgbClr val="FF0000"/>
                          </a:solidFill>
                          <a:latin typeface="微软雅黑" pitchFamily="34" charset="-122"/>
                          <a:ea typeface="微软雅黑" pitchFamily="34" charset="-122"/>
                          <a:cs typeface="Times New Roman"/>
                        </a:rPr>
                        <a:t>咬文嚼字　字斟句酌</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hMerge="1">
                  <a:tcPr/>
                </a:tc>
              </a:tr>
              <a:tr h="0">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求同</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这两个都是成语</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都有“注意斟酌字句”的意思。</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0">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辨异</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　　“咬文嚼字”指过分地斟酌</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达到死抠字眼的程度</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语意较重。例句</a:t>
                      </a:r>
                      <a:r>
                        <a:rPr lang="en-US" sz="2000" b="1" kern="100" dirty="0">
                          <a:solidFill>
                            <a:srgbClr val="000000"/>
                          </a:solidFill>
                          <a:latin typeface="微软雅黑" pitchFamily="34" charset="-122"/>
                          <a:ea typeface="微软雅黑" pitchFamily="34" charset="-122"/>
                          <a:cs typeface="Times New Roman"/>
                        </a:rPr>
                        <a:t>:140</a:t>
                      </a:r>
                      <a:r>
                        <a:rPr lang="zh-CN" sz="2000" b="1" kern="100" dirty="0">
                          <a:solidFill>
                            <a:srgbClr val="000000"/>
                          </a:solidFill>
                          <a:latin typeface="微软雅黑" pitchFamily="34" charset="-122"/>
                          <a:ea typeface="微软雅黑" pitchFamily="34" charset="-122"/>
                          <a:cs typeface="Times New Roman"/>
                        </a:rPr>
                        <a:t>个字的微博</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地方不大</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却很有发挥的空间。因为</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这是个咬文嚼字的地方。明星的一条微博</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看似简单</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但斟酌一下</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总能品出点什么来。</a:t>
                      </a:r>
                      <a:endParaRPr lang="zh-CN" sz="20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altLang="zh-CN" sz="2000" b="1" kern="100" dirty="0" smtClean="0">
                          <a:solidFill>
                            <a:srgbClr val="000000"/>
                          </a:solidFill>
                          <a:latin typeface="微软雅黑" pitchFamily="34" charset="-122"/>
                          <a:ea typeface="微软雅黑" pitchFamily="34" charset="-122"/>
                          <a:cs typeface="Times New Roman"/>
                        </a:rPr>
                        <a:t>     </a:t>
                      </a:r>
                      <a:r>
                        <a:rPr lang="zh-CN" sz="2000" b="1" kern="100" dirty="0" smtClean="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字斟句酌”只强调仔细斟酌</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语意较轻。例句</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我们写作的时候要字斟句酌选择最恰当的词语。</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6" name="Rectangle 3"/>
          <p:cNvSpPr>
            <a:spLocks noChangeArrowheads="1"/>
          </p:cNvSpPr>
          <p:nvPr/>
        </p:nvSpPr>
        <p:spPr bwMode="auto">
          <a:xfrm>
            <a:off x="2915816" y="1052736"/>
            <a:ext cx="1944763"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成语辨析</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7649" name="Rectangle 1"/>
          <p:cNvSpPr>
            <a:spLocks noChangeArrowheads="1"/>
          </p:cNvSpPr>
          <p:nvPr/>
        </p:nvSpPr>
        <p:spPr bwMode="auto">
          <a:xfrm>
            <a:off x="561201" y="1452147"/>
            <a:ext cx="2308645"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重要词语释义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腌臜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如坐针毡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芒刺在背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望眼欲穿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妙手回春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断壁残垣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7650" name="Rectangle 2"/>
          <p:cNvSpPr>
            <a:spLocks noChangeArrowheads="1"/>
          </p:cNvSpPr>
          <p:nvPr/>
        </p:nvSpPr>
        <p:spPr bwMode="auto">
          <a:xfrm>
            <a:off x="1331640" y="1412776"/>
            <a:ext cx="6672019"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形容肮脏</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不干净。文中是动词</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弄脏。</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比喻心神不宁</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坐卧不安。</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形容坐立不安</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像芒和刺扎在背上一样。</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形容盼望殷切。</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称赞医术高超</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能把垂危的病人治好。</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残缺不全的墙壁。形容房屋遭受破坏后的凄</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400" b="1" dirty="0" smtClean="0">
                <a:solidFill>
                  <a:srgbClr val="FF0000"/>
                </a:solidFill>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凉景象。</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395536" y="1412776"/>
            <a:ext cx="8208912" cy="453650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649">
                                            <p:txEl>
                                              <p:pRg st="1" end="1"/>
                                            </p:txEl>
                                          </p:spTgt>
                                        </p:tgtEl>
                                        <p:attrNameLst>
                                          <p:attrName>style.visibility</p:attrName>
                                        </p:attrNameLst>
                                      </p:cBhvr>
                                      <p:to>
                                        <p:strVal val="visible"/>
                                      </p:to>
                                    </p:set>
                                    <p:anim calcmode="lin" valueType="num">
                                      <p:cBhvr>
                                        <p:cTn id="7" dur="1000" fill="hold"/>
                                        <p:tgtEl>
                                          <p:spTgt spid="2764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764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64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7650">
                                            <p:txEl>
                                              <p:pRg st="1" end="1"/>
                                            </p:txEl>
                                          </p:spTgt>
                                        </p:tgtEl>
                                        <p:attrNameLst>
                                          <p:attrName>style.visibility</p:attrName>
                                        </p:attrNameLst>
                                      </p:cBhvr>
                                      <p:to>
                                        <p:strVal val="visible"/>
                                      </p:to>
                                    </p:set>
                                    <p:anim calcmode="lin" valueType="num">
                                      <p:cBhvr>
                                        <p:cTn id="14" dur="1000" fill="hold"/>
                                        <p:tgtEl>
                                          <p:spTgt spid="27650">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765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765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7649">
                                            <p:txEl>
                                              <p:pRg st="2" end="2"/>
                                            </p:txEl>
                                          </p:spTgt>
                                        </p:tgtEl>
                                        <p:attrNameLst>
                                          <p:attrName>style.visibility</p:attrName>
                                        </p:attrNameLst>
                                      </p:cBhvr>
                                      <p:to>
                                        <p:strVal val="visible"/>
                                      </p:to>
                                    </p:set>
                                    <p:anim calcmode="lin" valueType="num">
                                      <p:cBhvr>
                                        <p:cTn id="21" dur="1000" fill="hold"/>
                                        <p:tgtEl>
                                          <p:spTgt spid="27649">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2764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764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27650">
                                            <p:txEl>
                                              <p:pRg st="2" end="2"/>
                                            </p:txEl>
                                          </p:spTgt>
                                        </p:tgtEl>
                                        <p:attrNameLst>
                                          <p:attrName>style.visibility</p:attrName>
                                        </p:attrNameLst>
                                      </p:cBhvr>
                                      <p:to>
                                        <p:strVal val="visible"/>
                                      </p:to>
                                    </p:set>
                                    <p:anim calcmode="lin" valueType="num">
                                      <p:cBhvr>
                                        <p:cTn id="28" dur="1000" fill="hold"/>
                                        <p:tgtEl>
                                          <p:spTgt spid="27650">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27650">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7650">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27649">
                                            <p:txEl>
                                              <p:pRg st="3" end="3"/>
                                            </p:txEl>
                                          </p:spTgt>
                                        </p:tgtEl>
                                        <p:attrNameLst>
                                          <p:attrName>style.visibility</p:attrName>
                                        </p:attrNameLst>
                                      </p:cBhvr>
                                      <p:to>
                                        <p:strVal val="visible"/>
                                      </p:to>
                                    </p:set>
                                    <p:anim calcmode="lin" valueType="num">
                                      <p:cBhvr>
                                        <p:cTn id="35" dur="1000" fill="hold"/>
                                        <p:tgtEl>
                                          <p:spTgt spid="27649">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2764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764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7650">
                                            <p:txEl>
                                              <p:pRg st="3" end="3"/>
                                            </p:txEl>
                                          </p:spTgt>
                                        </p:tgtEl>
                                        <p:attrNameLst>
                                          <p:attrName>style.visibility</p:attrName>
                                        </p:attrNameLst>
                                      </p:cBhvr>
                                      <p:to>
                                        <p:strVal val="visible"/>
                                      </p:to>
                                    </p:set>
                                    <p:anim calcmode="lin" valueType="num">
                                      <p:cBhvr>
                                        <p:cTn id="42" dur="1000" fill="hold"/>
                                        <p:tgtEl>
                                          <p:spTgt spid="27650">
                                            <p:txEl>
                                              <p:pRg st="3" end="3"/>
                                            </p:txEl>
                                          </p:spTgt>
                                        </p:tgtEl>
                                        <p:attrNameLst>
                                          <p:attrName>ppt_x</p:attrName>
                                        </p:attrNameLst>
                                      </p:cBhvr>
                                      <p:tavLst>
                                        <p:tav tm="0">
                                          <p:val>
                                            <p:strVal val="#ppt_x-.2"/>
                                          </p:val>
                                        </p:tav>
                                        <p:tav tm="100000">
                                          <p:val>
                                            <p:strVal val="#ppt_x"/>
                                          </p:val>
                                        </p:tav>
                                      </p:tavLst>
                                    </p:anim>
                                    <p:anim calcmode="lin" valueType="num">
                                      <p:cBhvr>
                                        <p:cTn id="43" dur="1000" fill="hold"/>
                                        <p:tgtEl>
                                          <p:spTgt spid="2765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7650">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27649">
                                            <p:txEl>
                                              <p:pRg st="4" end="4"/>
                                            </p:txEl>
                                          </p:spTgt>
                                        </p:tgtEl>
                                        <p:attrNameLst>
                                          <p:attrName>style.visibility</p:attrName>
                                        </p:attrNameLst>
                                      </p:cBhvr>
                                      <p:to>
                                        <p:strVal val="visible"/>
                                      </p:to>
                                    </p:set>
                                    <p:anim calcmode="lin" valueType="num">
                                      <p:cBhvr>
                                        <p:cTn id="49" dur="1000" fill="hold"/>
                                        <p:tgtEl>
                                          <p:spTgt spid="27649">
                                            <p:txEl>
                                              <p:pRg st="4" end="4"/>
                                            </p:txEl>
                                          </p:spTgt>
                                        </p:tgtEl>
                                        <p:attrNameLst>
                                          <p:attrName>ppt_x</p:attrName>
                                        </p:attrNameLst>
                                      </p:cBhvr>
                                      <p:tavLst>
                                        <p:tav tm="0">
                                          <p:val>
                                            <p:strVal val="#ppt_x-.2"/>
                                          </p:val>
                                        </p:tav>
                                        <p:tav tm="100000">
                                          <p:val>
                                            <p:strVal val="#ppt_x"/>
                                          </p:val>
                                        </p:tav>
                                      </p:tavLst>
                                    </p:anim>
                                    <p:anim calcmode="lin" valueType="num">
                                      <p:cBhvr>
                                        <p:cTn id="50" dur="1000" fill="hold"/>
                                        <p:tgtEl>
                                          <p:spTgt spid="2764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7649">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27650">
                                            <p:txEl>
                                              <p:pRg st="4" end="4"/>
                                            </p:txEl>
                                          </p:spTgt>
                                        </p:tgtEl>
                                        <p:attrNameLst>
                                          <p:attrName>style.visibility</p:attrName>
                                        </p:attrNameLst>
                                      </p:cBhvr>
                                      <p:to>
                                        <p:strVal val="visible"/>
                                      </p:to>
                                    </p:set>
                                    <p:anim calcmode="lin" valueType="num">
                                      <p:cBhvr>
                                        <p:cTn id="56" dur="1000" fill="hold"/>
                                        <p:tgtEl>
                                          <p:spTgt spid="27650">
                                            <p:txEl>
                                              <p:pRg st="4" end="4"/>
                                            </p:txEl>
                                          </p:spTgt>
                                        </p:tgtEl>
                                        <p:attrNameLst>
                                          <p:attrName>ppt_x</p:attrName>
                                        </p:attrNameLst>
                                      </p:cBhvr>
                                      <p:tavLst>
                                        <p:tav tm="0">
                                          <p:val>
                                            <p:strVal val="#ppt_x-.2"/>
                                          </p:val>
                                        </p:tav>
                                        <p:tav tm="100000">
                                          <p:val>
                                            <p:strVal val="#ppt_x"/>
                                          </p:val>
                                        </p:tav>
                                      </p:tavLst>
                                    </p:anim>
                                    <p:anim calcmode="lin" valueType="num">
                                      <p:cBhvr>
                                        <p:cTn id="57" dur="1000" fill="hold"/>
                                        <p:tgtEl>
                                          <p:spTgt spid="27650">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7650">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27649">
                                            <p:txEl>
                                              <p:pRg st="5" end="5"/>
                                            </p:txEl>
                                          </p:spTgt>
                                        </p:tgtEl>
                                        <p:attrNameLst>
                                          <p:attrName>style.visibility</p:attrName>
                                        </p:attrNameLst>
                                      </p:cBhvr>
                                      <p:to>
                                        <p:strVal val="visible"/>
                                      </p:to>
                                    </p:set>
                                    <p:anim calcmode="lin" valueType="num">
                                      <p:cBhvr>
                                        <p:cTn id="63" dur="1000" fill="hold"/>
                                        <p:tgtEl>
                                          <p:spTgt spid="27649">
                                            <p:txEl>
                                              <p:pRg st="5" end="5"/>
                                            </p:txEl>
                                          </p:spTgt>
                                        </p:tgtEl>
                                        <p:attrNameLst>
                                          <p:attrName>ppt_x</p:attrName>
                                        </p:attrNameLst>
                                      </p:cBhvr>
                                      <p:tavLst>
                                        <p:tav tm="0">
                                          <p:val>
                                            <p:strVal val="#ppt_x-.2"/>
                                          </p:val>
                                        </p:tav>
                                        <p:tav tm="100000">
                                          <p:val>
                                            <p:strVal val="#ppt_x"/>
                                          </p:val>
                                        </p:tav>
                                      </p:tavLst>
                                    </p:anim>
                                    <p:anim calcmode="lin" valueType="num">
                                      <p:cBhvr>
                                        <p:cTn id="64" dur="1000" fill="hold"/>
                                        <p:tgtEl>
                                          <p:spTgt spid="2764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7649">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27650">
                                            <p:txEl>
                                              <p:pRg st="5" end="5"/>
                                            </p:txEl>
                                          </p:spTgt>
                                        </p:tgtEl>
                                        <p:attrNameLst>
                                          <p:attrName>style.visibility</p:attrName>
                                        </p:attrNameLst>
                                      </p:cBhvr>
                                      <p:to>
                                        <p:strVal val="visible"/>
                                      </p:to>
                                    </p:set>
                                    <p:anim calcmode="lin" valueType="num">
                                      <p:cBhvr>
                                        <p:cTn id="70" dur="1000" fill="hold"/>
                                        <p:tgtEl>
                                          <p:spTgt spid="27650">
                                            <p:txEl>
                                              <p:pRg st="5" end="5"/>
                                            </p:txEl>
                                          </p:spTgt>
                                        </p:tgtEl>
                                        <p:attrNameLst>
                                          <p:attrName>ppt_x</p:attrName>
                                        </p:attrNameLst>
                                      </p:cBhvr>
                                      <p:tavLst>
                                        <p:tav tm="0">
                                          <p:val>
                                            <p:strVal val="#ppt_x-.2"/>
                                          </p:val>
                                        </p:tav>
                                        <p:tav tm="100000">
                                          <p:val>
                                            <p:strVal val="#ppt_x"/>
                                          </p:val>
                                        </p:tav>
                                      </p:tavLst>
                                    </p:anim>
                                    <p:anim calcmode="lin" valueType="num">
                                      <p:cBhvr>
                                        <p:cTn id="71" dur="1000" fill="hold"/>
                                        <p:tgtEl>
                                          <p:spTgt spid="27650">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27650">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nodeType="clickEffect">
                                  <p:stCondLst>
                                    <p:cond delay="0"/>
                                  </p:stCondLst>
                                  <p:childTnLst>
                                    <p:set>
                                      <p:cBhvr>
                                        <p:cTn id="76" dur="1" fill="hold">
                                          <p:stCondLst>
                                            <p:cond delay="0"/>
                                          </p:stCondLst>
                                        </p:cTn>
                                        <p:tgtEl>
                                          <p:spTgt spid="27649">
                                            <p:txEl>
                                              <p:pRg st="6" end="6"/>
                                            </p:txEl>
                                          </p:spTgt>
                                        </p:tgtEl>
                                        <p:attrNameLst>
                                          <p:attrName>style.visibility</p:attrName>
                                        </p:attrNameLst>
                                      </p:cBhvr>
                                      <p:to>
                                        <p:strVal val="visible"/>
                                      </p:to>
                                    </p:set>
                                    <p:anim calcmode="lin" valueType="num">
                                      <p:cBhvr>
                                        <p:cTn id="77" dur="1000" fill="hold"/>
                                        <p:tgtEl>
                                          <p:spTgt spid="27649">
                                            <p:txEl>
                                              <p:pRg st="6" end="6"/>
                                            </p:txEl>
                                          </p:spTgt>
                                        </p:tgtEl>
                                        <p:attrNameLst>
                                          <p:attrName>ppt_x</p:attrName>
                                        </p:attrNameLst>
                                      </p:cBhvr>
                                      <p:tavLst>
                                        <p:tav tm="0">
                                          <p:val>
                                            <p:strVal val="#ppt_x-.2"/>
                                          </p:val>
                                        </p:tav>
                                        <p:tav tm="100000">
                                          <p:val>
                                            <p:strVal val="#ppt_x"/>
                                          </p:val>
                                        </p:tav>
                                      </p:tavLst>
                                    </p:anim>
                                    <p:anim calcmode="lin" valueType="num">
                                      <p:cBhvr>
                                        <p:cTn id="78" dur="1000" fill="hold"/>
                                        <p:tgtEl>
                                          <p:spTgt spid="2764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27649">
                                            <p:txEl>
                                              <p:pRg st="6" end="6"/>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27650">
                                            <p:txEl>
                                              <p:pRg st="6" end="6"/>
                                            </p:txEl>
                                          </p:spTgt>
                                        </p:tgtEl>
                                        <p:attrNameLst>
                                          <p:attrName>style.visibility</p:attrName>
                                        </p:attrNameLst>
                                      </p:cBhvr>
                                      <p:to>
                                        <p:strVal val="visible"/>
                                      </p:to>
                                    </p:set>
                                    <p:anim calcmode="lin" valueType="num">
                                      <p:cBhvr>
                                        <p:cTn id="84" dur="500" fill="hold"/>
                                        <p:tgtEl>
                                          <p:spTgt spid="27650">
                                            <p:txEl>
                                              <p:pRg st="6" end="6"/>
                                            </p:txEl>
                                          </p:spTgt>
                                        </p:tgtEl>
                                        <p:attrNameLst>
                                          <p:attrName>ppt_w</p:attrName>
                                        </p:attrNameLst>
                                      </p:cBhvr>
                                      <p:tavLst>
                                        <p:tav tm="0">
                                          <p:val>
                                            <p:fltVal val="0"/>
                                          </p:val>
                                        </p:tav>
                                        <p:tav tm="100000">
                                          <p:val>
                                            <p:strVal val="#ppt_w"/>
                                          </p:val>
                                        </p:tav>
                                      </p:tavLst>
                                    </p:anim>
                                    <p:anim calcmode="lin" valueType="num">
                                      <p:cBhvr>
                                        <p:cTn id="85" dur="500" fill="hold"/>
                                        <p:tgtEl>
                                          <p:spTgt spid="27650">
                                            <p:txEl>
                                              <p:pRg st="6" end="6"/>
                                            </p:txEl>
                                          </p:spTgt>
                                        </p:tgtEl>
                                        <p:attrNameLst>
                                          <p:attrName>ppt_h</p:attrName>
                                        </p:attrNameLst>
                                      </p:cBhvr>
                                      <p:tavLst>
                                        <p:tav tm="0">
                                          <p:val>
                                            <p:fltVal val="0"/>
                                          </p:val>
                                        </p:tav>
                                        <p:tav tm="100000">
                                          <p:val>
                                            <p:strVal val="#ppt_h"/>
                                          </p:val>
                                        </p:tav>
                                      </p:tavLst>
                                    </p:anim>
                                    <p:anim calcmode="lin" valueType="num">
                                      <p:cBhvr>
                                        <p:cTn id="86" dur="500" fill="hold"/>
                                        <p:tgtEl>
                                          <p:spTgt spid="27650">
                                            <p:txEl>
                                              <p:pRg st="6" end="6"/>
                                            </p:txEl>
                                          </p:spTgt>
                                        </p:tgtEl>
                                        <p:attrNameLst>
                                          <p:attrName>style.rotation</p:attrName>
                                        </p:attrNameLst>
                                      </p:cBhvr>
                                      <p:tavLst>
                                        <p:tav tm="0">
                                          <p:val>
                                            <p:fltVal val="360"/>
                                          </p:val>
                                        </p:tav>
                                        <p:tav tm="100000">
                                          <p:val>
                                            <p:fltVal val="0"/>
                                          </p:val>
                                        </p:tav>
                                      </p:tavLst>
                                    </p:anim>
                                    <p:animEffect transition="in" filter="fade">
                                      <p:cBhvr>
                                        <p:cTn id="87" dur="500"/>
                                        <p:tgtEl>
                                          <p:spTgt spid="27650">
                                            <p:txEl>
                                              <p:pRg st="6" end="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nodeType="clickEffect">
                                  <p:stCondLst>
                                    <p:cond delay="0"/>
                                  </p:stCondLst>
                                  <p:childTnLst>
                                    <p:set>
                                      <p:cBhvr>
                                        <p:cTn id="91" dur="1" fill="hold">
                                          <p:stCondLst>
                                            <p:cond delay="0"/>
                                          </p:stCondLst>
                                        </p:cTn>
                                        <p:tgtEl>
                                          <p:spTgt spid="27650">
                                            <p:txEl>
                                              <p:pRg st="7" end="7"/>
                                            </p:txEl>
                                          </p:spTgt>
                                        </p:tgtEl>
                                        <p:attrNameLst>
                                          <p:attrName>style.visibility</p:attrName>
                                        </p:attrNameLst>
                                      </p:cBhvr>
                                      <p:to>
                                        <p:strVal val="visible"/>
                                      </p:to>
                                    </p:set>
                                    <p:anim calcmode="lin" valueType="num">
                                      <p:cBhvr>
                                        <p:cTn id="92" dur="500" fill="hold"/>
                                        <p:tgtEl>
                                          <p:spTgt spid="27650">
                                            <p:txEl>
                                              <p:pRg st="7" end="7"/>
                                            </p:txEl>
                                          </p:spTgt>
                                        </p:tgtEl>
                                        <p:attrNameLst>
                                          <p:attrName>ppt_w</p:attrName>
                                        </p:attrNameLst>
                                      </p:cBhvr>
                                      <p:tavLst>
                                        <p:tav tm="0">
                                          <p:val>
                                            <p:fltVal val="0"/>
                                          </p:val>
                                        </p:tav>
                                        <p:tav tm="100000">
                                          <p:val>
                                            <p:strVal val="#ppt_w"/>
                                          </p:val>
                                        </p:tav>
                                      </p:tavLst>
                                    </p:anim>
                                    <p:anim calcmode="lin" valueType="num">
                                      <p:cBhvr>
                                        <p:cTn id="93" dur="500" fill="hold"/>
                                        <p:tgtEl>
                                          <p:spTgt spid="27650">
                                            <p:txEl>
                                              <p:pRg st="7" end="7"/>
                                            </p:txEl>
                                          </p:spTgt>
                                        </p:tgtEl>
                                        <p:attrNameLst>
                                          <p:attrName>ppt_h</p:attrName>
                                        </p:attrNameLst>
                                      </p:cBhvr>
                                      <p:tavLst>
                                        <p:tav tm="0">
                                          <p:val>
                                            <p:fltVal val="0"/>
                                          </p:val>
                                        </p:tav>
                                        <p:tav tm="100000">
                                          <p:val>
                                            <p:strVal val="#ppt_h"/>
                                          </p:val>
                                        </p:tav>
                                      </p:tavLst>
                                    </p:anim>
                                    <p:anim calcmode="lin" valueType="num">
                                      <p:cBhvr>
                                        <p:cTn id="94" dur="500" fill="hold"/>
                                        <p:tgtEl>
                                          <p:spTgt spid="27650">
                                            <p:txEl>
                                              <p:pRg st="7" end="7"/>
                                            </p:txEl>
                                          </p:spTgt>
                                        </p:tgtEl>
                                        <p:attrNameLst>
                                          <p:attrName>style.rotation</p:attrName>
                                        </p:attrNameLst>
                                      </p:cBhvr>
                                      <p:tavLst>
                                        <p:tav tm="0">
                                          <p:val>
                                            <p:fltVal val="360"/>
                                          </p:val>
                                        </p:tav>
                                        <p:tav tm="100000">
                                          <p:val>
                                            <p:fltVal val="0"/>
                                          </p:val>
                                        </p:tav>
                                      </p:tavLst>
                                    </p:anim>
                                    <p:animEffect transition="in" filter="fade">
                                      <p:cBhvr>
                                        <p:cTn id="95" dur="500"/>
                                        <p:tgtEl>
                                          <p:spTgt spid="2765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9697" name="Rectangle 1"/>
          <p:cNvSpPr>
            <a:spLocks noChangeArrowheads="1"/>
          </p:cNvSpPr>
          <p:nvPr/>
        </p:nvSpPr>
        <p:spPr bwMode="auto">
          <a:xfrm>
            <a:off x="683568" y="1700808"/>
            <a:ext cx="1595309"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威风凛凛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掂量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熏陶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隐匿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戏谑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荣膺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9698" name="Rectangle 2"/>
          <p:cNvSpPr>
            <a:spLocks noChangeArrowheads="1"/>
          </p:cNvSpPr>
          <p:nvPr/>
        </p:nvSpPr>
        <p:spPr bwMode="auto">
          <a:xfrm>
            <a:off x="1547664" y="1700808"/>
            <a:ext cx="6431569"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形容气势威严</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令人敬畏。</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用手托物估量轻重。②斟酌。</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长期接触的人或事物对人的生活习惯、思想行</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为等产生好的影响。</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隐藏</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躲起来。</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用有趣的引人发笑的话开玩笑。</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光荣地获得。膺</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承受、承当。</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539552" y="1628800"/>
            <a:ext cx="7992888" cy="424847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9697">
                                            <p:txEl>
                                              <p:pRg st="0" end="0"/>
                                            </p:txEl>
                                          </p:spTgt>
                                        </p:tgtEl>
                                        <p:attrNameLst>
                                          <p:attrName>style.visibility</p:attrName>
                                        </p:attrNameLst>
                                      </p:cBhvr>
                                      <p:to>
                                        <p:strVal val="visible"/>
                                      </p:to>
                                    </p:set>
                                    <p:anim calcmode="lin" valueType="num">
                                      <p:cBhvr>
                                        <p:cTn id="7" dur="500" decel="50000" fill="hold">
                                          <p:stCondLst>
                                            <p:cond delay="0"/>
                                          </p:stCondLst>
                                        </p:cTn>
                                        <p:tgtEl>
                                          <p:spTgt spid="2969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69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69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969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69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69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69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69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9698">
                                            <p:txEl>
                                              <p:pRg st="0" end="0"/>
                                            </p:txEl>
                                          </p:spTgt>
                                        </p:tgtEl>
                                        <p:attrNameLst>
                                          <p:attrName>style.visibility</p:attrName>
                                        </p:attrNameLst>
                                      </p:cBhvr>
                                      <p:to>
                                        <p:strVal val="visible"/>
                                      </p:to>
                                    </p:set>
                                    <p:anim calcmode="lin" valueType="num">
                                      <p:cBhvr>
                                        <p:cTn id="19" dur="500" decel="50000" fill="hold">
                                          <p:stCondLst>
                                            <p:cond delay="0"/>
                                          </p:stCondLst>
                                        </p:cTn>
                                        <p:tgtEl>
                                          <p:spTgt spid="29698">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9698">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9698">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29698">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9698">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9698">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9698">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969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9697">
                                            <p:txEl>
                                              <p:pRg st="1" end="1"/>
                                            </p:txEl>
                                          </p:spTgt>
                                        </p:tgtEl>
                                        <p:attrNameLst>
                                          <p:attrName>style.visibility</p:attrName>
                                        </p:attrNameLst>
                                      </p:cBhvr>
                                      <p:to>
                                        <p:strVal val="visible"/>
                                      </p:to>
                                    </p:set>
                                    <p:anim calcmode="lin" valueType="num">
                                      <p:cBhvr>
                                        <p:cTn id="31" dur="500" decel="50000" fill="hold">
                                          <p:stCondLst>
                                            <p:cond delay="0"/>
                                          </p:stCondLst>
                                        </p:cTn>
                                        <p:tgtEl>
                                          <p:spTgt spid="29697">
                                            <p:txEl>
                                              <p:pRg st="1" end="1"/>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9697">
                                            <p:txEl>
                                              <p:pRg st="1" end="1"/>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9697">
                                            <p:txEl>
                                              <p:pRg st="1" end="1"/>
                                            </p:txEl>
                                          </p:spTgt>
                                        </p:tgtEl>
                                        <p:attrNameLst>
                                          <p:attrName>ppt_w</p:attrName>
                                        </p:attrNameLst>
                                      </p:cBhvr>
                                      <p:tavLst>
                                        <p:tav tm="0">
                                          <p:val>
                                            <p:strVal val="#ppt_w*.05"/>
                                          </p:val>
                                        </p:tav>
                                        <p:tav tm="100000">
                                          <p:val>
                                            <p:strVal val="#ppt_w"/>
                                          </p:val>
                                        </p:tav>
                                      </p:tavLst>
                                    </p:anim>
                                    <p:anim calcmode="lin" valueType="num">
                                      <p:cBhvr>
                                        <p:cTn id="34" dur="1000" fill="hold"/>
                                        <p:tgtEl>
                                          <p:spTgt spid="29697">
                                            <p:txEl>
                                              <p:pRg st="1" end="1"/>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9697">
                                            <p:txEl>
                                              <p:pRg st="1" end="1"/>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9697">
                                            <p:txEl>
                                              <p:pRg st="1" end="1"/>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9697">
                                            <p:txEl>
                                              <p:pRg st="1" end="1"/>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9697">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9698">
                                            <p:txEl>
                                              <p:pRg st="1" end="1"/>
                                            </p:txEl>
                                          </p:spTgt>
                                        </p:tgtEl>
                                        <p:attrNameLst>
                                          <p:attrName>style.visibility</p:attrName>
                                        </p:attrNameLst>
                                      </p:cBhvr>
                                      <p:to>
                                        <p:strVal val="visible"/>
                                      </p:to>
                                    </p:set>
                                    <p:anim calcmode="lin" valueType="num">
                                      <p:cBhvr>
                                        <p:cTn id="43" dur="500" decel="50000" fill="hold">
                                          <p:stCondLst>
                                            <p:cond delay="0"/>
                                          </p:stCondLst>
                                        </p:cTn>
                                        <p:tgtEl>
                                          <p:spTgt spid="29698">
                                            <p:txEl>
                                              <p:pRg st="1" end="1"/>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9698">
                                            <p:txEl>
                                              <p:pRg st="1" end="1"/>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9698">
                                            <p:txEl>
                                              <p:pRg st="1" end="1"/>
                                            </p:txEl>
                                          </p:spTgt>
                                        </p:tgtEl>
                                        <p:attrNameLst>
                                          <p:attrName>ppt_w</p:attrName>
                                        </p:attrNameLst>
                                      </p:cBhvr>
                                      <p:tavLst>
                                        <p:tav tm="0">
                                          <p:val>
                                            <p:strVal val="#ppt_w*.05"/>
                                          </p:val>
                                        </p:tav>
                                        <p:tav tm="100000">
                                          <p:val>
                                            <p:strVal val="#ppt_w"/>
                                          </p:val>
                                        </p:tav>
                                      </p:tavLst>
                                    </p:anim>
                                    <p:anim calcmode="lin" valueType="num">
                                      <p:cBhvr>
                                        <p:cTn id="46" dur="1000" fill="hold"/>
                                        <p:tgtEl>
                                          <p:spTgt spid="29698">
                                            <p:txEl>
                                              <p:pRg st="1" end="1"/>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9698">
                                            <p:txEl>
                                              <p:pRg st="1" end="1"/>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9698">
                                            <p:txEl>
                                              <p:pRg st="1" end="1"/>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9698">
                                            <p:txEl>
                                              <p:pRg st="1" end="1"/>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9698">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29697">
                                            <p:txEl>
                                              <p:pRg st="2" end="2"/>
                                            </p:txEl>
                                          </p:spTgt>
                                        </p:tgtEl>
                                        <p:attrNameLst>
                                          <p:attrName>style.visibility</p:attrName>
                                        </p:attrNameLst>
                                      </p:cBhvr>
                                      <p:to>
                                        <p:strVal val="visible"/>
                                      </p:to>
                                    </p:set>
                                    <p:anim calcmode="lin" valueType="num">
                                      <p:cBhvr>
                                        <p:cTn id="55" dur="500" decel="50000" fill="hold">
                                          <p:stCondLst>
                                            <p:cond delay="0"/>
                                          </p:stCondLst>
                                        </p:cTn>
                                        <p:tgtEl>
                                          <p:spTgt spid="29697">
                                            <p:txEl>
                                              <p:pRg st="2" end="2"/>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9697">
                                            <p:txEl>
                                              <p:pRg st="2" end="2"/>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9697">
                                            <p:txEl>
                                              <p:pRg st="2" end="2"/>
                                            </p:txEl>
                                          </p:spTgt>
                                        </p:tgtEl>
                                        <p:attrNameLst>
                                          <p:attrName>ppt_w</p:attrName>
                                        </p:attrNameLst>
                                      </p:cBhvr>
                                      <p:tavLst>
                                        <p:tav tm="0">
                                          <p:val>
                                            <p:strVal val="#ppt_w*.05"/>
                                          </p:val>
                                        </p:tav>
                                        <p:tav tm="100000">
                                          <p:val>
                                            <p:strVal val="#ppt_w"/>
                                          </p:val>
                                        </p:tav>
                                      </p:tavLst>
                                    </p:anim>
                                    <p:anim calcmode="lin" valueType="num">
                                      <p:cBhvr>
                                        <p:cTn id="58" dur="1000" fill="hold"/>
                                        <p:tgtEl>
                                          <p:spTgt spid="29697">
                                            <p:txEl>
                                              <p:pRg st="2" end="2"/>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9697">
                                            <p:txEl>
                                              <p:pRg st="2" end="2"/>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9697">
                                            <p:txEl>
                                              <p:pRg st="2" end="2"/>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9697">
                                            <p:txEl>
                                              <p:pRg st="2" end="2"/>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9697">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29698">
                                            <p:txEl>
                                              <p:pRg st="2" end="2"/>
                                            </p:txEl>
                                          </p:spTgt>
                                        </p:tgtEl>
                                        <p:attrNameLst>
                                          <p:attrName>style.visibility</p:attrName>
                                        </p:attrNameLst>
                                      </p:cBhvr>
                                      <p:to>
                                        <p:strVal val="visible"/>
                                      </p:to>
                                    </p:set>
                                    <p:anim calcmode="lin" valueType="num">
                                      <p:cBhvr>
                                        <p:cTn id="67" dur="500" decel="50000" fill="hold">
                                          <p:stCondLst>
                                            <p:cond delay="0"/>
                                          </p:stCondLst>
                                        </p:cTn>
                                        <p:tgtEl>
                                          <p:spTgt spid="29698">
                                            <p:txEl>
                                              <p:pRg st="2" end="2"/>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29698">
                                            <p:txEl>
                                              <p:pRg st="2" end="2"/>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29698">
                                            <p:txEl>
                                              <p:pRg st="2" end="2"/>
                                            </p:txEl>
                                          </p:spTgt>
                                        </p:tgtEl>
                                        <p:attrNameLst>
                                          <p:attrName>ppt_w</p:attrName>
                                        </p:attrNameLst>
                                      </p:cBhvr>
                                      <p:tavLst>
                                        <p:tav tm="0">
                                          <p:val>
                                            <p:strVal val="#ppt_w*.05"/>
                                          </p:val>
                                        </p:tav>
                                        <p:tav tm="100000">
                                          <p:val>
                                            <p:strVal val="#ppt_w"/>
                                          </p:val>
                                        </p:tav>
                                      </p:tavLst>
                                    </p:anim>
                                    <p:anim calcmode="lin" valueType="num">
                                      <p:cBhvr>
                                        <p:cTn id="70" dur="1000" fill="hold"/>
                                        <p:tgtEl>
                                          <p:spTgt spid="29698">
                                            <p:txEl>
                                              <p:pRg st="2" end="2"/>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29698">
                                            <p:txEl>
                                              <p:pRg st="2" end="2"/>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29698">
                                            <p:txEl>
                                              <p:pRg st="2" end="2"/>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29698">
                                            <p:txEl>
                                              <p:pRg st="2" end="2"/>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29698">
                                            <p:txEl>
                                              <p:pRg st="2" end="2"/>
                                            </p:txEl>
                                          </p:spTgt>
                                        </p:tgtEl>
                                      </p:cBhvr>
                                    </p:animEffect>
                                  </p:childTnLst>
                                </p:cTn>
                              </p:par>
                              <p:par>
                                <p:cTn id="75" presetID="25" presetClass="entr" presetSubtype="0" fill="hold" nodeType="withEffect">
                                  <p:stCondLst>
                                    <p:cond delay="0"/>
                                  </p:stCondLst>
                                  <p:childTnLst>
                                    <p:set>
                                      <p:cBhvr>
                                        <p:cTn id="76" dur="1" fill="hold">
                                          <p:stCondLst>
                                            <p:cond delay="0"/>
                                          </p:stCondLst>
                                        </p:cTn>
                                        <p:tgtEl>
                                          <p:spTgt spid="29698">
                                            <p:txEl>
                                              <p:pRg st="3" end="3"/>
                                            </p:txEl>
                                          </p:spTgt>
                                        </p:tgtEl>
                                        <p:attrNameLst>
                                          <p:attrName>style.visibility</p:attrName>
                                        </p:attrNameLst>
                                      </p:cBhvr>
                                      <p:to>
                                        <p:strVal val="visible"/>
                                      </p:to>
                                    </p:set>
                                    <p:anim calcmode="lin" valueType="num">
                                      <p:cBhvr>
                                        <p:cTn id="77" dur="500" decel="50000" fill="hold">
                                          <p:stCondLst>
                                            <p:cond delay="0"/>
                                          </p:stCondLst>
                                        </p:cTn>
                                        <p:tgtEl>
                                          <p:spTgt spid="29698">
                                            <p:txEl>
                                              <p:pRg st="3" end="3"/>
                                            </p:txEl>
                                          </p:spTgt>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29698">
                                            <p:txEl>
                                              <p:pRg st="3" end="3"/>
                                            </p:txEl>
                                          </p:spTgt>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29698">
                                            <p:txEl>
                                              <p:pRg st="3" end="3"/>
                                            </p:txEl>
                                          </p:spTgt>
                                        </p:tgtEl>
                                        <p:attrNameLst>
                                          <p:attrName>ppt_w</p:attrName>
                                        </p:attrNameLst>
                                      </p:cBhvr>
                                      <p:tavLst>
                                        <p:tav tm="0">
                                          <p:val>
                                            <p:strVal val="#ppt_w*.05"/>
                                          </p:val>
                                        </p:tav>
                                        <p:tav tm="100000">
                                          <p:val>
                                            <p:strVal val="#ppt_w"/>
                                          </p:val>
                                        </p:tav>
                                      </p:tavLst>
                                    </p:anim>
                                    <p:anim calcmode="lin" valueType="num">
                                      <p:cBhvr>
                                        <p:cTn id="80" dur="1000" fill="hold"/>
                                        <p:tgtEl>
                                          <p:spTgt spid="29698">
                                            <p:txEl>
                                              <p:pRg st="3" end="3"/>
                                            </p:txEl>
                                          </p:spTgt>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29698">
                                            <p:txEl>
                                              <p:pRg st="3" end="3"/>
                                            </p:txEl>
                                          </p:spTgt>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29698">
                                            <p:txEl>
                                              <p:pRg st="3" end="3"/>
                                            </p:txEl>
                                          </p:spTgt>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29698">
                                            <p:txEl>
                                              <p:pRg st="3" end="3"/>
                                            </p:txEl>
                                          </p:spTgt>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29698">
                                            <p:txEl>
                                              <p:pRg st="3" end="3"/>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nodeType="clickEffect">
                                  <p:stCondLst>
                                    <p:cond delay="0"/>
                                  </p:stCondLst>
                                  <p:childTnLst>
                                    <p:set>
                                      <p:cBhvr>
                                        <p:cTn id="88" dur="1" fill="hold">
                                          <p:stCondLst>
                                            <p:cond delay="0"/>
                                          </p:stCondLst>
                                        </p:cTn>
                                        <p:tgtEl>
                                          <p:spTgt spid="29697">
                                            <p:txEl>
                                              <p:pRg st="4" end="4"/>
                                            </p:txEl>
                                          </p:spTgt>
                                        </p:tgtEl>
                                        <p:attrNameLst>
                                          <p:attrName>style.visibility</p:attrName>
                                        </p:attrNameLst>
                                      </p:cBhvr>
                                      <p:to>
                                        <p:strVal val="visible"/>
                                      </p:to>
                                    </p:set>
                                    <p:animEffect transition="in" filter="box(in)">
                                      <p:cBhvr>
                                        <p:cTn id="89" dur="500"/>
                                        <p:tgtEl>
                                          <p:spTgt spid="29697">
                                            <p:txEl>
                                              <p:pRg st="4" end="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9698">
                                            <p:txEl>
                                              <p:pRg st="4" end="4"/>
                                            </p:txEl>
                                          </p:spTgt>
                                        </p:tgtEl>
                                        <p:attrNameLst>
                                          <p:attrName>style.visibility</p:attrName>
                                        </p:attrNameLst>
                                      </p:cBhvr>
                                      <p:to>
                                        <p:strVal val="visible"/>
                                      </p:to>
                                    </p:set>
                                    <p:anim calcmode="lin" valueType="num">
                                      <p:cBhvr additive="base">
                                        <p:cTn id="94" dur="500" fill="hold"/>
                                        <p:tgtEl>
                                          <p:spTgt spid="29698">
                                            <p:txEl>
                                              <p:pRg st="4" end="4"/>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96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5" presetClass="entr" presetSubtype="0" fill="hold" nodeType="clickEffect">
                                  <p:stCondLst>
                                    <p:cond delay="0"/>
                                  </p:stCondLst>
                                  <p:childTnLst>
                                    <p:set>
                                      <p:cBhvr>
                                        <p:cTn id="99" dur="1" fill="hold">
                                          <p:stCondLst>
                                            <p:cond delay="0"/>
                                          </p:stCondLst>
                                        </p:cTn>
                                        <p:tgtEl>
                                          <p:spTgt spid="29697">
                                            <p:txEl>
                                              <p:pRg st="5" end="5"/>
                                            </p:txEl>
                                          </p:spTgt>
                                        </p:tgtEl>
                                        <p:attrNameLst>
                                          <p:attrName>style.visibility</p:attrName>
                                        </p:attrNameLst>
                                      </p:cBhvr>
                                      <p:to>
                                        <p:strVal val="visible"/>
                                      </p:to>
                                    </p:set>
                                    <p:anim calcmode="lin" valueType="num">
                                      <p:cBhvr>
                                        <p:cTn id="100" dur="500" decel="50000" fill="hold">
                                          <p:stCondLst>
                                            <p:cond delay="0"/>
                                          </p:stCondLst>
                                        </p:cTn>
                                        <p:tgtEl>
                                          <p:spTgt spid="29697">
                                            <p:txEl>
                                              <p:pRg st="5" end="5"/>
                                            </p:txEl>
                                          </p:spTgt>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29697">
                                            <p:txEl>
                                              <p:pRg st="5" end="5"/>
                                            </p:txEl>
                                          </p:spTgt>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29697">
                                            <p:txEl>
                                              <p:pRg st="5" end="5"/>
                                            </p:txEl>
                                          </p:spTgt>
                                        </p:tgtEl>
                                        <p:attrNameLst>
                                          <p:attrName>ppt_w</p:attrName>
                                        </p:attrNameLst>
                                      </p:cBhvr>
                                      <p:tavLst>
                                        <p:tav tm="0">
                                          <p:val>
                                            <p:strVal val="#ppt_w*.05"/>
                                          </p:val>
                                        </p:tav>
                                        <p:tav tm="100000">
                                          <p:val>
                                            <p:strVal val="#ppt_w"/>
                                          </p:val>
                                        </p:tav>
                                      </p:tavLst>
                                    </p:anim>
                                    <p:anim calcmode="lin" valueType="num">
                                      <p:cBhvr>
                                        <p:cTn id="103" dur="1000" fill="hold"/>
                                        <p:tgtEl>
                                          <p:spTgt spid="29697">
                                            <p:txEl>
                                              <p:pRg st="5" end="5"/>
                                            </p:txEl>
                                          </p:spTgt>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29697">
                                            <p:txEl>
                                              <p:pRg st="5" end="5"/>
                                            </p:txEl>
                                          </p:spTgt>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29697">
                                            <p:txEl>
                                              <p:pRg st="5" end="5"/>
                                            </p:txEl>
                                          </p:spTgt>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29697">
                                            <p:txEl>
                                              <p:pRg st="5" end="5"/>
                                            </p:txEl>
                                          </p:spTgt>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29697">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nodeType="clickEffect">
                                  <p:stCondLst>
                                    <p:cond delay="0"/>
                                  </p:stCondLst>
                                  <p:childTnLst>
                                    <p:set>
                                      <p:cBhvr>
                                        <p:cTn id="111" dur="1" fill="hold">
                                          <p:stCondLst>
                                            <p:cond delay="0"/>
                                          </p:stCondLst>
                                        </p:cTn>
                                        <p:tgtEl>
                                          <p:spTgt spid="29698">
                                            <p:txEl>
                                              <p:pRg st="5" end="5"/>
                                            </p:txEl>
                                          </p:spTgt>
                                        </p:tgtEl>
                                        <p:attrNameLst>
                                          <p:attrName>style.visibility</p:attrName>
                                        </p:attrNameLst>
                                      </p:cBhvr>
                                      <p:to>
                                        <p:strVal val="visible"/>
                                      </p:to>
                                    </p:set>
                                    <p:anim calcmode="lin" valueType="num">
                                      <p:cBhvr additive="base">
                                        <p:cTn id="112" dur="500" fill="hold"/>
                                        <p:tgtEl>
                                          <p:spTgt spid="29698">
                                            <p:txEl>
                                              <p:pRg st="5" end="5"/>
                                            </p:txEl>
                                          </p:spTgt>
                                        </p:tgtEl>
                                        <p:attrNameLst>
                                          <p:attrName>ppt_x</p:attrName>
                                        </p:attrNameLst>
                                      </p:cBhvr>
                                      <p:tavLst>
                                        <p:tav tm="0">
                                          <p:val>
                                            <p:strVal val="#ppt_x"/>
                                          </p:val>
                                        </p:tav>
                                        <p:tav tm="100000">
                                          <p:val>
                                            <p:strVal val="#ppt_x"/>
                                          </p:val>
                                        </p:tav>
                                      </p:tavLst>
                                    </p:anim>
                                    <p:anim calcmode="lin" valueType="num">
                                      <p:cBhvr additive="base">
                                        <p:cTn id="113" dur="500" fill="hold"/>
                                        <p:tgtEl>
                                          <p:spTgt spid="296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nodeType="clickEffect">
                                  <p:stCondLst>
                                    <p:cond delay="0"/>
                                  </p:stCondLst>
                                  <p:childTnLst>
                                    <p:set>
                                      <p:cBhvr>
                                        <p:cTn id="117" dur="1" fill="hold">
                                          <p:stCondLst>
                                            <p:cond delay="0"/>
                                          </p:stCondLst>
                                        </p:cTn>
                                        <p:tgtEl>
                                          <p:spTgt spid="29697">
                                            <p:txEl>
                                              <p:pRg st="6" end="6"/>
                                            </p:txEl>
                                          </p:spTgt>
                                        </p:tgtEl>
                                        <p:attrNameLst>
                                          <p:attrName>style.visibility</p:attrName>
                                        </p:attrNameLst>
                                      </p:cBhvr>
                                      <p:to>
                                        <p:strVal val="visible"/>
                                      </p:to>
                                    </p:set>
                                    <p:anim calcmode="lin" valueType="num">
                                      <p:cBhvr additive="base">
                                        <p:cTn id="118" dur="500" fill="hold"/>
                                        <p:tgtEl>
                                          <p:spTgt spid="29697">
                                            <p:txEl>
                                              <p:pRg st="6" end="6"/>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2969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5" presetClass="entr" presetSubtype="0" fill="hold" nodeType="clickEffect">
                                  <p:stCondLst>
                                    <p:cond delay="0"/>
                                  </p:stCondLst>
                                  <p:childTnLst>
                                    <p:set>
                                      <p:cBhvr>
                                        <p:cTn id="123" dur="1" fill="hold">
                                          <p:stCondLst>
                                            <p:cond delay="0"/>
                                          </p:stCondLst>
                                        </p:cTn>
                                        <p:tgtEl>
                                          <p:spTgt spid="29698">
                                            <p:txEl>
                                              <p:pRg st="6" end="6"/>
                                            </p:txEl>
                                          </p:spTgt>
                                        </p:tgtEl>
                                        <p:attrNameLst>
                                          <p:attrName>style.visibility</p:attrName>
                                        </p:attrNameLst>
                                      </p:cBhvr>
                                      <p:to>
                                        <p:strVal val="visible"/>
                                      </p:to>
                                    </p:set>
                                    <p:anim calcmode="lin" valueType="num">
                                      <p:cBhvr>
                                        <p:cTn id="124" dur="500" decel="50000" fill="hold">
                                          <p:stCondLst>
                                            <p:cond delay="0"/>
                                          </p:stCondLst>
                                        </p:cTn>
                                        <p:tgtEl>
                                          <p:spTgt spid="29698">
                                            <p:txEl>
                                              <p:pRg st="6" end="6"/>
                                            </p:txEl>
                                          </p:spTgt>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29698">
                                            <p:txEl>
                                              <p:pRg st="6" end="6"/>
                                            </p:txEl>
                                          </p:spTgt>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29698">
                                            <p:txEl>
                                              <p:pRg st="6" end="6"/>
                                            </p:txEl>
                                          </p:spTgt>
                                        </p:tgtEl>
                                        <p:attrNameLst>
                                          <p:attrName>ppt_w</p:attrName>
                                        </p:attrNameLst>
                                      </p:cBhvr>
                                      <p:tavLst>
                                        <p:tav tm="0">
                                          <p:val>
                                            <p:strVal val="#ppt_w*.05"/>
                                          </p:val>
                                        </p:tav>
                                        <p:tav tm="100000">
                                          <p:val>
                                            <p:strVal val="#ppt_w"/>
                                          </p:val>
                                        </p:tav>
                                      </p:tavLst>
                                    </p:anim>
                                    <p:anim calcmode="lin" valueType="num">
                                      <p:cBhvr>
                                        <p:cTn id="127" dur="1000" fill="hold"/>
                                        <p:tgtEl>
                                          <p:spTgt spid="29698">
                                            <p:txEl>
                                              <p:pRg st="6" end="6"/>
                                            </p:txEl>
                                          </p:spTgt>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29698">
                                            <p:txEl>
                                              <p:pRg st="6" end="6"/>
                                            </p:txEl>
                                          </p:spTgt>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29698">
                                            <p:txEl>
                                              <p:pRg st="6" end="6"/>
                                            </p:txEl>
                                          </p:spTgt>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29698">
                                            <p:txEl>
                                              <p:pRg st="6" end="6"/>
                                            </p:txEl>
                                          </p:spTgt>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2969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30721" name="Rectangle 1"/>
          <p:cNvSpPr>
            <a:spLocks noChangeArrowheads="1"/>
          </p:cNvSpPr>
          <p:nvPr/>
        </p:nvSpPr>
        <p:spPr bwMode="auto">
          <a:xfrm>
            <a:off x="467544" y="1484784"/>
            <a:ext cx="1595309"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咬文嚼字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一气呵成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影影绰绰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出人头地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不耻下问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天伦之乐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0722" name="Rectangle 2"/>
          <p:cNvSpPr>
            <a:spLocks noChangeArrowheads="1"/>
          </p:cNvSpPr>
          <p:nvPr/>
        </p:nvSpPr>
        <p:spPr bwMode="auto">
          <a:xfrm>
            <a:off x="1835696" y="1484784"/>
            <a:ext cx="6827510"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过分斟酌字句</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多指死抠字眼而不领会精神实质。</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比喻文章的气势首尾贯通。②比喻整个工作过</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程中不间断、不松懈。</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模模糊糊</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不真切。</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指高人一等。</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不以向地位、学识不如自己的人请教为可耻。</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天伦</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旧指父子、兄弟等亲属关系。泛指家庭的乐</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趣。</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251520" y="1412776"/>
            <a:ext cx="8568952" cy="453650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 calcmode="lin" valueType="num">
                                      <p:cBhvr>
                                        <p:cTn id="7" dur="1000" fill="hold"/>
                                        <p:tgtEl>
                                          <p:spTgt spid="3072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07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0722">
                                            <p:txEl>
                                              <p:pRg st="0" end="0"/>
                                            </p:txEl>
                                          </p:spTgt>
                                        </p:tgtEl>
                                        <p:attrNameLst>
                                          <p:attrName>style.visibility</p:attrName>
                                        </p:attrNameLst>
                                      </p:cBhvr>
                                      <p:to>
                                        <p:strVal val="visible"/>
                                      </p:to>
                                    </p:set>
                                    <p:anim calcmode="lin" valueType="num">
                                      <p:cBhvr>
                                        <p:cTn id="14" dur="1000" fill="hold"/>
                                        <p:tgtEl>
                                          <p:spTgt spid="30722">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07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072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30721">
                                            <p:txEl>
                                              <p:pRg st="1" end="1"/>
                                            </p:txEl>
                                          </p:spTgt>
                                        </p:tgtEl>
                                        <p:attrNameLst>
                                          <p:attrName>style.visibility</p:attrName>
                                        </p:attrNameLst>
                                      </p:cBhvr>
                                      <p:to>
                                        <p:strVal val="visible"/>
                                      </p:to>
                                    </p:set>
                                    <p:animEffect transition="in" filter="box(in)">
                                      <p:cBhvr>
                                        <p:cTn id="21" dur="500"/>
                                        <p:tgtEl>
                                          <p:spTgt spid="3072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30722">
                                            <p:txEl>
                                              <p:pRg st="1" end="1"/>
                                            </p:txEl>
                                          </p:spTgt>
                                        </p:tgtEl>
                                        <p:attrNameLst>
                                          <p:attrName>style.visibility</p:attrName>
                                        </p:attrNameLst>
                                      </p:cBhvr>
                                      <p:to>
                                        <p:strVal val="visible"/>
                                      </p:to>
                                    </p:set>
                                    <p:animEffect transition="in" filter="box(in)">
                                      <p:cBhvr>
                                        <p:cTn id="26" dur="500"/>
                                        <p:tgtEl>
                                          <p:spTgt spid="30722">
                                            <p:txEl>
                                              <p:pRg st="1" end="1"/>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30722">
                                            <p:txEl>
                                              <p:pRg st="2" end="2"/>
                                            </p:txEl>
                                          </p:spTgt>
                                        </p:tgtEl>
                                        <p:attrNameLst>
                                          <p:attrName>style.visibility</p:attrName>
                                        </p:attrNameLst>
                                      </p:cBhvr>
                                      <p:to>
                                        <p:strVal val="visible"/>
                                      </p:to>
                                    </p:set>
                                    <p:animEffect transition="in" filter="box(in)">
                                      <p:cBhvr>
                                        <p:cTn id="29" dur="500"/>
                                        <p:tgtEl>
                                          <p:spTgt spid="30722">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30721">
                                            <p:txEl>
                                              <p:pRg st="3" end="3"/>
                                            </p:txEl>
                                          </p:spTgt>
                                        </p:tgtEl>
                                        <p:attrNameLst>
                                          <p:attrName>style.visibility</p:attrName>
                                        </p:attrNameLst>
                                      </p:cBhvr>
                                      <p:to>
                                        <p:strVal val="visible"/>
                                      </p:to>
                                    </p:set>
                                    <p:animEffect transition="in" filter="box(in)">
                                      <p:cBhvr>
                                        <p:cTn id="34" dur="500"/>
                                        <p:tgtEl>
                                          <p:spTgt spid="3072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30722">
                                            <p:txEl>
                                              <p:pRg st="3" end="3"/>
                                            </p:txEl>
                                          </p:spTgt>
                                        </p:tgtEl>
                                        <p:attrNameLst>
                                          <p:attrName>style.visibility</p:attrName>
                                        </p:attrNameLst>
                                      </p:cBhvr>
                                      <p:to>
                                        <p:strVal val="visible"/>
                                      </p:to>
                                    </p:set>
                                    <p:animEffect transition="in" filter="box(in)">
                                      <p:cBhvr>
                                        <p:cTn id="39" dur="500"/>
                                        <p:tgtEl>
                                          <p:spTgt spid="30722">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30721">
                                            <p:txEl>
                                              <p:pRg st="4" end="4"/>
                                            </p:txEl>
                                          </p:spTgt>
                                        </p:tgtEl>
                                        <p:attrNameLst>
                                          <p:attrName>style.visibility</p:attrName>
                                        </p:attrNameLst>
                                      </p:cBhvr>
                                      <p:to>
                                        <p:strVal val="visible"/>
                                      </p:to>
                                    </p:set>
                                    <p:animEffect transition="in" filter="box(in)">
                                      <p:cBhvr>
                                        <p:cTn id="44" dur="500"/>
                                        <p:tgtEl>
                                          <p:spTgt spid="30721">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nodeType="clickEffect">
                                  <p:stCondLst>
                                    <p:cond delay="0"/>
                                  </p:stCondLst>
                                  <p:childTnLst>
                                    <p:set>
                                      <p:cBhvr>
                                        <p:cTn id="48" dur="1" fill="hold">
                                          <p:stCondLst>
                                            <p:cond delay="0"/>
                                          </p:stCondLst>
                                        </p:cTn>
                                        <p:tgtEl>
                                          <p:spTgt spid="30722">
                                            <p:txEl>
                                              <p:pRg st="4" end="4"/>
                                            </p:txEl>
                                          </p:spTgt>
                                        </p:tgtEl>
                                        <p:attrNameLst>
                                          <p:attrName>style.visibility</p:attrName>
                                        </p:attrNameLst>
                                      </p:cBhvr>
                                      <p:to>
                                        <p:strVal val="visible"/>
                                      </p:to>
                                    </p:set>
                                    <p:anim calcmode="lin" valueType="num">
                                      <p:cBhvr>
                                        <p:cTn id="49" dur="500" decel="50000" fill="hold">
                                          <p:stCondLst>
                                            <p:cond delay="0"/>
                                          </p:stCondLst>
                                        </p:cTn>
                                        <p:tgtEl>
                                          <p:spTgt spid="30722">
                                            <p:txEl>
                                              <p:pRg st="4" end="4"/>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0722">
                                            <p:txEl>
                                              <p:pRg st="4" end="4"/>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0722">
                                            <p:txEl>
                                              <p:pRg st="4" end="4"/>
                                            </p:txEl>
                                          </p:spTgt>
                                        </p:tgtEl>
                                        <p:attrNameLst>
                                          <p:attrName>ppt_w</p:attrName>
                                        </p:attrNameLst>
                                      </p:cBhvr>
                                      <p:tavLst>
                                        <p:tav tm="0">
                                          <p:val>
                                            <p:strVal val="#ppt_w*.05"/>
                                          </p:val>
                                        </p:tav>
                                        <p:tav tm="100000">
                                          <p:val>
                                            <p:strVal val="#ppt_w"/>
                                          </p:val>
                                        </p:tav>
                                      </p:tavLst>
                                    </p:anim>
                                    <p:anim calcmode="lin" valueType="num">
                                      <p:cBhvr>
                                        <p:cTn id="52" dur="1000" fill="hold"/>
                                        <p:tgtEl>
                                          <p:spTgt spid="30722">
                                            <p:txEl>
                                              <p:pRg st="4" end="4"/>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0722">
                                            <p:txEl>
                                              <p:pRg st="4" end="4"/>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0722">
                                            <p:txEl>
                                              <p:pRg st="4" end="4"/>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0722">
                                            <p:txEl>
                                              <p:pRg st="4" end="4"/>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0722">
                                            <p:txEl>
                                              <p:pRg st="4" end="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nodeType="clickEffect">
                                  <p:stCondLst>
                                    <p:cond delay="0"/>
                                  </p:stCondLst>
                                  <p:childTnLst>
                                    <p:set>
                                      <p:cBhvr>
                                        <p:cTn id="60" dur="1" fill="hold">
                                          <p:stCondLst>
                                            <p:cond delay="0"/>
                                          </p:stCondLst>
                                        </p:cTn>
                                        <p:tgtEl>
                                          <p:spTgt spid="30721">
                                            <p:txEl>
                                              <p:pRg st="5" end="5"/>
                                            </p:txEl>
                                          </p:spTgt>
                                        </p:tgtEl>
                                        <p:attrNameLst>
                                          <p:attrName>style.visibility</p:attrName>
                                        </p:attrNameLst>
                                      </p:cBhvr>
                                      <p:to>
                                        <p:strVal val="visible"/>
                                      </p:to>
                                    </p:set>
                                    <p:anim calcmode="lin" valueType="num">
                                      <p:cBhvr>
                                        <p:cTn id="61" dur="500" decel="50000" fill="hold">
                                          <p:stCondLst>
                                            <p:cond delay="0"/>
                                          </p:stCondLst>
                                        </p:cTn>
                                        <p:tgtEl>
                                          <p:spTgt spid="30721">
                                            <p:txEl>
                                              <p:pRg st="5" end="5"/>
                                            </p:txEl>
                                          </p:spTgt>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30721">
                                            <p:txEl>
                                              <p:pRg st="5" end="5"/>
                                            </p:txEl>
                                          </p:spTgt>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30721">
                                            <p:txEl>
                                              <p:pRg st="5" end="5"/>
                                            </p:txEl>
                                          </p:spTgt>
                                        </p:tgtEl>
                                        <p:attrNameLst>
                                          <p:attrName>ppt_w</p:attrName>
                                        </p:attrNameLst>
                                      </p:cBhvr>
                                      <p:tavLst>
                                        <p:tav tm="0">
                                          <p:val>
                                            <p:strVal val="#ppt_w*.05"/>
                                          </p:val>
                                        </p:tav>
                                        <p:tav tm="100000">
                                          <p:val>
                                            <p:strVal val="#ppt_w"/>
                                          </p:val>
                                        </p:tav>
                                      </p:tavLst>
                                    </p:anim>
                                    <p:anim calcmode="lin" valueType="num">
                                      <p:cBhvr>
                                        <p:cTn id="64" dur="1000" fill="hold"/>
                                        <p:tgtEl>
                                          <p:spTgt spid="30721">
                                            <p:txEl>
                                              <p:pRg st="5" end="5"/>
                                            </p:txEl>
                                          </p:spTgt>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30721">
                                            <p:txEl>
                                              <p:pRg st="5" end="5"/>
                                            </p:txEl>
                                          </p:spTgt>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30721">
                                            <p:txEl>
                                              <p:pRg st="5" end="5"/>
                                            </p:txEl>
                                          </p:spTgt>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30721">
                                            <p:txEl>
                                              <p:pRg st="5" end="5"/>
                                            </p:txEl>
                                          </p:spTgt>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30721">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nodeType="clickEffect">
                                  <p:stCondLst>
                                    <p:cond delay="0"/>
                                  </p:stCondLst>
                                  <p:childTnLst>
                                    <p:set>
                                      <p:cBhvr>
                                        <p:cTn id="72" dur="1" fill="hold">
                                          <p:stCondLst>
                                            <p:cond delay="0"/>
                                          </p:stCondLst>
                                        </p:cTn>
                                        <p:tgtEl>
                                          <p:spTgt spid="30722">
                                            <p:txEl>
                                              <p:pRg st="5" end="5"/>
                                            </p:txEl>
                                          </p:spTgt>
                                        </p:tgtEl>
                                        <p:attrNameLst>
                                          <p:attrName>style.visibility</p:attrName>
                                        </p:attrNameLst>
                                      </p:cBhvr>
                                      <p:to>
                                        <p:strVal val="visible"/>
                                      </p:to>
                                    </p:set>
                                    <p:anim calcmode="lin" valueType="num">
                                      <p:cBhvr>
                                        <p:cTn id="73" dur="500" decel="50000" fill="hold">
                                          <p:stCondLst>
                                            <p:cond delay="0"/>
                                          </p:stCondLst>
                                        </p:cTn>
                                        <p:tgtEl>
                                          <p:spTgt spid="30722">
                                            <p:txEl>
                                              <p:pRg st="5" end="5"/>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0722">
                                            <p:txEl>
                                              <p:pRg st="5" end="5"/>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0722">
                                            <p:txEl>
                                              <p:pRg st="5" end="5"/>
                                            </p:txEl>
                                          </p:spTgt>
                                        </p:tgtEl>
                                        <p:attrNameLst>
                                          <p:attrName>ppt_w</p:attrName>
                                        </p:attrNameLst>
                                      </p:cBhvr>
                                      <p:tavLst>
                                        <p:tav tm="0">
                                          <p:val>
                                            <p:strVal val="#ppt_w*.05"/>
                                          </p:val>
                                        </p:tav>
                                        <p:tav tm="100000">
                                          <p:val>
                                            <p:strVal val="#ppt_w"/>
                                          </p:val>
                                        </p:tav>
                                      </p:tavLst>
                                    </p:anim>
                                    <p:anim calcmode="lin" valueType="num">
                                      <p:cBhvr>
                                        <p:cTn id="76" dur="1000" fill="hold"/>
                                        <p:tgtEl>
                                          <p:spTgt spid="30722">
                                            <p:txEl>
                                              <p:pRg st="5" end="5"/>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0722">
                                            <p:txEl>
                                              <p:pRg st="5" end="5"/>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0722">
                                            <p:txEl>
                                              <p:pRg st="5" end="5"/>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0722">
                                            <p:txEl>
                                              <p:pRg st="5" end="5"/>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0722">
                                            <p:txEl>
                                              <p:pRg st="5" end="5"/>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16" fill="hold" nodeType="clickEffect">
                                  <p:stCondLst>
                                    <p:cond delay="0"/>
                                  </p:stCondLst>
                                  <p:childTnLst>
                                    <p:set>
                                      <p:cBhvr>
                                        <p:cTn id="84" dur="1" fill="hold">
                                          <p:stCondLst>
                                            <p:cond delay="0"/>
                                          </p:stCondLst>
                                        </p:cTn>
                                        <p:tgtEl>
                                          <p:spTgt spid="30721">
                                            <p:txEl>
                                              <p:pRg st="6" end="6"/>
                                            </p:txEl>
                                          </p:spTgt>
                                        </p:tgtEl>
                                        <p:attrNameLst>
                                          <p:attrName>style.visibility</p:attrName>
                                        </p:attrNameLst>
                                      </p:cBhvr>
                                      <p:to>
                                        <p:strVal val="visible"/>
                                      </p:to>
                                    </p:set>
                                    <p:animEffect transition="in" filter="box(in)">
                                      <p:cBhvr>
                                        <p:cTn id="85" dur="500"/>
                                        <p:tgtEl>
                                          <p:spTgt spid="30721">
                                            <p:txEl>
                                              <p:pRg st="6" end="6"/>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4" presetClass="entr" presetSubtype="16" fill="hold" nodeType="clickEffect">
                                  <p:stCondLst>
                                    <p:cond delay="0"/>
                                  </p:stCondLst>
                                  <p:childTnLst>
                                    <p:set>
                                      <p:cBhvr>
                                        <p:cTn id="89" dur="1" fill="hold">
                                          <p:stCondLst>
                                            <p:cond delay="0"/>
                                          </p:stCondLst>
                                        </p:cTn>
                                        <p:tgtEl>
                                          <p:spTgt spid="30722">
                                            <p:txEl>
                                              <p:pRg st="6" end="6"/>
                                            </p:txEl>
                                          </p:spTgt>
                                        </p:tgtEl>
                                        <p:attrNameLst>
                                          <p:attrName>style.visibility</p:attrName>
                                        </p:attrNameLst>
                                      </p:cBhvr>
                                      <p:to>
                                        <p:strVal val="visible"/>
                                      </p:to>
                                    </p:set>
                                    <p:animEffect transition="in" filter="box(in)">
                                      <p:cBhvr>
                                        <p:cTn id="90" dur="500"/>
                                        <p:tgtEl>
                                          <p:spTgt spid="30722">
                                            <p:txEl>
                                              <p:pRg st="6" end="6"/>
                                            </p:txEl>
                                          </p:spTgt>
                                        </p:tgtEl>
                                      </p:cBhvr>
                                    </p:animEffect>
                                  </p:childTnLst>
                                </p:cTn>
                              </p:par>
                              <p:par>
                                <p:cTn id="91" presetID="4" presetClass="entr" presetSubtype="16" fill="hold" nodeType="withEffect">
                                  <p:stCondLst>
                                    <p:cond delay="0"/>
                                  </p:stCondLst>
                                  <p:childTnLst>
                                    <p:set>
                                      <p:cBhvr>
                                        <p:cTn id="92" dur="1" fill="hold">
                                          <p:stCondLst>
                                            <p:cond delay="0"/>
                                          </p:stCondLst>
                                        </p:cTn>
                                        <p:tgtEl>
                                          <p:spTgt spid="30722">
                                            <p:txEl>
                                              <p:pRg st="7" end="7"/>
                                            </p:txEl>
                                          </p:spTgt>
                                        </p:tgtEl>
                                        <p:attrNameLst>
                                          <p:attrName>style.visibility</p:attrName>
                                        </p:attrNameLst>
                                      </p:cBhvr>
                                      <p:to>
                                        <p:strVal val="visible"/>
                                      </p:to>
                                    </p:set>
                                    <p:animEffect transition="in" filter="box(in)">
                                      <p:cBhvr>
                                        <p:cTn id="93" dur="500"/>
                                        <p:tgtEl>
                                          <p:spTgt spid="3072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3313" name="Picture 1" descr="C:\Users\Administrator\Desktop\课件图片\QQ截图20160820064925.png"/>
          <p:cNvPicPr>
            <a:picLocks noChangeAspect="1" noChangeArrowheads="1"/>
          </p:cNvPicPr>
          <p:nvPr/>
        </p:nvPicPr>
        <p:blipFill>
          <a:blip r:embed="rId2" cstate="print"/>
          <a:srcRect/>
          <a:stretch>
            <a:fillRect/>
          </a:stretch>
        </p:blipFill>
        <p:spPr bwMode="auto">
          <a:xfrm>
            <a:off x="467544" y="1556792"/>
            <a:ext cx="8352928" cy="4320480"/>
          </a:xfrm>
          <a:prstGeom prst="rect">
            <a:avLst/>
          </a:prstGeom>
          <a:noFill/>
        </p:spPr>
      </p:pic>
      <p:sp>
        <p:nvSpPr>
          <p:cNvPr id="6" name="矩形 5"/>
          <p:cNvSpPr/>
          <p:nvPr/>
        </p:nvSpPr>
        <p:spPr>
          <a:xfrm>
            <a:off x="755576" y="1988840"/>
            <a:ext cx="7920880" cy="2862322"/>
          </a:xfrm>
          <a:prstGeom prst="rect">
            <a:avLst/>
          </a:prstGeom>
        </p:spPr>
        <p:txBody>
          <a:bodyPr wrap="square">
            <a:spAutoFit/>
          </a:bodyPr>
          <a:lstStyle/>
          <a:p>
            <a:pPr>
              <a:lnSpc>
                <a:spcPct val="150000"/>
              </a:lnSpc>
            </a:pPr>
            <a:r>
              <a:rPr lang="zh-CN" altLang="zh-CN" sz="2000" b="1" dirty="0" smtClean="0">
                <a:solidFill>
                  <a:srgbClr val="FFFF00"/>
                </a:solidFill>
                <a:latin typeface="微软雅黑" pitchFamily="34" charset="-122"/>
                <a:ea typeface="微软雅黑" pitchFamily="34" charset="-122"/>
              </a:rPr>
              <a:t>刘绍棠</a:t>
            </a:r>
            <a:r>
              <a:rPr lang="en-US" altLang="zh-CN" sz="2000" b="1" dirty="0" smtClean="0">
                <a:solidFill>
                  <a:srgbClr val="FFFF00"/>
                </a:solidFill>
                <a:latin typeface="微软雅黑" pitchFamily="34" charset="-122"/>
                <a:ea typeface="微软雅黑" pitchFamily="34" charset="-122"/>
              </a:rPr>
              <a:t>(1936</a:t>
            </a:r>
            <a:r>
              <a:rPr lang="zh-CN" altLang="zh-CN" sz="2000" b="1" dirty="0" smtClean="0">
                <a:solidFill>
                  <a:srgbClr val="FFFF00"/>
                </a:solidFill>
                <a:latin typeface="微软雅黑" pitchFamily="34" charset="-122"/>
                <a:ea typeface="微软雅黑" pitchFamily="34" charset="-122"/>
              </a:rPr>
              <a:t>—</a:t>
            </a:r>
            <a:r>
              <a:rPr lang="en-US" altLang="zh-CN" sz="2000" b="1" dirty="0" smtClean="0">
                <a:solidFill>
                  <a:srgbClr val="FFFF00"/>
                </a:solidFill>
                <a:latin typeface="微软雅黑" pitchFamily="34" charset="-122"/>
                <a:ea typeface="微软雅黑" pitchFamily="34" charset="-122"/>
              </a:rPr>
              <a:t>1997),</a:t>
            </a:r>
            <a:r>
              <a:rPr lang="zh-CN" altLang="zh-CN" sz="2000" b="1" dirty="0" smtClean="0">
                <a:solidFill>
                  <a:srgbClr val="FFFF00"/>
                </a:solidFill>
                <a:latin typeface="微软雅黑" pitchFamily="34" charset="-122"/>
                <a:ea typeface="微软雅黑" pitchFamily="34" charset="-122"/>
              </a:rPr>
              <a:t>当代作家。北京人。他创作的大量作品中有《青枝绿叶》《山楂村的歌声》《中秋节》等短篇小说集</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《运河的桨声》《蒲柳人家》《瓜棚柳巷》《小荷才露尖尖角》等中篇小说</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《地火》《狼烟》《京门脸子》《豆棚瓜架雨如丝》等长篇小说</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他的作品格调清新淳朴</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文笔通俗晓畅</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描写从容</a:t>
            </a:r>
            <a:endParaRPr lang="en-US" altLang="zh-CN" sz="2000" b="1" dirty="0" smtClean="0">
              <a:solidFill>
                <a:srgbClr val="FFFF00"/>
              </a:solidFill>
              <a:latin typeface="微软雅黑" pitchFamily="34" charset="-122"/>
              <a:ea typeface="微软雅黑" pitchFamily="34" charset="-122"/>
            </a:endParaRPr>
          </a:p>
          <a:p>
            <a:pPr>
              <a:lnSpc>
                <a:spcPct val="150000"/>
              </a:lnSpc>
            </a:pPr>
            <a:r>
              <a:rPr lang="zh-CN" altLang="zh-CN" sz="2000" b="1" dirty="0" smtClean="0">
                <a:solidFill>
                  <a:srgbClr val="FFFF00"/>
                </a:solidFill>
                <a:latin typeface="微软雅黑" pitchFamily="34" charset="-122"/>
                <a:ea typeface="微软雅黑" pitchFamily="34" charset="-122"/>
              </a:rPr>
              <a:t>自然</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结构简洁完整</a:t>
            </a:r>
            <a:r>
              <a:rPr lang="en-US" altLang="zh-CN" sz="2000" b="1" dirty="0" smtClean="0">
                <a:solidFill>
                  <a:srgbClr val="FFFF00"/>
                </a:solidFill>
                <a:latin typeface="微软雅黑" pitchFamily="34" charset="-122"/>
                <a:ea typeface="微软雅黑" pitchFamily="34" charset="-122"/>
              </a:rPr>
              <a:t>,</a:t>
            </a:r>
            <a:r>
              <a:rPr lang="zh-CN" altLang="zh-CN" sz="2000" b="1" dirty="0" smtClean="0">
                <a:solidFill>
                  <a:srgbClr val="FFFF00"/>
                </a:solidFill>
                <a:latin typeface="微软雅黑" pitchFamily="34" charset="-122"/>
                <a:ea typeface="微软雅黑" pitchFamily="34" charset="-122"/>
              </a:rPr>
              <a:t>乡土色彩浓郁。</a:t>
            </a:r>
            <a:endParaRPr lang="zh-CN" altLang="en-US" sz="2000" b="1" dirty="0">
              <a:solidFill>
                <a:srgbClr val="FFFF00"/>
              </a:solidFill>
              <a:latin typeface="微软雅黑" pitchFamily="34" charset="-122"/>
              <a:ea typeface="微软雅黑" pitchFamily="34" charset="-122"/>
            </a:endParaRPr>
          </a:p>
        </p:txBody>
      </p:sp>
      <p:pic>
        <p:nvPicPr>
          <p:cNvPr id="7" name="刘绍棠.jpg" descr="id:2147499088;FounderCES"/>
          <p:cNvPicPr/>
          <p:nvPr/>
        </p:nvPicPr>
        <p:blipFill>
          <a:blip r:embed="rId3" cstate="print"/>
          <a:stretch>
            <a:fillRect/>
          </a:stretch>
        </p:blipFill>
        <p:spPr>
          <a:xfrm flipH="1">
            <a:off x="5292080" y="3933056"/>
            <a:ext cx="3168352" cy="15085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6">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6">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3046</Words>
  <Application>Kingsoft Office WPP</Application>
  <PresentationFormat>全屏显示(4:3)</PresentationFormat>
  <Paragraphs>252</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