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handoutMasterIdLst>
    <p:handoutMasterId r:id="rId35"/>
  </p:handoutMasterIdLst>
  <p:sldIdLst>
    <p:sldId id="1520" r:id="rId2"/>
    <p:sldId id="1296" r:id="rId3"/>
    <p:sldId id="1360" r:id="rId4"/>
    <p:sldId id="856" r:id="rId5"/>
    <p:sldId id="1854" r:id="rId6"/>
    <p:sldId id="1790" r:id="rId7"/>
    <p:sldId id="1792" r:id="rId8"/>
    <p:sldId id="1860" r:id="rId9"/>
    <p:sldId id="1794" r:id="rId10"/>
    <p:sldId id="1804" r:id="rId11"/>
    <p:sldId id="1805" r:id="rId12"/>
    <p:sldId id="1806" r:id="rId13"/>
    <p:sldId id="1808" r:id="rId14"/>
    <p:sldId id="1789" r:id="rId15"/>
    <p:sldId id="1810" r:id="rId16"/>
    <p:sldId id="1384" r:id="rId17"/>
    <p:sldId id="1755" r:id="rId18"/>
    <p:sldId id="1861" r:id="rId19"/>
    <p:sldId id="1811" r:id="rId20"/>
    <p:sldId id="1848" r:id="rId21"/>
    <p:sldId id="1849" r:id="rId22"/>
    <p:sldId id="1756" r:id="rId23"/>
    <p:sldId id="1862" r:id="rId24"/>
    <p:sldId id="1746" r:id="rId25"/>
    <p:sldId id="1770" r:id="rId26"/>
    <p:sldId id="1834" r:id="rId27"/>
    <p:sldId id="1852" r:id="rId28"/>
    <p:sldId id="1778" r:id="rId29"/>
    <p:sldId id="1863" r:id="rId30"/>
    <p:sldId id="1864" r:id="rId31"/>
    <p:sldId id="1865" r:id="rId32"/>
    <p:sldId id="1519" r:id="rId33"/>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E6F2"/>
    <a:srgbClr val="0000CC"/>
    <a:srgbClr val="00CCFF"/>
    <a:srgbClr val="B4C7E7"/>
    <a:srgbClr val="0000FF"/>
    <a:srgbClr val="0066FF"/>
    <a:srgbClr val="9BBD59"/>
    <a:srgbClr val="7BC14A"/>
    <a:srgbClr val="FFD966"/>
    <a:srgbClr val="F3EF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152" autoAdjust="0"/>
    <p:restoredTop sz="96727" autoAdjust="0"/>
  </p:normalViewPr>
  <p:slideViewPr>
    <p:cSldViewPr>
      <p:cViewPr>
        <p:scale>
          <a:sx n="100" d="100"/>
          <a:sy n="100" d="100"/>
        </p:scale>
        <p:origin x="216" y="468"/>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pPr/>
              <a:t>2017/12/21</a:t>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pPr/>
              <a:t>‹#›</a:t>
            </a:fld>
            <a:endParaRPr lang="zh-CN" altLang="en-US"/>
          </a:p>
        </p:txBody>
      </p:sp>
    </p:spTree>
    <p:extLst>
      <p:ext uri="{BB962C8B-B14F-4D97-AF65-F5344CB8AC3E}">
        <p14:creationId xmlns:p14="http://schemas.microsoft.com/office/powerpoint/2010/main" xmlns="" val="258213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16.xml"/></Relationships>
</file>

<file path=ppt/slides/_rels/slide2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descr="C:\Users\Administrator\Desktop\12.jpg"/>
          <p:cNvPicPr>
            <a:picLocks noChangeArrowheads="1"/>
          </p:cNvPicPr>
          <p:nvPr/>
        </p:nvPicPr>
        <p:blipFill rotWithShape="1">
          <a:blip r:embed="rId2" cstate="print">
            <a:extLst>
              <a:ext uri="{28A0092B-C50C-407E-A947-70E740481C1C}">
                <a14:useLocalDpi xmlns:a14="http://schemas.microsoft.com/office/drawing/2010/main" xmlns="" val="0"/>
              </a:ext>
            </a:extLst>
          </a:blip>
          <a:srcRect t="5430" b="5452"/>
          <a:stretch/>
        </p:blipFill>
        <p:spPr bwMode="auto">
          <a:xfrm>
            <a:off x="406" y="0"/>
            <a:ext cx="12189600" cy="685958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a:spLocks/>
          </p:cNvSpPr>
          <p:nvPr/>
        </p:nvSpPr>
        <p:spPr>
          <a:xfrm>
            <a:off x="2753334" y="3767471"/>
            <a:ext cx="780636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400" b="1" kern="100" dirty="0" smtClean="0">
                <a:solidFill>
                  <a:schemeClr val="tx1">
                    <a:lumMod val="65000"/>
                    <a:lumOff val="35000"/>
                  </a:schemeClr>
                </a:solidFill>
                <a:latin typeface="Times New Roman"/>
                <a:ea typeface="微软雅黑" pitchFamily="34" charset="-122"/>
                <a:cs typeface="Times New Roman"/>
              </a:rPr>
              <a:t>第六单元   </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墨子</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选读 </a:t>
            </a:r>
            <a:endParaRPr lang="en-US" altLang="zh-CN" sz="2400" b="1" kern="100" dirty="0">
              <a:solidFill>
                <a:schemeClr val="tx1">
                  <a:lumMod val="65000"/>
                  <a:lumOff val="35000"/>
                </a:schemeClr>
              </a:solidFill>
              <a:latin typeface="Times New Roman"/>
              <a:ea typeface="微软雅黑" pitchFamily="34" charset="-122"/>
              <a:cs typeface="Times New Roman"/>
            </a:endParaRPr>
          </a:p>
        </p:txBody>
      </p:sp>
      <p:sp>
        <p:nvSpPr>
          <p:cNvPr id="16" name="标题 2"/>
          <p:cNvSpPr txBox="1">
            <a:spLocks/>
          </p:cNvSpPr>
          <p:nvPr/>
        </p:nvSpPr>
        <p:spPr>
          <a:xfrm>
            <a:off x="2825342" y="4293890"/>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latin typeface="Times New Roman"/>
                <a:ea typeface="微软雅黑" pitchFamily="34" charset="-122"/>
                <a:cs typeface="Times New Roman"/>
              </a:rPr>
              <a:t>二、非攻</a:t>
            </a:r>
          </a:p>
        </p:txBody>
      </p:sp>
    </p:spTree>
    <p:extLst>
      <p:ext uri="{BB962C8B-B14F-4D97-AF65-F5344CB8AC3E}">
        <p14:creationId xmlns:p14="http://schemas.microsoft.com/office/powerpoint/2010/main" xmlns="" val="9482886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694606" y="45418"/>
            <a:ext cx="1029714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10" name="矩形 9"/>
          <p:cNvSpPr/>
          <p:nvPr/>
        </p:nvSpPr>
        <p:spPr>
          <a:xfrm>
            <a:off x="766614" y="222774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以</a:t>
            </a:r>
            <a:endParaRPr lang="en-US" altLang="zh-CN" sz="2800" kern="100" dirty="0" smtClean="0">
              <a:latin typeface="Times New Roman"/>
              <a:ea typeface="华文细黑"/>
              <a:cs typeface="Times New Roman"/>
            </a:endParaRPr>
          </a:p>
        </p:txBody>
      </p:sp>
      <p:sp>
        <p:nvSpPr>
          <p:cNvPr id="11" name="矩形 10"/>
          <p:cNvSpPr/>
          <p:nvPr/>
        </p:nvSpPr>
        <p:spPr>
          <a:xfrm>
            <a:off x="1762129" y="765498"/>
            <a:ext cx="9309155" cy="3323987"/>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亏人自利也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乃入见。问：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战？</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作《师说》</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贻之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以是人多</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书假余</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夫夷</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近，则游者众</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12" name="左大括号 11"/>
          <p:cNvSpPr/>
          <p:nvPr/>
        </p:nvSpPr>
        <p:spPr>
          <a:xfrm>
            <a:off x="1612598" y="970298"/>
            <a:ext cx="169654" cy="310756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766614" y="5013970"/>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则</a:t>
            </a:r>
            <a:endParaRPr lang="en-US" altLang="zh-CN" sz="2800" kern="100" dirty="0" smtClean="0">
              <a:latin typeface="Times New Roman"/>
              <a:ea typeface="华文细黑"/>
              <a:cs typeface="Times New Roman"/>
            </a:endParaRPr>
          </a:p>
        </p:txBody>
      </p:sp>
      <p:sp>
        <p:nvSpPr>
          <p:cNvPr id="20" name="矩形 19"/>
          <p:cNvSpPr/>
          <p:nvPr/>
        </p:nvSpPr>
        <p:spPr>
          <a:xfrm>
            <a:off x="1774726" y="4221882"/>
            <a:ext cx="9309155"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上为政者得</a:t>
            </a:r>
            <a:r>
              <a:rPr lang="zh-CN" altLang="zh-CN" sz="2800" kern="100" dirty="0">
                <a:solidFill>
                  <a:srgbClr val="0000FF"/>
                </a:solidFill>
                <a:latin typeface="Times New Roman"/>
                <a:ea typeface="华文细黑"/>
                <a:cs typeface="Times New Roman"/>
              </a:rPr>
              <a:t>则</a:t>
            </a:r>
            <a:r>
              <a:rPr lang="zh-CN" altLang="zh-CN" sz="2800" kern="100" dirty="0">
                <a:latin typeface="Times New Roman"/>
                <a:ea typeface="华文细黑"/>
                <a:cs typeface="Times New Roman"/>
              </a:rPr>
              <a:t>罚之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今至大为不义攻国，</a:t>
            </a:r>
            <a:r>
              <a:rPr lang="zh-CN" altLang="zh-CN" sz="2800" kern="100" dirty="0">
                <a:solidFill>
                  <a:srgbClr val="0000FF"/>
                </a:solidFill>
                <a:latin typeface="Times New Roman"/>
                <a:ea typeface="华文细黑"/>
                <a:cs typeface="Times New Roman"/>
              </a:rPr>
              <a:t>则</a:t>
            </a:r>
            <a:r>
              <a:rPr lang="zh-CN" altLang="zh-CN" sz="2800" kern="100" dirty="0">
                <a:latin typeface="Times New Roman"/>
                <a:ea typeface="华文细黑"/>
                <a:cs typeface="Times New Roman"/>
              </a:rPr>
              <a:t>弗知非</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今</a:t>
            </a:r>
            <a:r>
              <a:rPr lang="zh-CN" altLang="zh-CN" sz="2800" kern="100" dirty="0">
                <a:solidFill>
                  <a:srgbClr val="0000FF"/>
                </a:solidFill>
                <a:latin typeface="Times New Roman"/>
                <a:ea typeface="华文细黑"/>
                <a:cs typeface="Times New Roman"/>
              </a:rPr>
              <a:t>则</a:t>
            </a:r>
            <a:r>
              <a:rPr lang="zh-CN" altLang="zh-CN" sz="2800" kern="100" dirty="0">
                <a:latin typeface="Times New Roman"/>
                <a:ea typeface="华文细黑"/>
                <a:cs typeface="Times New Roman"/>
              </a:rPr>
              <a:t>来，沛公恐不得有此</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en-US" sz="2800" dirty="0"/>
          </a:p>
        </p:txBody>
      </p:sp>
      <p:sp>
        <p:nvSpPr>
          <p:cNvPr id="21" name="左大括号 20"/>
          <p:cNvSpPr/>
          <p:nvPr/>
        </p:nvSpPr>
        <p:spPr>
          <a:xfrm>
            <a:off x="1677080" y="4499067"/>
            <a:ext cx="169654" cy="16768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4295006" y="89035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连词，因为</a:t>
            </a:r>
            <a:endParaRPr lang="zh-CN" altLang="en-US" sz="2800" kern="100" dirty="0">
              <a:solidFill>
                <a:srgbClr val="C00000"/>
              </a:solidFill>
              <a:latin typeface="宋体"/>
              <a:ea typeface="华文细黑"/>
              <a:cs typeface="Times New Roman"/>
            </a:endParaRPr>
          </a:p>
        </p:txBody>
      </p:sp>
      <p:sp>
        <p:nvSpPr>
          <p:cNvPr id="22" name="矩形 21"/>
          <p:cNvSpPr/>
          <p:nvPr/>
        </p:nvSpPr>
        <p:spPr>
          <a:xfrm>
            <a:off x="6565383" y="1485578"/>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介词，凭，凭借</a:t>
            </a:r>
            <a:endParaRPr lang="zh-CN" altLang="en-US" sz="2800" kern="100" dirty="0">
              <a:solidFill>
                <a:srgbClr val="C00000"/>
              </a:solidFill>
              <a:latin typeface="宋体"/>
              <a:ea typeface="华文细黑"/>
              <a:cs typeface="Times New Roman"/>
            </a:endParaRPr>
          </a:p>
        </p:txBody>
      </p:sp>
      <p:sp>
        <p:nvSpPr>
          <p:cNvPr id="23" name="矩形 22"/>
          <p:cNvSpPr/>
          <p:nvPr/>
        </p:nvSpPr>
        <p:spPr>
          <a:xfrm>
            <a:off x="5053215" y="2165881"/>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连词，来，用来</a:t>
            </a:r>
            <a:endParaRPr lang="zh-CN" altLang="en-US" sz="2800" kern="100" dirty="0">
              <a:solidFill>
                <a:srgbClr val="C00000"/>
              </a:solidFill>
              <a:latin typeface="宋体"/>
              <a:ea typeface="华文细黑"/>
              <a:cs typeface="Times New Roman"/>
            </a:endParaRPr>
          </a:p>
        </p:txBody>
      </p:sp>
      <p:sp>
        <p:nvSpPr>
          <p:cNvPr id="24" name="矩形 23"/>
          <p:cNvSpPr/>
          <p:nvPr/>
        </p:nvSpPr>
        <p:spPr>
          <a:xfrm>
            <a:off x="5032699" y="2781722"/>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介词，把</a:t>
            </a:r>
            <a:endParaRPr lang="zh-CN" altLang="en-US" sz="2800" kern="100" dirty="0">
              <a:solidFill>
                <a:srgbClr val="C00000"/>
              </a:solidFill>
              <a:latin typeface="宋体"/>
              <a:ea typeface="华文细黑"/>
              <a:cs typeface="Times New Roman"/>
            </a:endParaRPr>
          </a:p>
        </p:txBody>
      </p:sp>
      <p:sp>
        <p:nvSpPr>
          <p:cNvPr id="25" name="矩形 24"/>
          <p:cNvSpPr/>
          <p:nvPr/>
        </p:nvSpPr>
        <p:spPr>
          <a:xfrm>
            <a:off x="5411321" y="3429794"/>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连词，而且</a:t>
            </a:r>
            <a:endParaRPr lang="zh-CN" altLang="en-US" sz="2800" kern="100" dirty="0">
              <a:solidFill>
                <a:srgbClr val="C00000"/>
              </a:solidFill>
              <a:latin typeface="宋体"/>
              <a:ea typeface="华文细黑"/>
              <a:cs typeface="Times New Roman"/>
            </a:endParaRPr>
          </a:p>
        </p:txBody>
      </p:sp>
      <p:sp>
        <p:nvSpPr>
          <p:cNvPr id="26" name="矩形 25"/>
          <p:cNvSpPr/>
          <p:nvPr/>
        </p:nvSpPr>
        <p:spPr>
          <a:xfrm>
            <a:off x="5122321" y="4274726"/>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连词，就</a:t>
            </a:r>
            <a:endParaRPr lang="zh-CN" altLang="en-US" sz="2800" kern="100" dirty="0">
              <a:solidFill>
                <a:srgbClr val="C00000"/>
              </a:solidFill>
              <a:latin typeface="宋体"/>
              <a:ea typeface="华文细黑"/>
              <a:cs typeface="Times New Roman"/>
            </a:endParaRPr>
          </a:p>
        </p:txBody>
      </p:sp>
      <p:sp>
        <p:nvSpPr>
          <p:cNvPr id="27" name="矩形 26"/>
          <p:cNvSpPr/>
          <p:nvPr/>
        </p:nvSpPr>
        <p:spPr>
          <a:xfrm>
            <a:off x="6815286" y="4941962"/>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连词，却</a:t>
            </a:r>
            <a:endParaRPr lang="zh-CN" altLang="en-US" sz="2800" kern="100" dirty="0">
              <a:solidFill>
                <a:srgbClr val="C00000"/>
              </a:solidFill>
              <a:latin typeface="宋体"/>
              <a:ea typeface="华文细黑"/>
              <a:cs typeface="Times New Roman"/>
            </a:endParaRPr>
          </a:p>
        </p:txBody>
      </p:sp>
      <p:sp>
        <p:nvSpPr>
          <p:cNvPr id="28" name="矩形 27"/>
          <p:cNvSpPr/>
          <p:nvPr/>
        </p:nvSpPr>
        <p:spPr>
          <a:xfrm>
            <a:off x="6059393" y="5585167"/>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连词，如果</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976912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linds(horizontal)">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linds(horizontal)">
                                      <p:cBhvr>
                                        <p:cTn id="24" dur="500"/>
                                        <p:tgtEl>
                                          <p:spTgt spid="26"/>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blinds(horizontal)">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2"/>
                                        </p:tgtEl>
                                      </p:cBhvr>
                                    </p:animEffect>
                                    <p:set>
                                      <p:cBhvr>
                                        <p:cTn id="38" dur="1" fill="hold">
                                          <p:stCondLst>
                                            <p:cond delay="499"/>
                                          </p:stCondLst>
                                        </p:cTn>
                                        <p:tgtEl>
                                          <p:spTgt spid="2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3"/>
                                        </p:tgtEl>
                                      </p:cBhvr>
                                    </p:animEffect>
                                    <p:set>
                                      <p:cBhvr>
                                        <p:cTn id="41" dur="1" fill="hold">
                                          <p:stCondLst>
                                            <p:cond delay="499"/>
                                          </p:stCondLst>
                                        </p:cTn>
                                        <p:tgtEl>
                                          <p:spTgt spid="2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4"/>
                                        </p:tgtEl>
                                      </p:cBhvr>
                                    </p:animEffect>
                                    <p:set>
                                      <p:cBhvr>
                                        <p:cTn id="44" dur="1" fill="hold">
                                          <p:stCondLst>
                                            <p:cond delay="499"/>
                                          </p:stCondLst>
                                        </p:cTn>
                                        <p:tgtEl>
                                          <p:spTgt spid="2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6"/>
                                        </p:tgtEl>
                                      </p:cBhvr>
                                    </p:animEffect>
                                    <p:set>
                                      <p:cBhvr>
                                        <p:cTn id="50" dur="1" fill="hold">
                                          <p:stCondLst>
                                            <p:cond delay="499"/>
                                          </p:stCondLst>
                                        </p:cTn>
                                        <p:tgtEl>
                                          <p:spTgt spid="2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7"/>
                                        </p:tgtEl>
                                      </p:cBhvr>
                                    </p:animEffect>
                                    <p:set>
                                      <p:cBhvr>
                                        <p:cTn id="53" dur="1" fill="hold">
                                          <p:stCondLst>
                                            <p:cond delay="499"/>
                                          </p:stCondLst>
                                        </p:cTn>
                                        <p:tgtEl>
                                          <p:spTgt spid="2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8"/>
                                        </p:tgtEl>
                                      </p:cBhvr>
                                    </p:animEffect>
                                    <p:set>
                                      <p:cBhvr>
                                        <p:cTn id="56"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334566" y="256788"/>
            <a:ext cx="11634558" cy="3323987"/>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众闻则</a:t>
            </a:r>
            <a:r>
              <a:rPr lang="zh-CN" altLang="zh-CN" sz="2800" kern="100" dirty="0">
                <a:solidFill>
                  <a:srgbClr val="0000FF"/>
                </a:solidFill>
                <a:latin typeface="Times New Roman"/>
                <a:ea typeface="华文细黑"/>
                <a:cs typeface="Times New Roman"/>
              </a:rPr>
              <a:t>非</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a:t>
            </a:r>
            <a:r>
              <a:rPr lang="zh-CN" altLang="zh-CN" sz="2800" kern="100" dirty="0">
                <a:solidFill>
                  <a:srgbClr val="0000FF"/>
                </a:solidFill>
                <a:latin typeface="Times New Roman"/>
                <a:ea typeface="华文细黑"/>
                <a:cs typeface="Times New Roman"/>
              </a:rPr>
              <a:t>亏</a:t>
            </a:r>
            <a:r>
              <a:rPr lang="zh-CN" altLang="zh-CN" sz="2800" kern="100" dirty="0">
                <a:latin typeface="Times New Roman"/>
                <a:ea typeface="华文细黑"/>
                <a:cs typeface="Times New Roman"/>
              </a:rPr>
              <a:t>人自利也：</a:t>
            </a:r>
            <a:r>
              <a:rPr lang="en-US" altLang="zh-CN" sz="2800" kern="100" dirty="0" smtClean="0">
                <a:latin typeface="Times New Roman"/>
                <a:ea typeface="华文细黑"/>
                <a:cs typeface="Courier New"/>
              </a:rPr>
              <a:t>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故</a:t>
            </a:r>
            <a:r>
              <a:rPr lang="zh-CN" altLang="zh-CN" sz="2800" kern="100" dirty="0">
                <a:solidFill>
                  <a:srgbClr val="0000FF"/>
                </a:solidFill>
                <a:latin typeface="Times New Roman"/>
                <a:ea typeface="华文细黑"/>
                <a:cs typeface="Times New Roman"/>
              </a:rPr>
              <a:t>书</a:t>
            </a:r>
            <a:r>
              <a:rPr lang="zh-CN" altLang="zh-CN" sz="2800" kern="100" dirty="0">
                <a:latin typeface="Times New Roman"/>
                <a:ea typeface="华文细黑"/>
                <a:cs typeface="Times New Roman"/>
              </a:rPr>
              <a:t>其言以遗后世：</a:t>
            </a:r>
            <a:r>
              <a:rPr lang="en-US" altLang="zh-CN" sz="2800" kern="100" dirty="0" smtClean="0">
                <a:latin typeface="Times New Roman"/>
                <a:ea typeface="华文细黑"/>
                <a:cs typeface="Courier New"/>
              </a:rPr>
              <a:t>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从而</a:t>
            </a:r>
            <a:r>
              <a:rPr lang="zh-CN" altLang="zh-CN" sz="2800" kern="100" dirty="0">
                <a:solidFill>
                  <a:srgbClr val="0000FF"/>
                </a:solidFill>
                <a:latin typeface="Times New Roman"/>
                <a:ea typeface="华文细黑"/>
                <a:cs typeface="Times New Roman"/>
              </a:rPr>
              <a:t>誉</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a:t>
            </a:r>
            <a:endParaRPr lang="zh-CN" altLang="zh-CN" sz="1050" kern="100" dirty="0">
              <a:effectLst/>
              <a:latin typeface="宋体"/>
              <a:cs typeface="Courier New"/>
            </a:endParaRPr>
          </a:p>
        </p:txBody>
      </p:sp>
      <p:sp>
        <p:nvSpPr>
          <p:cNvPr id="18" name="矩形 17"/>
          <p:cNvSpPr/>
          <p:nvPr/>
        </p:nvSpPr>
        <p:spPr>
          <a:xfrm>
            <a:off x="3016540" y="962358"/>
            <a:ext cx="7327138"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形容词作动词，责怪、</a:t>
            </a:r>
            <a:r>
              <a:rPr lang="zh-CN" altLang="en-US" sz="2800" kern="100" dirty="0" smtClean="0">
                <a:solidFill>
                  <a:srgbClr val="C00000"/>
                </a:solidFill>
                <a:latin typeface="Times New Roman"/>
                <a:ea typeface="华文细黑"/>
                <a:cs typeface="Times New Roman"/>
              </a:rPr>
              <a:t>反对</a:t>
            </a:r>
            <a:endParaRPr lang="zh-CN" altLang="en-US" sz="2800" dirty="0"/>
          </a:p>
        </p:txBody>
      </p:sp>
      <p:sp>
        <p:nvSpPr>
          <p:cNvPr id="9" name="矩形 8"/>
          <p:cNvSpPr/>
          <p:nvPr/>
        </p:nvSpPr>
        <p:spPr>
          <a:xfrm>
            <a:off x="3417849" y="1657171"/>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亏</a:t>
            </a:r>
            <a:endParaRPr lang="zh-CN" altLang="en-US" sz="2800" dirty="0"/>
          </a:p>
        </p:txBody>
      </p:sp>
      <p:sp>
        <p:nvSpPr>
          <p:cNvPr id="10" name="矩形 9"/>
          <p:cNvSpPr/>
          <p:nvPr/>
        </p:nvSpPr>
        <p:spPr>
          <a:xfrm>
            <a:off x="4024652" y="2258502"/>
            <a:ext cx="7327138"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名词作动词，写下</a:t>
            </a:r>
            <a:endParaRPr lang="zh-CN" altLang="en-US" sz="2800" dirty="0"/>
          </a:p>
        </p:txBody>
      </p:sp>
      <p:sp>
        <p:nvSpPr>
          <p:cNvPr id="11" name="矩形 10"/>
          <p:cNvSpPr/>
          <p:nvPr/>
        </p:nvSpPr>
        <p:spPr>
          <a:xfrm>
            <a:off x="2638822" y="2925738"/>
            <a:ext cx="7327138"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名词作动词，赞美</a:t>
            </a:r>
            <a:endParaRPr lang="zh-CN" altLang="en-US" sz="2800" dirty="0"/>
          </a:p>
        </p:txBody>
      </p:sp>
    </p:spTree>
    <p:extLst>
      <p:ext uri="{BB962C8B-B14F-4D97-AF65-F5344CB8AC3E}">
        <p14:creationId xmlns:p14="http://schemas.microsoft.com/office/powerpoint/2010/main" xmlns="" val="3330304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8" grpId="0"/>
      <p:bldP spid="18" grpId="1"/>
      <p:bldP spid="9" grpId="0"/>
      <p:bldP spid="9" grpId="1"/>
      <p:bldP spid="10" grpId="0"/>
      <p:bldP spid="10"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328796"/>
            <a:ext cx="11405311" cy="2031325"/>
          </a:xfrm>
          <a:prstGeom prst="rect">
            <a:avLst/>
          </a:prstGeom>
        </p:spPr>
        <p:txBody>
          <a:bodyPr wrap="square">
            <a:spAutoFit/>
          </a:bodyPr>
          <a:lstStyle/>
          <a:p>
            <a:pPr algn="just">
              <a:lnSpc>
                <a:spcPct val="150000"/>
              </a:lnSpc>
              <a:spcAft>
                <a:spcPts val="0"/>
              </a:spcAft>
            </a:pPr>
            <a:r>
              <a:rPr lang="en-US" altLang="zh-CN" sz="2800" b="1" kern="100" dirty="0" smtClean="0">
                <a:latin typeface="Times New Roman"/>
                <a:ea typeface="华文细黑"/>
                <a:cs typeface="Courier New"/>
              </a:rPr>
              <a:t>3.</a:t>
            </a:r>
            <a:r>
              <a:rPr lang="zh-CN" altLang="zh-CN" sz="2800" b="1" kern="100" dirty="0" smtClean="0">
                <a:latin typeface="Times New Roman"/>
                <a:ea typeface="华文细黑"/>
                <a:cs typeface="Times New Roman"/>
              </a:rPr>
              <a:t>特殊句式</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以亏人自利也。</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是以知天下之君子也，辩义与不义之乱也。</a:t>
            </a:r>
            <a:r>
              <a:rPr lang="en-US" altLang="zh-CN" sz="2800" kern="100" dirty="0">
                <a:latin typeface="Times New Roman"/>
                <a:ea typeface="华文细黑"/>
                <a:cs typeface="Courier New"/>
              </a:rPr>
              <a:t>_________</a:t>
            </a:r>
            <a:endParaRPr lang="zh-CN" altLang="zh-CN" sz="1050" kern="100" dirty="0">
              <a:effectLst/>
              <a:latin typeface="宋体"/>
              <a:cs typeface="Courier New"/>
            </a:endParaRPr>
          </a:p>
        </p:txBody>
      </p:sp>
      <p:sp>
        <p:nvSpPr>
          <p:cNvPr id="2" name="矩形 1"/>
          <p:cNvSpPr/>
          <p:nvPr/>
        </p:nvSpPr>
        <p:spPr>
          <a:xfrm>
            <a:off x="3467105" y="105353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2" name="矩形 11"/>
          <p:cNvSpPr/>
          <p:nvPr/>
        </p:nvSpPr>
        <p:spPr>
          <a:xfrm>
            <a:off x="7751390" y="1719123"/>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判断句</a:t>
            </a:r>
          </a:p>
        </p:txBody>
      </p:sp>
    </p:spTree>
    <p:extLst>
      <p:ext uri="{BB962C8B-B14F-4D97-AF65-F5344CB8AC3E}">
        <p14:creationId xmlns:p14="http://schemas.microsoft.com/office/powerpoint/2010/main" xmlns="" val="2033939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843" y="323572"/>
            <a:ext cx="11634558" cy="5262979"/>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此可谓知义与不义之别乎？</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今小为非，则知而非之；大为非攻国，则不知非，从而誉之，谓之义。</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a:t>
            </a: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是以知天下之君子也，辩义与不义之乱也。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_________________________</a:t>
            </a:r>
            <a:endParaRPr lang="en-US" altLang="zh-CN" sz="2800" kern="100" dirty="0">
              <a:latin typeface="Times New Roman"/>
              <a:ea typeface="华文细黑"/>
              <a:cs typeface="Courier New"/>
            </a:endParaRPr>
          </a:p>
        </p:txBody>
      </p:sp>
      <p:sp>
        <p:nvSpPr>
          <p:cNvPr id="4" name="矩形 3"/>
          <p:cNvSpPr/>
          <p:nvPr/>
        </p:nvSpPr>
        <p:spPr>
          <a:xfrm>
            <a:off x="498852" y="1547708"/>
            <a:ext cx="10636914" cy="656077"/>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这</a:t>
            </a:r>
            <a:r>
              <a:rPr lang="zh-CN" altLang="zh-CN" sz="2800" kern="100" dirty="0">
                <a:solidFill>
                  <a:srgbClr val="C00000"/>
                </a:solidFill>
                <a:latin typeface="Times New Roman"/>
                <a:ea typeface="华文细黑"/>
                <a:cs typeface="Times New Roman"/>
              </a:rPr>
              <a:t>能说知道义与不义的区别吗？</a:t>
            </a:r>
            <a:endParaRPr lang="zh-CN" altLang="zh-CN" sz="1050" kern="100" dirty="0">
              <a:solidFill>
                <a:srgbClr val="C00000"/>
              </a:solidFill>
              <a:effectLst/>
              <a:latin typeface="宋体"/>
              <a:cs typeface="Courier New"/>
            </a:endParaRPr>
          </a:p>
        </p:txBody>
      </p:sp>
      <p:sp>
        <p:nvSpPr>
          <p:cNvPr id="9" name="矩形 8"/>
          <p:cNvSpPr/>
          <p:nvPr/>
        </p:nvSpPr>
        <p:spPr>
          <a:xfrm>
            <a:off x="478582" y="2847466"/>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现在</a:t>
            </a:r>
            <a:r>
              <a:rPr lang="zh-CN" altLang="zh-CN" sz="2800" kern="100" dirty="0">
                <a:solidFill>
                  <a:srgbClr val="C00000"/>
                </a:solidFill>
                <a:latin typeface="Times New Roman"/>
                <a:ea typeface="华文细黑"/>
                <a:cs typeface="Times New Roman"/>
              </a:rPr>
              <a:t>做小的错事，就知道谴责他；做大的错事即攻打别国，却不知道谴责他，反而称赞他，说他义。</a:t>
            </a:r>
            <a:endParaRPr lang="zh-CN" altLang="zh-CN" sz="1050" kern="100" dirty="0">
              <a:solidFill>
                <a:srgbClr val="C00000"/>
              </a:solidFill>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1472687" y="4869954"/>
            <a:ext cx="10959223" cy="523220"/>
          </a:xfrm>
          <a:prstGeom prst="rect">
            <a:avLst/>
          </a:prstGeom>
        </p:spPr>
        <p:txBody>
          <a:bodyPr>
            <a:spAutoFit/>
          </a:bodyPr>
          <a:lstStyle/>
          <a:p>
            <a:pPr algn="just">
              <a:spcAft>
                <a:spcPts val="0"/>
              </a:spcAft>
              <a:tabLst>
                <a:tab pos="1890395" algn="l"/>
              </a:tabLst>
            </a:pPr>
            <a:r>
              <a:rPr lang="zh-CN" altLang="zh-CN" sz="2800" kern="100" dirty="0">
                <a:solidFill>
                  <a:srgbClr val="C00000"/>
                </a:solidFill>
                <a:latin typeface="Times New Roman"/>
                <a:ea typeface="华文细黑"/>
                <a:cs typeface="Times New Roman"/>
              </a:rPr>
              <a:t>因此知道天下的君子在分辨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的问题上是混乱的。</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73962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9" grpId="0"/>
      <p:bldP spid="9"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870756"/>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文本名句</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名言警句</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521360" y="1522310"/>
            <a:ext cx="9928546" cy="197949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苟亏人愈多，其不仁兹甚矣，罪益厚。</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今小为非，则知而非之；大为非攻国，则不知非，从而誉之，谓之义。此可谓知义与不义之辩乎？</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410828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9352" y="764444"/>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文外名句</a:t>
            </a:r>
            <a:endParaRPr lang="zh-CN" altLang="zh-CN" sz="2800" b="1" kern="100" dirty="0">
              <a:solidFill>
                <a:srgbClr val="0000FF"/>
              </a:solidFill>
              <a:latin typeface="微软雅黑"/>
              <a:ea typeface="微软雅黑"/>
              <a:cs typeface="Times New Roman"/>
            </a:endParaRPr>
          </a:p>
        </p:txBody>
      </p:sp>
      <p:sp>
        <p:nvSpPr>
          <p:cNvPr id="5" name="矩形 4"/>
          <p:cNvSpPr/>
          <p:nvPr/>
        </p:nvSpPr>
        <p:spPr>
          <a:xfrm>
            <a:off x="449352" y="1379266"/>
            <a:ext cx="11364853" cy="262659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志不强者智不达，言不信者行不果。</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故大人之务，将在于众贤而已。</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贤者举而上之，不肖者抑而废之。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染于苍则苍，染于黄则黄。</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47628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精读研析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读课文题点，析思路明答案</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25522012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9115" y="722217"/>
            <a:ext cx="11140921"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本文在说理上层层铺垫，对照鲜明，课文是怎样展开论证的？</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要点突破</a:t>
            </a:r>
            <a:endParaRPr lang="zh-CN" altLang="en-US" b="1" dirty="0">
              <a:solidFill>
                <a:srgbClr val="FFFF00"/>
              </a:solidFill>
              <a:latin typeface="微软雅黑" pitchFamily="34" charset="-122"/>
              <a:ea typeface="微软雅黑" pitchFamily="34" charset="-122"/>
            </a:endParaRPr>
          </a:p>
        </p:txBody>
      </p:sp>
      <p:sp>
        <p:nvSpPr>
          <p:cNvPr id="44" name="TextBox 43">
            <a:hlinkClick r:id="rId2" action="ppaction://hlinksldjump"/>
          </p:cNvPr>
          <p:cNvSpPr txBox="1"/>
          <p:nvPr/>
        </p:nvSpPr>
        <p:spPr>
          <a:xfrm>
            <a:off x="469115" y="155132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1913856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37962" y="405458"/>
            <a:ext cx="11273868" cy="5909310"/>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先从情节极其轻微的窃人桃李说起，说到情节不太严重的鸡鸣狗盗，又说到情节较为严重的取人马牛，再说到情节相当严重的杀人越货，情节越来越严重，不</a:t>
            </a:r>
            <a:r>
              <a:rPr lang="zh-CN" altLang="zh-CN" sz="2800" kern="100" dirty="0" smtClean="0">
                <a:latin typeface="Times New Roman"/>
                <a:ea typeface="华文细黑"/>
                <a:cs typeface="Times New Roman"/>
              </a:rPr>
              <a:t>义的</a:t>
            </a:r>
            <a:r>
              <a:rPr lang="zh-CN" altLang="zh-CN" sz="2800" kern="100" dirty="0">
                <a:latin typeface="Times New Roman"/>
                <a:ea typeface="华文细黑"/>
                <a:cs typeface="Times New Roman"/>
              </a:rPr>
              <a:t>程度也越来越深。这些行为的确应当受到不同程度的惩罚</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按正常来推理，侵人之国应当是罪大恶极，其罪行应该是罄竹难书，擢发难数，但却赢得了一片颂扬之声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性质相同只是轻重不同的行为，导致的却是两种截然不同的结果，相形之下，就更能看出君子的逻辑才真是不合乎逻辑的逻辑</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zh-CN" altLang="zh-CN" sz="2800" kern="100" dirty="0" smtClean="0">
                <a:latin typeface="Times New Roman"/>
                <a:ea typeface="华文细黑"/>
                <a:cs typeface="Times New Roman"/>
              </a:rPr>
              <a:t>这样</a:t>
            </a:r>
            <a:r>
              <a:rPr lang="zh-CN" altLang="zh-CN" sz="2800" kern="100" dirty="0">
                <a:latin typeface="Times New Roman"/>
                <a:ea typeface="华文细黑"/>
                <a:cs typeface="Times New Roman"/>
              </a:rPr>
              <a:t>鲜明的对比使得文章的主旨突出而且鲜明。</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6388089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13331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墨子认为最大的不义是攻国，可为什么要说窃人桃李、鸡鸣狗盗、取人马牛和杀人越货？这是否是多余的？</a:t>
            </a:r>
            <a:endParaRPr lang="zh-CN" altLang="zh-CN" sz="1050" kern="100" dirty="0">
              <a:effectLst/>
              <a:latin typeface="宋体"/>
              <a:cs typeface="Courier New"/>
            </a:endParaRPr>
          </a:p>
        </p:txBody>
      </p:sp>
      <p:sp>
        <p:nvSpPr>
          <p:cNvPr id="44" name="TextBox 43"/>
          <p:cNvSpPr txBox="1"/>
          <p:nvPr/>
        </p:nvSpPr>
        <p:spPr>
          <a:xfrm>
            <a:off x="437345" y="1917626"/>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26323" y="2564658"/>
            <a:ext cx="11273868" cy="3241400"/>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从窃人桃李不义，说到窃人犬豕鸡豚不义，再说到窃人马牛不义，再说到杀死清白无罪之人并抢夺其财物不义，最后说到最大的不义是攻国。之后，反复说明天下君子指责小的不义，却赞颂大的不义，可以说是荒谬之至。这些不是多余的话，是为了对比说明天下君子攻人之国的不义特征，显示出文章的条理极为清楚。</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2158824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预读先学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读文本内容</a:t>
            </a:r>
            <a:r>
              <a:rPr lang="zh-CN" altLang="en-US" sz="2800" b="1" dirty="0" smtClean="0">
                <a:solidFill>
                  <a:srgbClr val="3114AC"/>
                </a:solidFill>
                <a:latin typeface="Times New Roman" pitchFamily="18" charset="0"/>
                <a:ea typeface="华文细黑" pitchFamily="2" charset="-122"/>
                <a:cs typeface="Times New Roman" pitchFamily="18" charset="0"/>
              </a:rPr>
              <a:t>，知文理学基础</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精读研析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读课文题点，析思路明答案</a:t>
            </a:r>
            <a:endParaRPr lang="en-US" altLang="zh-CN" sz="2800" b="1" dirty="0">
              <a:solidFill>
                <a:srgbClr val="3114AC"/>
              </a:solidFill>
              <a:latin typeface="Times New Roman" pitchFamily="18" charset="0"/>
              <a:ea typeface="华文细黑" pitchFamily="2" charset="-122"/>
              <a:cs typeface="Times New Roman" pitchFamily="18" charset="0"/>
            </a:endParaRPr>
          </a:p>
        </p:txBody>
      </p:sp>
      <p:sp>
        <p:nvSpPr>
          <p:cNvPr id="20" name="TextBox 19">
            <a:hlinkClick r:id="rId5"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多读厚积 </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a:solidFill>
                  <a:srgbClr val="3114AC"/>
                </a:solidFill>
                <a:latin typeface="Times New Roman" pitchFamily="18" charset="0"/>
                <a:ea typeface="华文细黑" pitchFamily="2" charset="-122"/>
                <a:cs typeface="Times New Roman" pitchFamily="18" charset="0"/>
              </a:rPr>
              <a:t>读优秀作文，积素养提技能</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1266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墨子的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是反对一切战争吗？</a:t>
            </a:r>
            <a:endParaRPr lang="zh-CN" altLang="zh-CN" sz="1050" kern="100" dirty="0">
              <a:effectLst/>
              <a:latin typeface="宋体"/>
              <a:cs typeface="Courier New"/>
            </a:endParaRPr>
          </a:p>
        </p:txBody>
      </p:sp>
      <p:sp>
        <p:nvSpPr>
          <p:cNvPr id="44" name="TextBox 43">
            <a:hlinkClick r:id="rId2" action="ppaction://hlinksldjump"/>
          </p:cNvPr>
          <p:cNvSpPr txBox="1"/>
          <p:nvPr/>
        </p:nvSpPr>
        <p:spPr>
          <a:xfrm>
            <a:off x="6599262" y="703401"/>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6196219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283365" y="117426"/>
            <a:ext cx="11500473" cy="6656181"/>
          </a:xfrm>
          <a:prstGeom prst="rect">
            <a:avLst/>
          </a:prstGeom>
          <a:solidFill>
            <a:schemeClr val="accent1">
              <a:lumMod val="20000"/>
              <a:lumOff val="80000"/>
            </a:schemeClr>
          </a:solidFill>
        </p:spPr>
        <p:txBody>
          <a:bodyPr wrap="square">
            <a:spAutoFit/>
          </a:bodyPr>
          <a:lstStyle/>
          <a:p>
            <a:pPr algn="just">
              <a:lnSpc>
                <a:spcPct val="140000"/>
              </a:lnSpc>
              <a:spcAft>
                <a:spcPts val="0"/>
              </a:spcAft>
              <a:tabLst>
                <a:tab pos="1890395" algn="l"/>
              </a:tabLst>
            </a:pPr>
            <a:r>
              <a:rPr lang="zh-CN" altLang="zh-CN" sz="2800" kern="100" dirty="0">
                <a:latin typeface="Times New Roman"/>
                <a:ea typeface="华文细黑"/>
                <a:cs typeface="Times New Roman"/>
              </a:rPr>
              <a:t>墨子反对战争，却不是简单的和平主义者。他只主张非攻，而不主张非战；他反对攻，却讲究守；他不主张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，而主张备兵自守；他既不赞成国家间的攻伐掠夺，也不盲从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春秋无义战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的看法。墨子主张非攻，特指反对当时的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大则攻小也，强则侮弱也，众则贼寡也，诈则欺愚也，贵则敖贱也，富则骄贫也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的掠夺性战争。墨子以是否兼爱为准绳，把战争严格区分为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，即正义与非正义两类。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兼爱天下之百姓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的战争，如禹攻三苗、商汤伐桀、武王伐纣，是上中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符合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天之利、中中鬼之利、下中人之利的，因而有天命的指示，有鬼神的帮助，是正义的战争。反之，大攻下，强凌弱，众暴寡，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兼恶</a:t>
            </a:r>
            <a:r>
              <a:rPr lang="zh-CN" altLang="zh-CN" sz="2800" kern="100" dirty="0" smtClean="0">
                <a:latin typeface="Times New Roman"/>
                <a:ea typeface="华文细黑"/>
                <a:cs typeface="Times New Roman"/>
              </a:rPr>
              <a:t>天下之</a:t>
            </a:r>
            <a:r>
              <a:rPr lang="zh-CN" altLang="zh-CN" sz="2800" kern="100" dirty="0">
                <a:latin typeface="Times New Roman"/>
                <a:ea typeface="华文细黑"/>
                <a:cs typeface="Times New Roman"/>
              </a:rPr>
              <a:t>百姓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的战争，是非正义的。因此，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绝不是不加分析地反对一切战争，而是在分清战争性质的基础上，对诛战赞同，对攻战反对。</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8051833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6893" y="841139"/>
            <a:ext cx="11140921" cy="13331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墨子反对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战争的主要原因是什么？请结合课文，说说其中的理由。</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延伸探究</a:t>
            </a:r>
            <a:endParaRPr lang="zh-CN" altLang="en-US" b="1" dirty="0">
              <a:solidFill>
                <a:srgbClr val="FFFF00"/>
              </a:solidFill>
              <a:latin typeface="微软雅黑" pitchFamily="34" charset="-122"/>
              <a:ea typeface="微软雅黑" pitchFamily="34" charset="-122"/>
            </a:endParaRPr>
          </a:p>
        </p:txBody>
      </p:sp>
      <p:sp>
        <p:nvSpPr>
          <p:cNvPr id="7" name="TextBox 6">
            <a:hlinkClick r:id="rId2" action="ppaction://hlinksldjump"/>
          </p:cNvPr>
          <p:cNvSpPr txBox="1"/>
          <p:nvPr/>
        </p:nvSpPr>
        <p:spPr>
          <a:xfrm>
            <a:off x="426893" y="2320057"/>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19420634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58813" y="125092"/>
            <a:ext cx="11425025" cy="6473054"/>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墨子反对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战争，主要是因为这样的战争对人民的损害最惨重，罪孽深重。</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贻误农时，破坏生产，斩断了百姓的衣食之源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抢劫财富，不劳而获。窃人桃李、抢人犬豕鸡豚、牛马，杀人越货者，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谓之不义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，攻小国，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入其沟境，刈其庄稼，斩其树木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，同样是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不与其劳就其实，以非其所有而取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的不义行为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残害无辜，掠民为奴。墨子指出，大国君主命令军队攻小国，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民之格者，则迳杀之。不格者，则系操而归。丈夫以为仆圉胥靡，妇人以为舂酋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。墨子把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亏人自利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视为不仁不义，文章以这种思想为基础，表达了反对侵略战争的观念，认为攻打别国是最大的不仁不义，是最大的罪过，因为它是最大的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亏人自利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31559929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57763" y="2925738"/>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多读厚积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读优秀作文，积素养提技能</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1556671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189434"/>
            <a:ext cx="11478502" cy="5250644"/>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zh-CN" sz="2800" b="1" kern="100" dirty="0">
                <a:solidFill>
                  <a:srgbClr val="C00000"/>
                </a:solidFill>
                <a:latin typeface="Times New Roman"/>
                <a:ea typeface="华文细黑"/>
                <a:cs typeface="Times New Roman"/>
              </a:rPr>
              <a:t>仰望星空与脚踏实地</a:t>
            </a:r>
            <a:endParaRPr lang="zh-CN" altLang="zh-CN" sz="1050" kern="100" dirty="0">
              <a:latin typeface="宋体"/>
              <a:cs typeface="Courier New"/>
            </a:endParaRPr>
          </a:p>
          <a:p>
            <a:pPr algn="ctr">
              <a:lnSpc>
                <a:spcPct val="150000"/>
              </a:lnSpc>
              <a:spcAft>
                <a:spcPts val="0"/>
              </a:spcAft>
              <a:tabLst>
                <a:tab pos="1890395"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致墨子的一封信</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尊敬的墨子：</a:t>
            </a:r>
            <a:endParaRPr lang="zh-CN" altLang="zh-CN" sz="1050" kern="100" dirty="0">
              <a:latin typeface="宋体"/>
              <a:cs typeface="Courier New"/>
            </a:endParaRPr>
          </a:p>
          <a:p>
            <a:pPr indent="718185"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这是两千年后的一个学生写给你的信。我不知缘何想要写信给你，只知道我因你而懂得了一个简单却又深邃的道理：仰望星空也要脚踏实地。</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4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a:rPr>
              <a:t>【</a:t>
            </a:r>
            <a:r>
              <a:rPr lang="zh-CN" altLang="en-US" sz="2800" b="1" kern="100" dirty="0">
                <a:solidFill>
                  <a:srgbClr val="C00000"/>
                </a:solidFill>
                <a:latin typeface="华文细黑" pitchFamily="2" charset="-122"/>
                <a:ea typeface="华文细黑" pitchFamily="2" charset="-122"/>
                <a:cs typeface="Times New Roman"/>
              </a:rPr>
              <a:t>思悟亮点</a:t>
            </a:r>
            <a:r>
              <a:rPr lang="en-US" altLang="zh-CN" sz="2800" b="1" kern="100" dirty="0" smtClean="0">
                <a:solidFill>
                  <a:srgbClr val="C00000"/>
                </a:solidFill>
                <a:latin typeface="华文细黑" pitchFamily="2" charset="-122"/>
                <a:ea typeface="华文细黑" pitchFamily="2" charset="-122"/>
                <a:cs typeface="Times New Roman"/>
              </a:rPr>
              <a:t>】</a:t>
            </a: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段在文中有何作用？</a:t>
            </a:r>
            <a:endParaRPr lang="zh-CN" altLang="zh-CN" sz="2000" kern="100" dirty="0">
              <a:effectLst/>
              <a:latin typeface="宋体"/>
              <a:cs typeface="Courier New"/>
            </a:endParaRPr>
          </a:p>
        </p:txBody>
      </p:sp>
      <p:sp>
        <p:nvSpPr>
          <p:cNvPr id="6" name="TextBox 5"/>
          <p:cNvSpPr txBox="1"/>
          <p:nvPr/>
        </p:nvSpPr>
        <p:spPr>
          <a:xfrm>
            <a:off x="4757825" y="486995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7" name="矩形 6"/>
          <p:cNvSpPr/>
          <p:nvPr/>
        </p:nvSpPr>
        <p:spPr>
          <a:xfrm>
            <a:off x="357400" y="5426854"/>
            <a:ext cx="11478502" cy="523220"/>
          </a:xfrm>
          <a:prstGeom prst="rect">
            <a:avLst/>
          </a:prstGeom>
          <a:solidFill>
            <a:schemeClr val="accent1">
              <a:lumMod val="20000"/>
              <a:lumOff val="80000"/>
            </a:schemeClr>
          </a:solidFill>
        </p:spPr>
        <p:txBody>
          <a:bodyPr wrap="square">
            <a:spAutoFit/>
          </a:bodyPr>
          <a:lstStyle/>
          <a:p>
            <a:pPr algn="just">
              <a:spcAft>
                <a:spcPts val="0"/>
              </a:spcAft>
              <a:tabLst>
                <a:tab pos="1890395" algn="l"/>
              </a:tabLst>
            </a:pPr>
            <a:r>
              <a:rPr lang="zh-CN" altLang="zh-CN" sz="2800" kern="100" dirty="0">
                <a:latin typeface="Times New Roman"/>
                <a:ea typeface="华文细黑"/>
                <a:cs typeface="Times New Roman"/>
              </a:rPr>
              <a:t>文章单刀直入，提出了本文的中心，作为下文行文的总纲。</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885190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animBg="1"/>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083" y="117426"/>
            <a:ext cx="12043787" cy="5552265"/>
          </a:xfrm>
          <a:prstGeom prst="rect">
            <a:avLst/>
          </a:prstGeom>
        </p:spPr>
        <p:txBody>
          <a:bodyPr wrap="square" lIns="121898" tIns="60948" rIns="121898" bIns="60948">
            <a:spAutoFit/>
          </a:bodyPr>
          <a:lstStyle/>
          <a:p>
            <a:pPr indent="307975" algn="just">
              <a:lnSpc>
                <a:spcPct val="140000"/>
              </a:lnSpc>
              <a:spcAft>
                <a:spcPts val="0"/>
              </a:spcAft>
              <a:tabLst>
                <a:tab pos="1890395" algn="l"/>
              </a:tabLst>
            </a:pPr>
            <a:r>
              <a:rPr lang="en-US" altLang="zh-CN" sz="2800" kern="100" dirty="0" smtClean="0">
                <a:latin typeface="宋体"/>
                <a:ea typeface="华文细黑"/>
                <a:cs typeface="Times New Roman"/>
              </a:rPr>
              <a:t>  ②</a:t>
            </a:r>
            <a:r>
              <a:rPr lang="zh-CN" altLang="zh-CN" sz="2800" kern="100" dirty="0">
                <a:latin typeface="Times New Roman"/>
                <a:ea typeface="华文细黑"/>
                <a:cs typeface="Times New Roman"/>
              </a:rPr>
              <a:t>记得小时候，我无意间从书架的最底层摸到一本古朴的线装书，这便是我与你的第一次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邂逅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。但这第一次似乎并不大美妙，因为从你那黝黑的脸上我看不到一点情感，只有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守不竟，即赴死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的严苛与冷酷。</a:t>
            </a:r>
            <a:endParaRPr lang="zh-CN" altLang="zh-CN" sz="2000" kern="100" dirty="0">
              <a:latin typeface="宋体"/>
              <a:cs typeface="Courier New"/>
            </a:endParaRPr>
          </a:p>
          <a:p>
            <a:pPr indent="307975" algn="just">
              <a:lnSpc>
                <a:spcPct val="140000"/>
              </a:lnSpc>
              <a:spcAft>
                <a:spcPts val="0"/>
              </a:spcAft>
              <a:tabLst>
                <a:tab pos="1890395" algn="l"/>
              </a:tabLst>
            </a:pPr>
            <a:r>
              <a:rPr lang="en-US" altLang="zh-CN" sz="2800" kern="100" dirty="0" smtClean="0">
                <a:latin typeface="宋体"/>
                <a:ea typeface="华文细黑"/>
                <a:cs typeface="Times New Roman"/>
              </a:rPr>
              <a:t>  ③</a:t>
            </a:r>
            <a:r>
              <a:rPr lang="zh-CN" altLang="zh-CN" sz="2800" kern="100" dirty="0">
                <a:latin typeface="Times New Roman"/>
                <a:ea typeface="华文细黑"/>
                <a:cs typeface="Times New Roman"/>
              </a:rPr>
              <a:t>那时我觉得，你一定不是个有远大理想的人，一定不是个会仰望星空的人。</a:t>
            </a:r>
            <a:endParaRPr lang="zh-CN" altLang="zh-CN" sz="2000" kern="100" dirty="0">
              <a:latin typeface="宋体"/>
              <a:cs typeface="Courier New"/>
            </a:endParaRPr>
          </a:p>
          <a:p>
            <a:pPr indent="307975" algn="just">
              <a:lnSpc>
                <a:spcPct val="140000"/>
              </a:lnSpc>
              <a:spcAft>
                <a:spcPts val="0"/>
              </a:spcAft>
              <a:tabLst>
                <a:tab pos="1890395" algn="l"/>
              </a:tabLst>
            </a:pPr>
            <a:r>
              <a:rPr lang="en-US" altLang="zh-CN" sz="2800" kern="100" dirty="0" smtClean="0">
                <a:latin typeface="宋体"/>
                <a:ea typeface="华文细黑"/>
                <a:cs typeface="Times New Roman"/>
              </a:rPr>
              <a:t>  ④</a:t>
            </a:r>
            <a:r>
              <a:rPr lang="zh-CN" altLang="zh-CN" sz="2800" kern="100" dirty="0">
                <a:latin typeface="Times New Roman"/>
                <a:ea typeface="华文细黑"/>
                <a:cs typeface="Times New Roman"/>
              </a:rPr>
              <a:t>但终究，我没有放下这本书，而是日益被它吸引。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天下之人皆相爱，则强不执弱，众不劫寡</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书中的每一个字都散发着一股奇特的稻香。于是每每书页翻动，我便仿佛回到那个人人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交相亏贼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的纷繁乱世。</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p>
          <a:p>
            <a:pPr algn="just">
              <a:lnSpc>
                <a:spcPct val="140000"/>
              </a:lnSpc>
              <a:spcAft>
                <a:spcPts val="0"/>
              </a:spcAft>
              <a:tabLst>
                <a:tab pos="1890395" algn="l"/>
              </a:tabLs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段在写法上有什么特点</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5" name="TextBox 4"/>
          <p:cNvSpPr txBox="1"/>
          <p:nvPr/>
        </p:nvSpPr>
        <p:spPr>
          <a:xfrm>
            <a:off x="5735166" y="5013970"/>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8" name="矩形 7"/>
          <p:cNvSpPr/>
          <p:nvPr/>
        </p:nvSpPr>
        <p:spPr>
          <a:xfrm>
            <a:off x="262558" y="5518557"/>
            <a:ext cx="11478502" cy="1151597"/>
          </a:xfrm>
          <a:prstGeom prst="rect">
            <a:avLst/>
          </a:prstGeom>
          <a:solidFill>
            <a:schemeClr val="accent1">
              <a:lumMod val="20000"/>
              <a:lumOff val="80000"/>
            </a:schemeClr>
          </a:solidFill>
        </p:spPr>
        <p:txBody>
          <a:bodyPr wrap="square">
            <a:spAutoFit/>
          </a:bodyPr>
          <a:lstStyle/>
          <a:p>
            <a:pPr algn="just">
              <a:lnSpc>
                <a:spcPct val="130000"/>
              </a:lnSpc>
              <a:spcAft>
                <a:spcPts val="0"/>
              </a:spcAft>
              <a:tabLst>
                <a:tab pos="1890395" algn="l"/>
              </a:tabLst>
            </a:pPr>
            <a:r>
              <a:rPr lang="zh-CN" altLang="zh-CN" sz="2800" kern="100" dirty="0">
                <a:latin typeface="Times New Roman"/>
                <a:ea typeface="华文细黑"/>
                <a:cs typeface="Times New Roman"/>
              </a:rPr>
              <a:t>采用了先抑后扬的写法。先说对墨子的不喜欢，到对其产生兴趣，感受到了墨子思想的魅力。这符合一般的认知规律。</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8324677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5044" y="440317"/>
            <a:ext cx="11252330" cy="5940063"/>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⑤</a:t>
            </a:r>
            <a:r>
              <a:rPr lang="zh-CN" altLang="zh-CN" sz="2800" kern="100" dirty="0">
                <a:latin typeface="Times New Roman"/>
                <a:ea typeface="华文细黑"/>
                <a:cs typeface="Times New Roman"/>
              </a:rPr>
              <a:t>苍茫中，我看到了那塞外骑着青牛缓缓西去的老者，望天吟咏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功遂身退，天之道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；也望见了那杏坛上侃侃而谈的翩翩君子，仰天大呼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天何言哉？天何言哉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；我看到了临淄稷下学宫中百家争鸣的一派繁荣；也见到了楚河上鼓盆而歌的隐士，正陶醉地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独与天地精神往来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⑥</a:t>
            </a:r>
            <a:r>
              <a:rPr lang="zh-CN" altLang="zh-CN" sz="2800" kern="100" dirty="0">
                <a:latin typeface="Times New Roman"/>
                <a:ea typeface="华文细黑"/>
                <a:cs typeface="Times New Roman"/>
              </a:rPr>
              <a:t>终于，我一眼望到了你。你并未选择归隐，也不愿去与诸子整日无谓地论战。你只是奔波在华夏大地上，以行者的姿态现于人间，奔走疾呼，救百姓于水火，解万民之忧苦。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尽天下之卵，其石犹是也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，你是如此脚踏实地，你的脚步是如此坚实、不屈。</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12999245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1727" y="333450"/>
            <a:ext cx="11030615" cy="5916052"/>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⑦</a:t>
            </a:r>
            <a:r>
              <a:rPr lang="zh-CN" altLang="zh-CN" sz="2800" kern="100" dirty="0">
                <a:latin typeface="Times New Roman"/>
                <a:ea typeface="华文细黑"/>
                <a:cs typeface="Times New Roman"/>
              </a:rPr>
              <a:t>我终于明白，你并非不会仰望星空，你的繁星是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天下大同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。只是比起那些只知仰望星空，只能制造苍白无力的口号的其余诸子，你宁愿脚踏实地地践行自己的理想，让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你的这片星空划出更绚烂的光芒。所以，你总在不停地奔忙。你曾不远千里游说楚王，并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九拒鲁班攻城之机变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，拯救宋国的一方百姓；你又四处奔波，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，为的就是切实地为这乱世提出真正的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济世良方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。你仰望星空，又总是不忘脚踏实地。因而你的脚步从不停息，你的足迹遍布神州大地。而在这浮夸虚假仍存于世的两千年后，你的脚步也越发显得坚实、有力</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Tree>
    <p:extLst>
      <p:ext uri="{BB962C8B-B14F-4D97-AF65-F5344CB8AC3E}">
        <p14:creationId xmlns:p14="http://schemas.microsoft.com/office/powerpoint/2010/main" xmlns="" val="27884305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6893" y="359603"/>
            <a:ext cx="11140921" cy="2062079"/>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⑧</a:t>
            </a:r>
            <a:r>
              <a:rPr lang="zh-CN" altLang="zh-CN" sz="2800" u="heavy" kern="100" dirty="0">
                <a:latin typeface="Times New Roman"/>
                <a:ea typeface="华文细黑"/>
                <a:cs typeface="Times New Roman"/>
              </a:rPr>
              <a:t>原来，你的双眼永远仰望着星空；原来，你的双脚从未离开过大地！</a:t>
            </a:r>
            <a:r>
              <a:rPr lang="en-US" altLang="zh-CN" sz="2800" kern="100" dirty="0">
                <a:latin typeface="Times New Roman"/>
                <a:ea typeface="华文细黑"/>
                <a:cs typeface="Courier New"/>
              </a:rPr>
              <a:t>(3</a:t>
            </a:r>
            <a:r>
              <a:rPr lang="en-US" altLang="zh-CN" sz="2800" kern="100" dirty="0" smtClean="0">
                <a:latin typeface="Times New Roman"/>
                <a:ea typeface="华文细黑"/>
                <a:cs typeface="Courier New"/>
              </a:rPr>
              <a:t>)</a:t>
            </a: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画线句子有什么深刻含意</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矩形 2"/>
          <p:cNvSpPr/>
          <p:nvPr/>
        </p:nvSpPr>
        <p:spPr>
          <a:xfrm>
            <a:off x="530725" y="2418901"/>
            <a:ext cx="11478502"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段从墨子的思想及行动两个方面集中概括了墨子为了达到自己心中的理想境界而付出的努力和不懈地探索。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双眼永远仰望着星空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体现了墨子思想的博大精深，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双脚从未离开过大地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是对墨子探索实践精神的赞美。</a:t>
            </a:r>
            <a:endParaRPr lang="zh-CN" altLang="zh-CN" sz="2000" kern="100" dirty="0">
              <a:effectLst/>
              <a:latin typeface="宋体"/>
              <a:cs typeface="Courier New"/>
            </a:endParaRPr>
          </a:p>
        </p:txBody>
      </p:sp>
      <p:sp>
        <p:nvSpPr>
          <p:cNvPr id="5" name="TextBox 4"/>
          <p:cNvSpPr txBox="1"/>
          <p:nvPr/>
        </p:nvSpPr>
        <p:spPr>
          <a:xfrm>
            <a:off x="5333889" y="184561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Tree>
    <p:extLst>
      <p:ext uri="{BB962C8B-B14F-4D97-AF65-F5344CB8AC3E}">
        <p14:creationId xmlns:p14="http://schemas.microsoft.com/office/powerpoint/2010/main" xmlns="" val="224533787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22105" y="3075851"/>
            <a:ext cx="954620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预读先学 </a:t>
            </a:r>
            <a:r>
              <a:rPr lang="en-US" altLang="zh-CN" sz="4000" b="1" dirty="0" smtClean="0">
                <a:solidFill>
                  <a:schemeClr val="bg1"/>
                </a:solidFill>
                <a:latin typeface="Times New Roman" pitchFamily="18" charset="0"/>
                <a:ea typeface="微软雅黑" pitchFamily="34" charset="-122"/>
                <a:cs typeface="Times New Roman" pitchFamily="18" charset="0"/>
              </a:rPr>
              <a:t>——</a:t>
            </a:r>
            <a:r>
              <a:rPr lang="zh-CN" altLang="en-US" sz="4000" dirty="0" smtClean="0">
                <a:solidFill>
                  <a:schemeClr val="bg1"/>
                </a:solidFill>
                <a:latin typeface="Times New Roman" pitchFamily="18" charset="0"/>
                <a:ea typeface="华文细黑" pitchFamily="2" charset="-122"/>
                <a:cs typeface="Times New Roman" pitchFamily="18" charset="0"/>
              </a:rPr>
              <a:t>读</a:t>
            </a:r>
            <a:r>
              <a:rPr lang="zh-CN" altLang="en-US" sz="4000" dirty="0">
                <a:solidFill>
                  <a:schemeClr val="bg1"/>
                </a:solidFill>
                <a:latin typeface="Times New Roman" pitchFamily="18" charset="0"/>
                <a:ea typeface="华文细黑" pitchFamily="2" charset="-122"/>
                <a:cs typeface="Times New Roman" pitchFamily="18" charset="0"/>
              </a:rPr>
              <a:t>文本内容，知文理学基础</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4798451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7432" y="226035"/>
            <a:ext cx="11030615" cy="5940063"/>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⑨</a:t>
            </a:r>
            <a:r>
              <a:rPr lang="zh-CN" altLang="zh-CN" sz="2800" kern="100" dirty="0">
                <a:latin typeface="Times New Roman"/>
                <a:ea typeface="华文细黑"/>
                <a:cs typeface="Times New Roman"/>
              </a:rPr>
              <a:t>黑衣黑发、黑眼黑面，眼望星空，脚踏大地，奔走于大地上的你，就像一道黑色的闪电，划破天际，穿透重霄，为这九州五岳点燃永不熄灭的火焰！</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⑩</a:t>
            </a:r>
            <a:r>
              <a:rPr lang="zh-CN" altLang="zh-CN" sz="2800" kern="100" dirty="0">
                <a:latin typeface="Times New Roman"/>
                <a:ea typeface="华文细黑"/>
                <a:cs typeface="Times New Roman"/>
              </a:rPr>
              <a:t>人类需要仰望星空，因为没有星空的照耀，我们的路不会有前方。但是，在仰望星空的时候，也不能忘了脚踏实地，为他人为社会切实地做点什么。毕竟，星空的美丽永远不属于大地，只有我们脚踏实地，才可以用自己的每一个脚印折射出星空的绚丽。</a:t>
            </a:r>
            <a:r>
              <a:rPr lang="en-US" altLang="zh-CN" sz="2800" kern="100" dirty="0">
                <a:latin typeface="Times New Roman"/>
                <a:ea typeface="华文细黑"/>
                <a:cs typeface="Courier New"/>
              </a:rPr>
              <a:t>(4</a:t>
            </a:r>
            <a:r>
              <a:rPr lang="en-US" altLang="zh-CN" sz="2800" kern="100" dirty="0" smtClean="0">
                <a:latin typeface="Times New Roman"/>
                <a:ea typeface="华文细黑"/>
                <a:cs typeface="Courier New"/>
              </a:rPr>
              <a:t>)</a:t>
            </a:r>
          </a:p>
          <a:p>
            <a:pPr indent="307975" algn="just">
              <a:lnSpc>
                <a:spcPct val="150000"/>
              </a:lnSpc>
              <a:spcAft>
                <a:spcPts val="0"/>
              </a:spcAft>
              <a:tabLst>
                <a:tab pos="1890395" algn="l"/>
              </a:tabLst>
            </a:pPr>
            <a:r>
              <a:rPr lang="en-US" altLang="zh-CN" sz="2800" kern="100" dirty="0" smtClean="0">
                <a:latin typeface="宋体"/>
                <a:ea typeface="MS Mincho"/>
                <a:cs typeface="MS Mincho"/>
              </a:rPr>
              <a:t>  </a:t>
            </a:r>
            <a:r>
              <a:rPr lang="zh-CN" altLang="zh-CN" sz="2800" kern="100" dirty="0" smtClean="0">
                <a:latin typeface="宋体"/>
                <a:ea typeface="MS Mincho"/>
                <a:cs typeface="MS Mincho"/>
              </a:rPr>
              <a:t>⑪</a:t>
            </a:r>
            <a:r>
              <a:rPr lang="zh-CN" altLang="zh-CN" sz="2800" kern="100" dirty="0">
                <a:latin typeface="Times New Roman"/>
                <a:ea typeface="华文细黑"/>
                <a:cs typeface="Times New Roman"/>
              </a:rPr>
              <a:t>墨子，感谢你，让我明白了这简单却又深邃的道理，也感谢你让我的生命拥有了最恒久的动力</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Tree>
    <p:extLst>
      <p:ext uri="{BB962C8B-B14F-4D97-AF65-F5344CB8AC3E}">
        <p14:creationId xmlns:p14="http://schemas.microsoft.com/office/powerpoint/2010/main" xmlns="" val="367668336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6893" y="359603"/>
            <a:ext cx="11140921"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smtClean="0">
                <a:latin typeface="Times New Roman"/>
                <a:ea typeface="华文细黑"/>
                <a:cs typeface="Times New Roman"/>
              </a:rPr>
              <a:t>第</a:t>
            </a:r>
            <a:r>
              <a:rPr lang="zh-CN" altLang="en-US" sz="2800" kern="100" dirty="0" smtClean="0">
                <a:latin typeface="Times New Roman"/>
                <a:ea typeface="华文细黑"/>
                <a:cs typeface="Times New Roman"/>
              </a:rPr>
              <a:t>⑩</a:t>
            </a:r>
            <a:r>
              <a:rPr lang="zh-CN" altLang="zh-CN" sz="2800" kern="100" dirty="0" smtClean="0">
                <a:latin typeface="Times New Roman"/>
                <a:ea typeface="华文细黑"/>
                <a:cs typeface="Times New Roman"/>
              </a:rPr>
              <a:t>段</a:t>
            </a:r>
            <a:r>
              <a:rPr lang="zh-CN" altLang="zh-CN" sz="2800" kern="100" dirty="0">
                <a:latin typeface="Times New Roman"/>
                <a:ea typeface="华文细黑"/>
                <a:cs typeface="Times New Roman"/>
              </a:rPr>
              <a:t>讲了什么道理？在文中有何作用？</a:t>
            </a:r>
            <a:endParaRPr lang="zh-CN" altLang="zh-CN" sz="2000" kern="100" dirty="0">
              <a:effectLst/>
              <a:latin typeface="宋体"/>
              <a:cs typeface="Courier New"/>
            </a:endParaRPr>
          </a:p>
        </p:txBody>
      </p:sp>
      <p:sp>
        <p:nvSpPr>
          <p:cNvPr id="3" name="矩形 2"/>
          <p:cNvSpPr/>
          <p:nvPr/>
        </p:nvSpPr>
        <p:spPr>
          <a:xfrm>
            <a:off x="406574" y="1191282"/>
            <a:ext cx="11364853"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Courier New"/>
              </a:rPr>
              <a:t>这一段指出了</a:t>
            </a:r>
            <a:r>
              <a:rPr lang="en-US" altLang="zh-CN" sz="2800" kern="100" dirty="0">
                <a:latin typeface="宋体"/>
                <a:ea typeface="华文细黑"/>
                <a:cs typeface="Courier New"/>
              </a:rPr>
              <a:t>“</a:t>
            </a:r>
            <a:r>
              <a:rPr lang="zh-CN" altLang="zh-CN" sz="2800" kern="100" dirty="0">
                <a:latin typeface="Times New Roman"/>
                <a:ea typeface="华文细黑"/>
                <a:cs typeface="Courier New"/>
              </a:rPr>
              <a:t>仰望星空</a:t>
            </a:r>
            <a:r>
              <a:rPr lang="en-US" altLang="zh-CN" sz="2800" kern="100" dirty="0">
                <a:latin typeface="宋体"/>
                <a:ea typeface="华文细黑"/>
                <a:cs typeface="Courier New"/>
              </a:rPr>
              <a:t>”</a:t>
            </a:r>
            <a:r>
              <a:rPr lang="zh-CN" altLang="zh-CN" sz="2800" kern="100" dirty="0">
                <a:latin typeface="Times New Roman"/>
                <a:ea typeface="华文细黑"/>
                <a:cs typeface="Courier New"/>
              </a:rPr>
              <a:t>与</a:t>
            </a:r>
            <a:r>
              <a:rPr lang="en-US" altLang="zh-CN" sz="2800" kern="100" dirty="0">
                <a:latin typeface="宋体"/>
                <a:ea typeface="华文细黑"/>
                <a:cs typeface="Courier New"/>
              </a:rPr>
              <a:t>“</a:t>
            </a:r>
            <a:r>
              <a:rPr lang="zh-CN" altLang="zh-CN" sz="2800" kern="100" dirty="0">
                <a:latin typeface="Times New Roman"/>
                <a:ea typeface="华文细黑"/>
                <a:cs typeface="Courier New"/>
              </a:rPr>
              <a:t>脚踏实地</a:t>
            </a:r>
            <a:r>
              <a:rPr lang="en-US" altLang="zh-CN" sz="2800" kern="100" dirty="0">
                <a:latin typeface="宋体"/>
                <a:ea typeface="华文细黑"/>
                <a:cs typeface="Courier New"/>
              </a:rPr>
              <a:t>”</a:t>
            </a:r>
            <a:r>
              <a:rPr lang="zh-CN" altLang="zh-CN" sz="2800" kern="100" dirty="0">
                <a:latin typeface="Times New Roman"/>
                <a:ea typeface="华文细黑"/>
                <a:cs typeface="Courier New"/>
              </a:rPr>
              <a:t>的关系，表明了作者的观点。本段总结全文，点明中心，照应上文。</a:t>
            </a:r>
            <a:endParaRPr lang="zh-CN" altLang="zh-CN" sz="2000" kern="100" dirty="0">
              <a:effectLst/>
              <a:latin typeface="宋体"/>
              <a:cs typeface="Courier New"/>
            </a:endParaRPr>
          </a:p>
        </p:txBody>
      </p:sp>
      <p:sp>
        <p:nvSpPr>
          <p:cNvPr id="5" name="TextBox 4"/>
          <p:cNvSpPr txBox="1"/>
          <p:nvPr/>
        </p:nvSpPr>
        <p:spPr>
          <a:xfrm>
            <a:off x="7350113" y="54947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pic>
        <p:nvPicPr>
          <p:cNvPr id="6" name="图片 5">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255860579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Administrator\Desktop\12.jpg"/>
          <p:cNvPicPr>
            <a:picLocks noChangeArrowheads="1"/>
          </p:cNvPicPr>
          <p:nvPr/>
        </p:nvPicPr>
        <p:blipFill rotWithShape="1">
          <a:blip r:embed="rId2" cstate="print">
            <a:extLst>
              <a:ext uri="{28A0092B-C50C-407E-A947-70E740481C1C}">
                <a14:useLocalDpi xmlns:a14="http://schemas.microsoft.com/office/drawing/2010/main" xmlns="" val="0"/>
              </a:ext>
            </a:extLst>
          </a:blip>
          <a:srcRect t="5430" b="5452"/>
          <a:stretch/>
        </p:blipFill>
        <p:spPr bwMode="auto">
          <a:xfrm>
            <a:off x="406" y="0"/>
            <a:ext cx="12189600" cy="685958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itchFamily="34" charset="-122"/>
                <a:ea typeface="微软雅黑" pitchFamily="34" charset="-122"/>
              </a:rPr>
              <a:t>本课结束</a:t>
            </a:r>
            <a:endParaRPr lang="zh-CN" altLang="en-US" sz="4400" b="1" dirty="0">
              <a:solidFill>
                <a:srgbClr val="0000FF"/>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53661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89521" y="837506"/>
            <a:ext cx="10939363" cy="5724620"/>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释文</a:t>
            </a:r>
            <a:r>
              <a:rPr lang="zh-CN" altLang="en-US" sz="2800" b="1" kern="100" dirty="0" smtClean="0">
                <a:solidFill>
                  <a:srgbClr val="0000FF"/>
                </a:solidFill>
                <a:latin typeface="微软雅黑"/>
                <a:ea typeface="微软雅黑"/>
                <a:cs typeface="Times New Roman"/>
              </a:rPr>
              <a:t>题</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墨子认为各国家间、各诸侯国内部贵族间的攻伐兼并战争，荒废生产、耗损财物、夺民之用，是不义的，因此，他主张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是墨子思想的重要组成部分。</a:t>
            </a:r>
            <a:endParaRPr lang="zh-CN" altLang="zh-CN" sz="200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非攻》的条理极为清楚，从窃人桃李不义，说到窃人犬豕鸡豚不义，再说到窃人牛马不义，再说到杀死清白无罪的人并抢劫其财物不义，最后说到最大的不义是攻国。之后，反复说明世人指责小的不义，却赞誉大的不义，可谓混乱荒谬到了极点。文章逻辑严密，具有很强的说服力。</a:t>
            </a:r>
            <a:endParaRPr lang="zh-CN" altLang="zh-CN" sz="200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知文明理</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79768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3595" y="511745"/>
            <a:ext cx="11002525" cy="5078289"/>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明主旨</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本课选文，墨子采用层层进逼说理及类比说理的方法，反复证明了自己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天下之君子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不知道义与不义的分别的观点，从而得出了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是以知天下之君子也，辩义与不义之乱也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的结论，一针见血地指出了天下的君子们在如何看待攻打别人的国家这种事情上，显示了价值判断上的混乱，他们根本不懂得义与不义的区别</a:t>
            </a:r>
            <a:r>
              <a:rPr lang="zh-CN" altLang="zh-CN" sz="2800" kern="100" dirty="0" smtClean="0">
                <a:latin typeface="Times New Roman"/>
                <a:ea typeface="华文细黑"/>
                <a:cs typeface="Times New Roman"/>
              </a:rPr>
              <a:t>。墨子</a:t>
            </a:r>
            <a:r>
              <a:rPr lang="zh-CN" altLang="zh-CN" sz="2800" kern="100" dirty="0">
                <a:latin typeface="Times New Roman"/>
                <a:ea typeface="华文细黑"/>
                <a:cs typeface="Times New Roman"/>
              </a:rPr>
              <a:t>在谴责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天下之君子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的同时，言明了战争是最大的不义的观点，表达了自己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的思想主张。</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39531183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语言积累</a:t>
            </a:r>
            <a:endParaRPr lang="zh-CN" altLang="en-US" sz="1800" b="1" dirty="0">
              <a:solidFill>
                <a:schemeClr val="bg1"/>
              </a:solidFill>
              <a:latin typeface="微软雅黑" pitchFamily="34" charset="-122"/>
              <a:ea typeface="微软雅黑" pitchFamily="34" charset="-122"/>
            </a:endParaRPr>
          </a:p>
        </p:txBody>
      </p:sp>
      <p:sp>
        <p:nvSpPr>
          <p:cNvPr id="5" name="矩形 4"/>
          <p:cNvSpPr/>
          <p:nvPr/>
        </p:nvSpPr>
        <p:spPr>
          <a:xfrm>
            <a:off x="319238" y="440317"/>
            <a:ext cx="11335913"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词语理解</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通假字</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其不仁</a:t>
            </a:r>
            <a:r>
              <a:rPr lang="zh-CN" altLang="zh-CN" sz="2800" kern="100" dirty="0" smtClean="0">
                <a:solidFill>
                  <a:srgbClr val="0000FF"/>
                </a:solidFill>
                <a:latin typeface="Times New Roman"/>
                <a:ea typeface="华文细黑"/>
                <a:cs typeface="Times New Roman"/>
              </a:rPr>
              <a:t>兹</a:t>
            </a:r>
            <a:r>
              <a:rPr lang="zh-CN" altLang="zh-CN" sz="2800" kern="100" dirty="0" smtClean="0">
                <a:latin typeface="Times New Roman"/>
                <a:ea typeface="华文细黑"/>
                <a:cs typeface="Times New Roman"/>
              </a:rPr>
              <a:t>甚</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②</a:t>
            </a:r>
            <a:r>
              <a:rPr lang="zh-CN" altLang="zh-CN" sz="2800" kern="100" dirty="0" smtClean="0">
                <a:solidFill>
                  <a:srgbClr val="0000FF"/>
                </a:solidFill>
                <a:latin typeface="Times New Roman"/>
                <a:ea typeface="华文细黑"/>
                <a:cs typeface="Times New Roman"/>
              </a:rPr>
              <a:t>扡</a:t>
            </a:r>
            <a:r>
              <a:rPr lang="zh-CN" altLang="zh-CN" sz="2800" kern="100" dirty="0" smtClean="0">
                <a:latin typeface="Times New Roman"/>
                <a:ea typeface="华文细黑"/>
                <a:cs typeface="Times New Roman"/>
              </a:rPr>
              <a:t>其衣裘、取戈剑者</a:t>
            </a:r>
            <a:endParaRPr lang="zh-CN" altLang="zh-CN" sz="1050" kern="100" dirty="0" smtClean="0">
              <a:latin typeface="宋体"/>
              <a:cs typeface="Courier New"/>
            </a:endParaRPr>
          </a:p>
          <a:p>
            <a:pPr algn="just">
              <a:lnSpc>
                <a:spcPct val="150000"/>
              </a:lnSpc>
              <a:spcAft>
                <a:spcPts val="0"/>
              </a:spcAft>
              <a:tabLst>
                <a:tab pos="1890395" algn="l"/>
              </a:tabLst>
            </a:pPr>
            <a:r>
              <a:rPr lang="zh-CN" altLang="zh-CN" sz="2800" kern="100" dirty="0" smtClean="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 </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则必以此人为不知白黑之</a:t>
            </a:r>
            <a:r>
              <a:rPr lang="zh-CN" altLang="zh-CN" sz="2800" kern="100" dirty="0" smtClean="0">
                <a:solidFill>
                  <a:srgbClr val="0000FF"/>
                </a:solidFill>
                <a:latin typeface="Times New Roman"/>
                <a:ea typeface="华文细黑"/>
                <a:cs typeface="Times New Roman"/>
              </a:rPr>
              <a:t>辩</a:t>
            </a:r>
            <a:r>
              <a:rPr lang="zh-CN" altLang="zh-CN" sz="2800" kern="100" dirty="0" smtClean="0">
                <a:latin typeface="Times New Roman"/>
                <a:ea typeface="华文细黑"/>
                <a:cs typeface="Times New Roman"/>
              </a:rPr>
              <a:t>矣</a:t>
            </a:r>
            <a:endParaRPr lang="zh-CN" altLang="zh-CN" sz="1050" kern="100" dirty="0" smtClean="0">
              <a:latin typeface="宋体"/>
              <a:cs typeface="Courier New"/>
            </a:endParaRPr>
          </a:p>
          <a:p>
            <a:pPr algn="just">
              <a:lnSpc>
                <a:spcPct val="150000"/>
              </a:lnSpc>
              <a:spcAft>
                <a:spcPts val="0"/>
              </a:spcAft>
              <a:tabLst>
                <a:tab pos="1890395" algn="l"/>
              </a:tabLst>
            </a:pPr>
            <a:r>
              <a:rPr lang="zh-CN" altLang="zh-CN" sz="2800" kern="100" dirty="0" smtClean="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smtClean="0">
              <a:latin typeface="宋体"/>
              <a:cs typeface="Courier New"/>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3502918" y="182645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滋</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4871070" y="1845618"/>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更加</a:t>
            </a:r>
            <a:endParaRPr lang="zh-CN" altLang="en-US" sz="2800" kern="100" dirty="0">
              <a:solidFill>
                <a:srgbClr val="C00000"/>
              </a:solidFill>
              <a:latin typeface="宋体"/>
              <a:ea typeface="华文细黑"/>
              <a:cs typeface="Times New Roman"/>
            </a:endParaRPr>
          </a:p>
        </p:txBody>
      </p:sp>
      <p:sp>
        <p:nvSpPr>
          <p:cNvPr id="16" name="矩形 15"/>
          <p:cNvSpPr/>
          <p:nvPr/>
        </p:nvSpPr>
        <p:spPr>
          <a:xfrm>
            <a:off x="1054646" y="3087183"/>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拖</a:t>
            </a:r>
            <a:endParaRPr lang="zh-CN" altLang="en-US" sz="2800" kern="100" dirty="0">
              <a:solidFill>
                <a:srgbClr val="C00000"/>
              </a:solidFill>
              <a:latin typeface="宋体"/>
              <a:ea typeface="华文细黑"/>
              <a:cs typeface="Times New Roman"/>
            </a:endParaRPr>
          </a:p>
        </p:txBody>
      </p:sp>
      <p:sp>
        <p:nvSpPr>
          <p:cNvPr id="17" name="矩形 16"/>
          <p:cNvSpPr/>
          <p:nvPr/>
        </p:nvSpPr>
        <p:spPr>
          <a:xfrm>
            <a:off x="2388919" y="3122598"/>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强夺或费力取得</a:t>
            </a:r>
            <a:endParaRPr lang="zh-CN" altLang="en-US" sz="2800" kern="100" dirty="0">
              <a:solidFill>
                <a:srgbClr val="C00000"/>
              </a:solidFill>
              <a:latin typeface="宋体"/>
              <a:ea typeface="华文细黑"/>
              <a:cs typeface="Times New Roman"/>
            </a:endParaRPr>
          </a:p>
        </p:txBody>
      </p:sp>
      <p:sp>
        <p:nvSpPr>
          <p:cNvPr id="19" name="矩形 18"/>
          <p:cNvSpPr/>
          <p:nvPr/>
        </p:nvSpPr>
        <p:spPr>
          <a:xfrm>
            <a:off x="1230987" y="4418742"/>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辨</a:t>
            </a:r>
            <a:endParaRPr lang="zh-CN" altLang="en-US" sz="2800" kern="100" dirty="0">
              <a:solidFill>
                <a:srgbClr val="C00000"/>
              </a:solidFill>
              <a:latin typeface="宋体"/>
              <a:ea typeface="华文细黑"/>
              <a:cs typeface="Times New Roman"/>
            </a:endParaRPr>
          </a:p>
        </p:txBody>
      </p:sp>
      <p:sp>
        <p:nvSpPr>
          <p:cNvPr id="20" name="矩形 19"/>
          <p:cNvSpPr/>
          <p:nvPr/>
        </p:nvSpPr>
        <p:spPr>
          <a:xfrm>
            <a:off x="2528099" y="4285885"/>
            <a:ext cx="902811" cy="656077"/>
          </a:xfrm>
          <a:prstGeom prst="rect">
            <a:avLst/>
          </a:prstGeom>
        </p:spPr>
        <p:txBody>
          <a:bodyPr wrap="none">
            <a:spAutoFit/>
          </a:bodyPr>
          <a:lstStyle/>
          <a:p>
            <a:pPr>
              <a:lnSpc>
                <a:spcPct val="150000"/>
              </a:lnSpc>
              <a:spcAft>
                <a:spcPts val="0"/>
              </a:spcAft>
              <a:tabLst>
                <a:tab pos="1890395" algn="l"/>
              </a:tabLst>
            </a:pPr>
            <a:r>
              <a:rPr lang="zh-CN" altLang="zh-CN" sz="2800" kern="100" dirty="0">
                <a:solidFill>
                  <a:srgbClr val="C00000"/>
                </a:solidFill>
                <a:latin typeface="宋体"/>
                <a:ea typeface="华文细黑"/>
                <a:cs typeface="Times New Roman"/>
              </a:rPr>
              <a:t>分别</a:t>
            </a:r>
          </a:p>
        </p:txBody>
      </p:sp>
    </p:spTree>
    <p:extLst>
      <p:ext uri="{BB962C8B-B14F-4D97-AF65-F5344CB8AC3E}">
        <p14:creationId xmlns:p14="http://schemas.microsoft.com/office/powerpoint/2010/main" xmlns="" val="2507392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0"/>
                                        </p:tgtEl>
                                      </p:cBhvr>
                                    </p:animEffect>
                                    <p:set>
                                      <p:cBhvr>
                                        <p:cTn id="46"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 grpId="0"/>
      <p:bldP spid="2" grpId="1"/>
      <p:bldP spid="8" grpId="0"/>
      <p:bldP spid="8" grpId="1"/>
      <p:bldP spid="16" grpId="0"/>
      <p:bldP spid="16" grpId="1"/>
      <p:bldP spid="17" grpId="0"/>
      <p:bldP spid="17" grpId="1"/>
      <p:bldP spid="19" grpId="0"/>
      <p:bldP spid="19" grpId="1"/>
      <p:bldP spid="20" grpId="0"/>
      <p:bldP spid="2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93368" y="182805"/>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672493" y="2005095"/>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国</a:t>
            </a:r>
            <a:endParaRPr lang="en-US" altLang="zh-CN" sz="2800" kern="100" dirty="0" smtClean="0">
              <a:latin typeface="Times New Roman"/>
              <a:ea typeface="华文细黑"/>
              <a:cs typeface="Times New Roman"/>
            </a:endParaRPr>
          </a:p>
        </p:txBody>
      </p:sp>
      <p:sp>
        <p:nvSpPr>
          <p:cNvPr id="22" name="矩形 21"/>
          <p:cNvSpPr/>
          <p:nvPr/>
        </p:nvSpPr>
        <p:spPr>
          <a:xfrm>
            <a:off x="1724831" y="830877"/>
            <a:ext cx="10297144" cy="2677656"/>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今至大为不义攻</a:t>
            </a:r>
            <a:r>
              <a:rPr lang="zh-CN" altLang="zh-CN" sz="2800" kern="100" dirty="0">
                <a:solidFill>
                  <a:srgbClr val="0000FF"/>
                </a:solidFill>
                <a:latin typeface="Times New Roman"/>
                <a:ea typeface="华文细黑"/>
                <a:cs typeface="Times New Roman"/>
              </a:rPr>
              <a:t>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登斯楼也，则有去</a:t>
            </a:r>
            <a:r>
              <a:rPr lang="zh-CN" altLang="zh-CN" sz="2800" kern="100" dirty="0">
                <a:solidFill>
                  <a:srgbClr val="0000FF"/>
                </a:solidFill>
                <a:latin typeface="Times New Roman"/>
                <a:ea typeface="华文细黑"/>
                <a:cs typeface="Times New Roman"/>
              </a:rPr>
              <a:t>国</a:t>
            </a:r>
            <a:r>
              <a:rPr lang="zh-CN" altLang="zh-CN" sz="2800" kern="100" dirty="0" smtClean="0">
                <a:latin typeface="Times New Roman"/>
                <a:ea typeface="华文细黑"/>
                <a:cs typeface="Times New Roman"/>
              </a:rPr>
              <a:t>怀乡：</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等死，死</a:t>
            </a:r>
            <a:r>
              <a:rPr lang="zh-CN" altLang="zh-CN" sz="2800" kern="100" dirty="0">
                <a:solidFill>
                  <a:srgbClr val="0000FF"/>
                </a:solidFill>
                <a:latin typeface="Times New Roman"/>
                <a:ea typeface="华文细黑"/>
                <a:cs typeface="Times New Roman"/>
              </a:rPr>
              <a:t>国</a:t>
            </a:r>
            <a:r>
              <a:rPr lang="zh-CN" altLang="zh-CN" sz="2800" kern="100" dirty="0">
                <a:latin typeface="Times New Roman"/>
                <a:ea typeface="华文细黑"/>
                <a:cs typeface="Times New Roman"/>
              </a:rPr>
              <a:t>可乎</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逝将去女，适彼乐</a:t>
            </a:r>
            <a:r>
              <a:rPr lang="zh-CN" altLang="zh-CN" sz="2800" kern="100" dirty="0">
                <a:solidFill>
                  <a:srgbClr val="0000FF"/>
                </a:solidFill>
                <a:latin typeface="Times New Roman"/>
                <a:ea typeface="华文细黑"/>
                <a:cs typeface="Times New Roman"/>
              </a:rPr>
              <a:t>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580815" y="1047612"/>
            <a:ext cx="169654" cy="235191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600485" y="4532004"/>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故</a:t>
            </a:r>
            <a:endParaRPr lang="en-US" altLang="zh-CN" sz="2800" kern="100" dirty="0" smtClean="0">
              <a:latin typeface="Times New Roman"/>
              <a:ea typeface="华文细黑"/>
              <a:cs typeface="Times New Roman"/>
            </a:endParaRPr>
          </a:p>
        </p:txBody>
      </p:sp>
      <p:sp>
        <p:nvSpPr>
          <p:cNvPr id="10" name="矩形 9"/>
          <p:cNvSpPr/>
          <p:nvPr/>
        </p:nvSpPr>
        <p:spPr>
          <a:xfrm>
            <a:off x="1702718" y="3717826"/>
            <a:ext cx="10297144"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是何</a:t>
            </a:r>
            <a:r>
              <a:rPr lang="zh-CN" altLang="zh-CN" sz="2800" kern="100" dirty="0">
                <a:solidFill>
                  <a:srgbClr val="0000FF"/>
                </a:solidFill>
                <a:latin typeface="Times New Roman"/>
                <a:ea typeface="华文细黑"/>
                <a:cs typeface="Times New Roman"/>
              </a:rPr>
              <a:t>故</a:t>
            </a:r>
            <a:r>
              <a:rPr lang="zh-CN" altLang="zh-CN" sz="2800" kern="100" dirty="0">
                <a:latin typeface="Times New Roman"/>
                <a:ea typeface="华文细黑"/>
                <a:cs typeface="Times New Roman"/>
              </a:rPr>
              <a:t>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en-US" altLang="zh-CN" sz="2800" kern="100" dirty="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下而从六国破亡之</a:t>
            </a:r>
            <a:r>
              <a:rPr lang="zh-CN" altLang="zh-CN" sz="2800" kern="100" dirty="0">
                <a:solidFill>
                  <a:srgbClr val="0000FF"/>
                </a:solidFill>
                <a:latin typeface="Times New Roman"/>
                <a:ea typeface="华文细黑"/>
                <a:cs typeface="Times New Roman"/>
              </a:rPr>
              <a:t>故</a:t>
            </a:r>
            <a:r>
              <a:rPr lang="zh-CN" altLang="zh-CN" sz="2800" kern="100" dirty="0">
                <a:latin typeface="Times New Roman"/>
                <a:ea typeface="华文细黑"/>
                <a:cs typeface="Times New Roman"/>
              </a:rPr>
              <a:t>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君安与项伯有</a:t>
            </a:r>
            <a:r>
              <a:rPr lang="zh-CN" altLang="zh-CN" sz="2800" kern="100" dirty="0">
                <a:solidFill>
                  <a:srgbClr val="0000FF"/>
                </a:solidFill>
                <a:latin typeface="Times New Roman"/>
                <a:ea typeface="华文细黑"/>
                <a:cs typeface="Times New Roman"/>
              </a:rPr>
              <a:t>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zh-CN" altLang="en-US" sz="2800" dirty="0"/>
          </a:p>
        </p:txBody>
      </p:sp>
      <p:sp>
        <p:nvSpPr>
          <p:cNvPr id="11" name="左大括号 10"/>
          <p:cNvSpPr/>
          <p:nvPr/>
        </p:nvSpPr>
        <p:spPr>
          <a:xfrm>
            <a:off x="1533064" y="3924774"/>
            <a:ext cx="169654" cy="181579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5087094" y="909514"/>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国家</a:t>
            </a:r>
            <a:endParaRPr lang="zh-CN" altLang="en-US" sz="2800" kern="100" dirty="0">
              <a:solidFill>
                <a:srgbClr val="C00000"/>
              </a:solidFill>
              <a:latin typeface="宋体"/>
              <a:ea typeface="华文细黑"/>
              <a:cs typeface="Times New Roman"/>
            </a:endParaRPr>
          </a:p>
        </p:txBody>
      </p:sp>
      <p:sp>
        <p:nvSpPr>
          <p:cNvPr id="5" name="矩形 4"/>
          <p:cNvSpPr/>
          <p:nvPr/>
        </p:nvSpPr>
        <p:spPr>
          <a:xfrm>
            <a:off x="5984483" y="1610430"/>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国都</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651726" y="2205658"/>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国事</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5408419" y="2853730"/>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地域</a:t>
            </a:r>
            <a:endParaRPr lang="zh-CN" altLang="en-US" sz="2800" kern="100" dirty="0">
              <a:solidFill>
                <a:srgbClr val="C00000"/>
              </a:solidFill>
              <a:latin typeface="宋体"/>
              <a:ea typeface="华文细黑"/>
              <a:cs typeface="Times New Roman"/>
            </a:endParaRPr>
          </a:p>
        </p:txBody>
      </p:sp>
      <p:sp>
        <p:nvSpPr>
          <p:cNvPr id="12" name="矩形 11"/>
          <p:cNvSpPr/>
          <p:nvPr/>
        </p:nvSpPr>
        <p:spPr>
          <a:xfrm>
            <a:off x="3502918" y="3842678"/>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原因，缘故</a:t>
            </a:r>
            <a:endParaRPr lang="zh-CN" altLang="en-US" sz="2800" kern="100" dirty="0">
              <a:solidFill>
                <a:srgbClr val="C00000"/>
              </a:solidFill>
              <a:latin typeface="宋体"/>
              <a:ea typeface="华文细黑"/>
              <a:cs typeface="Times New Roman"/>
            </a:endParaRPr>
          </a:p>
        </p:txBody>
      </p:sp>
      <p:sp>
        <p:nvSpPr>
          <p:cNvPr id="13" name="矩形 12"/>
          <p:cNvSpPr/>
          <p:nvPr/>
        </p:nvSpPr>
        <p:spPr>
          <a:xfrm>
            <a:off x="5663158" y="4490750"/>
            <a:ext cx="463039" cy="523220"/>
          </a:xfrm>
          <a:prstGeom prst="rect">
            <a:avLst/>
          </a:prstGeom>
        </p:spPr>
        <p:txBody>
          <a:bodyPr wrap="square">
            <a:spAutoFit/>
          </a:bodyPr>
          <a:lstStyle/>
          <a:p>
            <a:r>
              <a:rPr lang="zh-CN" altLang="zh-CN" sz="2800" kern="100" dirty="0">
                <a:solidFill>
                  <a:srgbClr val="C00000"/>
                </a:solidFill>
                <a:latin typeface="宋体"/>
                <a:ea typeface="华文细黑"/>
                <a:cs typeface="Times New Roman"/>
              </a:rPr>
              <a:t>旧</a:t>
            </a:r>
            <a:endParaRPr lang="zh-CN" altLang="en-US" sz="2800" kern="100" dirty="0">
              <a:solidFill>
                <a:srgbClr val="C00000"/>
              </a:solidFill>
              <a:latin typeface="宋体"/>
              <a:ea typeface="华文细黑"/>
              <a:cs typeface="Times New Roman"/>
            </a:endParaRPr>
          </a:p>
        </p:txBody>
      </p:sp>
      <p:sp>
        <p:nvSpPr>
          <p:cNvPr id="14" name="矩形 13"/>
          <p:cNvSpPr/>
          <p:nvPr/>
        </p:nvSpPr>
        <p:spPr>
          <a:xfrm>
            <a:off x="4603070" y="5085978"/>
            <a:ext cx="3416320"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老朋友，引申为交情</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1537501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5" grpId="0"/>
      <p:bldP spid="5" grpId="1"/>
      <p:bldP spid="7" grpId="0"/>
      <p:bldP spid="7" grpId="1"/>
      <p:bldP spid="8" grpId="0"/>
      <p:bldP spid="8" grpId="1"/>
      <p:bldP spid="12" grpId="0"/>
      <p:bldP spid="12" grpId="1"/>
      <p:bldP spid="13" grpId="0"/>
      <p:bldP spid="13" grpId="1"/>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739168" y="1939716"/>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遗</a:t>
            </a:r>
            <a:endParaRPr lang="en-US" altLang="zh-CN" sz="2800" kern="100" dirty="0" smtClean="0">
              <a:latin typeface="Times New Roman"/>
              <a:ea typeface="华文细黑"/>
              <a:cs typeface="Times New Roman"/>
            </a:endParaRPr>
          </a:p>
        </p:txBody>
      </p:sp>
      <p:sp>
        <p:nvSpPr>
          <p:cNvPr id="22" name="矩形 21"/>
          <p:cNvSpPr/>
          <p:nvPr/>
        </p:nvSpPr>
        <p:spPr>
          <a:xfrm>
            <a:off x="1769393" y="1261184"/>
            <a:ext cx="10297144"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荆人有</a:t>
            </a:r>
            <a:r>
              <a:rPr lang="zh-CN" altLang="zh-CN" sz="2800" kern="100" dirty="0">
                <a:solidFill>
                  <a:srgbClr val="0000FF"/>
                </a:solidFill>
                <a:latin typeface="Times New Roman"/>
                <a:ea typeface="华文细黑"/>
                <a:cs typeface="Times New Roman"/>
              </a:rPr>
              <a:t>遗</a:t>
            </a:r>
            <a:r>
              <a:rPr lang="zh-CN" altLang="zh-CN" sz="2800" kern="100" dirty="0">
                <a:latin typeface="Times New Roman"/>
                <a:ea typeface="华文细黑"/>
                <a:cs typeface="Times New Roman"/>
              </a:rPr>
              <a:t>弓者，而不肯索</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今天不</a:t>
            </a:r>
            <a:r>
              <a:rPr lang="zh-CN" altLang="zh-CN" sz="2800" kern="100" dirty="0">
                <a:solidFill>
                  <a:srgbClr val="0000FF"/>
                </a:solidFill>
                <a:latin typeface="Times New Roman"/>
                <a:ea typeface="华文细黑"/>
                <a:cs typeface="Times New Roman"/>
              </a:rPr>
              <a:t>遗</a:t>
            </a:r>
            <a:r>
              <a:rPr lang="zh-CN" altLang="zh-CN" sz="2800" kern="100" dirty="0">
                <a:latin typeface="Times New Roman"/>
                <a:ea typeface="华文细黑"/>
                <a:cs typeface="Times New Roman"/>
              </a:rPr>
              <a:t>斯民，始旱而赐之以雨</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故书其言以</a:t>
            </a:r>
            <a:r>
              <a:rPr lang="zh-CN" altLang="zh-CN" sz="2800" kern="100" dirty="0">
                <a:solidFill>
                  <a:srgbClr val="0000FF"/>
                </a:solidFill>
                <a:latin typeface="Times New Roman"/>
                <a:ea typeface="华文细黑"/>
                <a:cs typeface="Times New Roman"/>
              </a:rPr>
              <a:t>遗</a:t>
            </a:r>
            <a:r>
              <a:rPr lang="zh-CN" altLang="zh-CN" sz="2800" kern="100" dirty="0">
                <a:latin typeface="Times New Roman"/>
                <a:ea typeface="华文细黑"/>
                <a:cs typeface="Times New Roman"/>
              </a:rPr>
              <a:t>后世</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599739" y="1379372"/>
            <a:ext cx="169654" cy="176239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5984483" y="139440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丢失</a:t>
            </a:r>
            <a:endParaRPr lang="zh-CN" altLang="en-US" sz="2800" kern="100" dirty="0">
              <a:solidFill>
                <a:srgbClr val="C00000"/>
              </a:solidFill>
              <a:latin typeface="宋体"/>
              <a:ea typeface="华文细黑"/>
              <a:cs typeface="Times New Roman"/>
            </a:endParaRPr>
          </a:p>
        </p:txBody>
      </p:sp>
      <p:sp>
        <p:nvSpPr>
          <p:cNvPr id="3" name="矩形 2"/>
          <p:cNvSpPr/>
          <p:nvPr/>
        </p:nvSpPr>
        <p:spPr>
          <a:xfrm>
            <a:off x="6981628" y="201523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抛弃</a:t>
            </a:r>
            <a:endParaRPr lang="zh-CN" altLang="en-US" sz="2800" kern="100" dirty="0">
              <a:solidFill>
                <a:srgbClr val="C00000"/>
              </a:solidFill>
              <a:latin typeface="宋体"/>
              <a:ea typeface="华文细黑"/>
              <a:cs typeface="Times New Roman"/>
            </a:endParaRPr>
          </a:p>
        </p:txBody>
      </p:sp>
      <p:sp>
        <p:nvSpPr>
          <p:cNvPr id="4" name="矩形 3"/>
          <p:cNvSpPr/>
          <p:nvPr/>
        </p:nvSpPr>
        <p:spPr>
          <a:xfrm>
            <a:off x="4976371" y="263770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留传</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7905654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7492" y="368309"/>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罪益</a:t>
            </a:r>
            <a:r>
              <a:rPr lang="zh-CN" altLang="zh-CN" sz="2800" kern="100" dirty="0">
                <a:solidFill>
                  <a:srgbClr val="0000FF"/>
                </a:solidFill>
                <a:latin typeface="Times New Roman"/>
                <a:ea typeface="华文细黑"/>
                <a:cs typeface="Times New Roman"/>
              </a:rPr>
              <a:t>厚</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今义：扁平物上下两面之间的距离大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；厚度。</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solidFill>
                  <a:srgbClr val="0000FF"/>
                </a:solidFill>
                <a:latin typeface="Times New Roman"/>
                <a:ea typeface="华文细黑"/>
                <a:cs typeface="Times New Roman"/>
              </a:rPr>
              <a:t>从而</a:t>
            </a:r>
            <a:r>
              <a:rPr lang="zh-CN" altLang="zh-CN" sz="2800" kern="100" dirty="0">
                <a:latin typeface="Times New Roman"/>
                <a:ea typeface="华文细黑"/>
                <a:cs typeface="Times New Roman"/>
              </a:rPr>
              <a:t>誉之</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今义：连词，上文是原因、方法等，下文是结果、目的等；因此就。</a:t>
            </a:r>
            <a:endParaRPr lang="zh-CN" altLang="zh-CN" sz="1050" kern="100" dirty="0">
              <a:effectLst/>
              <a:latin typeface="宋体"/>
              <a:cs typeface="Courier New"/>
            </a:endParaRPr>
          </a:p>
        </p:txBody>
      </p:sp>
      <p:sp>
        <p:nvSpPr>
          <p:cNvPr id="11" name="矩形 10"/>
          <p:cNvSpPr/>
          <p:nvPr/>
        </p:nvSpPr>
        <p:spPr>
          <a:xfrm>
            <a:off x="1608115" y="1756187"/>
            <a:ext cx="1620957"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大、重。</a:t>
            </a:r>
            <a:endParaRPr lang="zh-CN" altLang="en-US" sz="2800" dirty="0"/>
          </a:p>
        </p:txBody>
      </p:sp>
      <p:sp>
        <p:nvSpPr>
          <p:cNvPr id="13" name="矩形 12"/>
          <p:cNvSpPr/>
          <p:nvPr/>
        </p:nvSpPr>
        <p:spPr>
          <a:xfrm>
            <a:off x="1630710" y="3645818"/>
            <a:ext cx="3775393"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从，跟随；而，而且。</a:t>
            </a: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42607342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1" grpId="0"/>
      <p:bldP spid="11" grpId="1"/>
      <p:bldP spid="13" grpId="0"/>
      <p:bldP spid="13"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6878</TotalTime>
  <Words>3802</Words>
  <Application>Microsoft Office PowerPoint</Application>
  <PresentationFormat>自定义</PresentationFormat>
  <Paragraphs>162</Paragraphs>
  <Slides>32</Slides>
  <Notes>0</Notes>
  <HiddenSlides>3</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Administrator</dc:creator>
  <dc:description>语文备课大师【全免费】</dc:description>
  <cp:lastModifiedBy>Administrator</cp:lastModifiedBy>
  <cp:revision>语文备课大师【全免费】</cp:revision>
  <dcterms:created xsi:type="dcterms:W3CDTF">2014-11-27T01:03:00Z</dcterms:created>
  <dcterms:modified xsi:type="dcterms:W3CDTF">2017-12-21T02:43:29Z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y fmtid="{64440492-4C8B-11D1-8B70-080036B11A03}" pid="4">
    <vt:lpwstr>语文备课大师【全免费】</vt:lpwstr>
  </property>
</Properties>
</file>