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2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1087" r:id="rId10"/>
    <p:sldId id="634" r:id="rId11"/>
    <p:sldId id="1088" r:id="rId12"/>
    <p:sldId id="1001" r:id="rId13"/>
    <p:sldId id="1077" r:id="rId14"/>
    <p:sldId id="748" r:id="rId15"/>
    <p:sldId id="586" r:id="rId16"/>
    <p:sldId id="1011" r:id="rId17"/>
    <p:sldId id="996" r:id="rId18"/>
    <p:sldId id="1006" r:id="rId19"/>
    <p:sldId id="991" r:id="rId20"/>
    <p:sldId id="1080" r:id="rId21"/>
    <p:sldId id="1013" r:id="rId22"/>
    <p:sldId id="1018" r:id="rId23"/>
    <p:sldId id="1019" r:id="rId24"/>
    <p:sldId id="1020" r:id="rId25"/>
    <p:sldId id="941" r:id="rId26"/>
    <p:sldId id="928" r:id="rId27"/>
    <p:sldId id="1045" r:id="rId28"/>
    <p:sldId id="1081" r:id="rId29"/>
    <p:sldId id="1090" r:id="rId30"/>
    <p:sldId id="1137" r:id="rId31"/>
    <p:sldId id="1094" r:id="rId32"/>
    <p:sldId id="1089" r:id="rId33"/>
    <p:sldId id="1138" r:id="rId34"/>
    <p:sldId id="1095" r:id="rId35"/>
    <p:sldId id="1096" r:id="rId36"/>
    <p:sldId id="1097" r:id="rId37"/>
    <p:sldId id="1098" r:id="rId38"/>
    <p:sldId id="1099" r:id="rId39"/>
    <p:sldId id="1139" r:id="rId40"/>
    <p:sldId id="1106" r:id="rId41"/>
    <p:sldId id="1107" r:id="rId42"/>
    <p:sldId id="1108" r:id="rId43"/>
    <p:sldId id="1109" r:id="rId44"/>
    <p:sldId id="1100" r:id="rId45"/>
    <p:sldId id="1082" r:id="rId46"/>
    <p:sldId id="1083" r:id="rId47"/>
    <p:sldId id="1084" r:id="rId48"/>
    <p:sldId id="1101" r:id="rId49"/>
    <p:sldId id="1085" r:id="rId50"/>
    <p:sldId id="1102" r:id="rId51"/>
    <p:sldId id="1103" r:id="rId52"/>
    <p:sldId id="1140" r:id="rId53"/>
    <p:sldId id="1104" r:id="rId54"/>
    <p:sldId id="1112" r:id="rId55"/>
    <p:sldId id="936" r:id="rId56"/>
    <p:sldId id="937" r:id="rId57"/>
    <p:sldId id="938" r:id="rId58"/>
    <p:sldId id="939" r:id="rId59"/>
    <p:sldId id="940" r:id="rId60"/>
    <p:sldId id="971" r:id="rId61"/>
  </p:sldIdLst>
  <p:sldSz cx="9144000" cy="5143500" type="screen16x9"/>
  <p:notesSz cx="6858000" cy="9144000"/>
  <p:embeddedFontLst>
    <p:embeddedFont>
      <p:font typeface="黑体" panose="02010600030101010101" pitchFamily="49" charset="-122"/>
      <p:regular r:id="rId66"/>
    </p:embeddedFont>
    <p:embeddedFont>
      <p:font typeface="楷体" panose="02010609060101010101" pitchFamily="49" charset="-122"/>
      <p:regular r:id="rId67"/>
    </p:embeddedFont>
    <p:embeddedFont>
      <p:font typeface="幼圆" panose="02010509060101010101" pitchFamily="49" charset="-122"/>
      <p:regular r:id="rId68"/>
    </p:embeddedFont>
    <p:embeddedFont>
      <p:font typeface="华文楷体" panose="02010600040101010101" pitchFamily="2" charset="-122"/>
      <p:regular r:id="rId69"/>
    </p:embeddedFont>
    <p:embeddedFont>
      <p:font typeface="Calibri" panose="020F0502020204030204" charset="0"/>
      <p:regular r:id="rId70"/>
      <p:bold r:id="rId71"/>
      <p:italic r:id="rId72"/>
      <p:boldItalic r:id="rId7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0000"/>
    <a:srgbClr val="0066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2" d="100"/>
          <a:sy n="112" d="100"/>
        </p:scale>
        <p:origin x="-390" y="-48"/>
      </p:cViewPr>
      <p:guideLst>
        <p:guide orient="horz" pos="3173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4"/>
        <p:guide pos="22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font" Target="fonts/font8.fntdata"/><Relationship Id="rId72" Type="http://schemas.openxmlformats.org/officeDocument/2006/relationships/font" Target="fonts/font7.fntdata"/><Relationship Id="rId71" Type="http://schemas.openxmlformats.org/officeDocument/2006/relationships/font" Target="fonts/font6.fntdata"/><Relationship Id="rId70" Type="http://schemas.openxmlformats.org/officeDocument/2006/relationships/font" Target="fonts/font5.fntdata"/><Relationship Id="rId7" Type="http://schemas.openxmlformats.org/officeDocument/2006/relationships/slide" Target="slides/slide4.xml"/><Relationship Id="rId69" Type="http://schemas.openxmlformats.org/officeDocument/2006/relationships/font" Target="fonts/font4.fntdata"/><Relationship Id="rId68" Type="http://schemas.openxmlformats.org/officeDocument/2006/relationships/font" Target="fonts/font3.fntdata"/><Relationship Id="rId67" Type="http://schemas.openxmlformats.org/officeDocument/2006/relationships/font" Target="fonts/font2.fntdata"/><Relationship Id="rId66" Type="http://schemas.openxmlformats.org/officeDocument/2006/relationships/font" Target="fonts/font1.fntdata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嫂子</a:t>
            </a:r>
            <a:r>
              <a:rPr lang="zh-CN" altLang="en-US" baseline="0" dirty="0"/>
              <a:t> 恳求 筛子 好歹 稀罕 监狱 酿造 瞌睡 拘禁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5" Type="http://schemas.openxmlformats.org/officeDocument/2006/relationships/theme" Target="../theme/theme1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1.xml"/><Relationship Id="rId4" Type="http://schemas.openxmlformats.org/officeDocument/2006/relationships/slide" Target="slide23.xml"/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&#19971;&#24425;-&#23383;&#35789;&#21548;&#20889;-&#20154;&#20116;&#19978;%2010%20&#29275;&#37070;&#32455;&#22899;&#65288;&#19968;&#65289;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4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4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8.xml"/><Relationship Id="rId1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9.xml"/><Relationship Id="rId1" Type="http://schemas.openxmlformats.org/officeDocument/2006/relationships/image" Target="../media/image4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image" Target="../media/image51.png"/><Relationship Id="rId1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&#19971;&#24425;-&#35838;&#25991;&#26391;&#35835;-&#20154;&#20116;&#19978;-10%20&#29275;&#37070;&#32455;&#22899;&#65288;&#19968;&#65289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png"/><Relationship Id="rId1" Type="http://schemas.openxmlformats.org/officeDocument/2006/relationships/hyperlink" Target="&#29983;&#23383;&#35270;&#39057;-&#20116;&#19978;-10%20&#29275;&#37070;&#32455;&#22899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0939729_94389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64926"/>
          </a:xfrm>
          <a:prstGeom prst="rect">
            <a:avLst/>
          </a:prstGeom>
        </p:spPr>
      </p:pic>
      <p:pic>
        <p:nvPicPr>
          <p:cNvPr id="8" name="图片 7" descr="bd90006e335c35d4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 descr="20130812113101ce2a4_550.jpg"/>
          <p:cNvPicPr>
            <a:picLocks noChangeAspect="1"/>
          </p:cNvPicPr>
          <p:nvPr/>
        </p:nvPicPr>
        <p:blipFill>
          <a:blip r:embed="rId3" cstate="print"/>
          <a:srcRect b="12507"/>
          <a:stretch>
            <a:fillRect/>
          </a:stretch>
        </p:blipFill>
        <p:spPr>
          <a:xfrm>
            <a:off x="0" y="-1"/>
            <a:ext cx="9144000" cy="51445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1275606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你见过天上的银河和两岸的牛郎织女星吗？你听说过牛郎织女的故事吗？今天我们就来一起走进牛郎织女的故事！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65" y="1791335"/>
            <a:ext cx="3918585" cy="2505075"/>
          </a:xfrm>
          <a:prstGeom prst="rect">
            <a:avLst/>
          </a:prstGeom>
        </p:spPr>
      </p:pic>
      <p:cxnSp>
        <p:nvCxnSpPr>
          <p:cNvPr id="59" name="直线连接符 75"/>
          <p:cNvCxnSpPr/>
          <p:nvPr/>
        </p:nvCxnSpPr>
        <p:spPr>
          <a:xfrm>
            <a:off x="5756046" y="2719032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1791335"/>
            <a:ext cx="3218815" cy="2949575"/>
          </a:xfrm>
          <a:prstGeom prst="rect">
            <a:avLst/>
          </a:prstGeom>
        </p:spPr>
      </p:pic>
      <p:sp>
        <p:nvSpPr>
          <p:cNvPr id="62" name="文本框 64"/>
          <p:cNvSpPr txBox="1"/>
          <p:nvPr/>
        </p:nvSpPr>
        <p:spPr>
          <a:xfrm>
            <a:off x="917923" y="2283718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5996533" y="2283718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37890" y="36830"/>
            <a:ext cx="2425700" cy="575310"/>
            <a:chOff x="5351" y="474"/>
            <a:chExt cx="3820" cy="906"/>
          </a:xfrm>
        </p:grpSpPr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>
              <a:off x="6121" y="474"/>
              <a:ext cx="3050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生字归类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351" y="587"/>
              <a:ext cx="719" cy="719"/>
              <a:chOff x="631825" y="5181600"/>
              <a:chExt cx="1554163" cy="1552575"/>
            </a:xfrm>
          </p:grpSpPr>
          <p:sp>
            <p:nvSpPr>
              <p:cNvPr id="67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68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69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0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3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4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5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6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7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8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79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80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81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82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3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3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3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49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5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51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  <p:sp>
            <p:nvSpPr>
              <p:cNvPr id="152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0030101010101" pitchFamily="49" charset="-122"/>
                </a:endParaRPr>
              </a:p>
            </p:txBody>
          </p:sp>
        </p:grpSp>
      </p:grpSp>
      <p:cxnSp>
        <p:nvCxnSpPr>
          <p:cNvPr id="153" name="直线连接符 5"/>
          <p:cNvCxnSpPr/>
          <p:nvPr/>
        </p:nvCxnSpPr>
        <p:spPr>
          <a:xfrm>
            <a:off x="669474" y="2719032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文本框 64"/>
          <p:cNvSpPr txBox="1"/>
          <p:nvPr/>
        </p:nvSpPr>
        <p:spPr>
          <a:xfrm>
            <a:off x="2184515" y="506402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文本框 64"/>
          <p:cNvSpPr txBox="1"/>
          <p:nvPr/>
        </p:nvSpPr>
        <p:spPr>
          <a:xfrm>
            <a:off x="1153677" y="50846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文本框 64"/>
          <p:cNvSpPr txBox="1"/>
          <p:nvPr/>
        </p:nvSpPr>
        <p:spPr>
          <a:xfrm>
            <a:off x="2718416" y="508655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9" name="文本框 64"/>
          <p:cNvSpPr txBox="1"/>
          <p:nvPr/>
        </p:nvSpPr>
        <p:spPr>
          <a:xfrm>
            <a:off x="141988" y="50655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文本框 64"/>
          <p:cNvSpPr txBox="1"/>
          <p:nvPr/>
        </p:nvSpPr>
        <p:spPr>
          <a:xfrm>
            <a:off x="644238" y="1084759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文本框 64"/>
          <p:cNvSpPr txBox="1"/>
          <p:nvPr/>
        </p:nvSpPr>
        <p:spPr>
          <a:xfrm>
            <a:off x="142087" y="108440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文本框 64"/>
          <p:cNvSpPr txBox="1"/>
          <p:nvPr/>
        </p:nvSpPr>
        <p:spPr>
          <a:xfrm>
            <a:off x="644541" y="50671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" name="文本框 64"/>
          <p:cNvSpPr txBox="1"/>
          <p:nvPr/>
        </p:nvSpPr>
        <p:spPr>
          <a:xfrm>
            <a:off x="1658234" y="50846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1153726" y="1083965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64"/>
          <p:cNvSpPr txBox="1"/>
          <p:nvPr/>
        </p:nvSpPr>
        <p:spPr>
          <a:xfrm>
            <a:off x="1657782" y="1083965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64"/>
          <p:cNvSpPr txBox="1"/>
          <p:nvPr/>
        </p:nvSpPr>
        <p:spPr>
          <a:xfrm>
            <a:off x="2718137" y="1084600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64"/>
          <p:cNvSpPr txBox="1"/>
          <p:nvPr/>
        </p:nvSpPr>
        <p:spPr>
          <a:xfrm>
            <a:off x="2184465" y="1084600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005" y="2945765"/>
            <a:ext cx="2247265" cy="1795145"/>
          </a:xfrm>
          <a:prstGeom prst="rect">
            <a:avLst/>
          </a:prstGeom>
        </p:spPr>
      </p:pic>
      <p:cxnSp>
        <p:nvCxnSpPr>
          <p:cNvPr id="5" name="直线连接符 75"/>
          <p:cNvCxnSpPr/>
          <p:nvPr/>
        </p:nvCxnSpPr>
        <p:spPr>
          <a:xfrm>
            <a:off x="3420110" y="3796030"/>
            <a:ext cx="158432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64"/>
          <p:cNvSpPr txBox="1"/>
          <p:nvPr/>
        </p:nvSpPr>
        <p:spPr>
          <a:xfrm>
            <a:off x="3318738" y="3404493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3318491" y="468963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3318491" y="1083643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18750 0.45246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2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11806 0.448025 " pathEditMode="relative" ptsTypes="">
                                      <p:cBhvr>
                                        <p:cTn id="10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9375 0.448025 " pathEditMode="relative" ptsTypes="">
                                      <p:cBhvr>
                                        <p:cTn id="14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9375 0.448025 " pathEditMode="relative" ptsTypes="">
                                      <p:cBhvr>
                                        <p:cTn id="18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09653 0.452593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2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97569 0.452099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2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64444 0.670370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96042 0.340123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00" y="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39375 0.461975 " pathEditMode="relative" ptsTypes="">
                                      <p:cBhvr>
                                        <p:cTn id="38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39375 0.461975 " pathEditMode="relative" ptsTypes="">
                                      <p:cBhvr>
                                        <p:cTn id="4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39375 0.461975 " pathEditMode="relative" ptsTypes="">
                                      <p:cBhvr>
                                        <p:cTn id="4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35486 0.350000 " pathEditMode="relative" ptsTypes="">
                                      <p:cBhvr>
                                        <p:cTn id="5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23681 0.461975 " pathEditMode="relative" ptsTypes="">
                                      <p:cBhvr>
                                        <p:cTn id="5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34792 0.564815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0" y="2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60" grpId="0"/>
      <p:bldP spid="163" grpId="0"/>
      <p:bldP spid="164" grpId="0"/>
      <p:bldP spid="57" grpId="0"/>
      <p:bldP spid="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加一加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女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+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昏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=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婚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非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+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车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=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辈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字理识字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11430" y="3867511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会意字。</a:t>
            </a:r>
            <a:r>
              <a:rPr lang="zh-CN" altLang="en-US" sz="2800" dirty="0">
                <a:ea typeface="黑体" panose="02010600030101010101" pitchFamily="49" charset="-122"/>
              </a:rPr>
              <a:t>罕，本指捕鸟的罗网。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411760" y="3037661"/>
            <a:ext cx="5976664" cy="830233"/>
            <a:chOff x="2411760" y="3037661"/>
            <a:chExt cx="5976664" cy="830233"/>
          </a:xfrm>
        </p:grpSpPr>
        <p:sp>
          <p:nvSpPr>
            <p:cNvPr id="42" name="TextBox 41"/>
            <p:cNvSpPr txBox="1"/>
            <p:nvPr/>
          </p:nvSpPr>
          <p:spPr>
            <a:xfrm>
              <a:off x="2411760" y="3037661"/>
              <a:ext cx="5976664" cy="71558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0030101010101" pitchFamily="49" charset="-122"/>
                  <a:ea typeface="黑体" panose="02010600030101010101" pitchFamily="49" charset="-122"/>
                </a:rPr>
                <a:t>罕  </a:t>
              </a:r>
              <a:r>
                <a:rPr lang="zh-CN" altLang="en-US" sz="2800" dirty="0">
                  <a:ea typeface="黑体" panose="02010600030101010101" pitchFamily="49" charset="-122"/>
                </a:rPr>
                <a:t>篆文 </a:t>
              </a:r>
              <a:endPara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E6F5FF"/>
                </a:clrFrom>
                <a:clrTo>
                  <a:srgbClr val="E6F5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3147814"/>
              <a:ext cx="936104" cy="543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6F5FF"/>
                </a:clrFrom>
                <a:clrTo>
                  <a:srgbClr val="E6F5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60032" y="3147814"/>
              <a:ext cx="585828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275606"/>
            <a:ext cx="1476375" cy="15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嫂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黑体" panose="02010600030101010101" pitchFamily="49" charset="-122"/>
                <a:ea typeface="黑体" panose="02010600030101010101" pitchFamily="49" charset="-122"/>
              </a:rPr>
              <a:t>sǎo</a:t>
            </a:r>
            <a:endParaRPr lang="zh-CN" altLang="en-US" sz="50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巧记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：少女扶老叟。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65909" y="2862649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3816"/>
              <a:gd name="adj6" fmla="val -4400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“竖”要透头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妻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90606" y="1091267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黑体" panose="02010600030101010101" pitchFamily="49" charset="-122"/>
                <a:ea typeface="黑体" panose="02010600030101010101" pitchFamily="49" charset="-122"/>
              </a:rPr>
              <a:t>qī</a:t>
            </a:r>
            <a:r>
              <a:rPr lang="en-US" altLang="zh-CN" sz="5400" dirty="0">
                <a:latin typeface="黑体" panose="02010600030101010101" pitchFamily="49" charset="-122"/>
                <a:ea typeface="黑体" panose="02010600030101010101" pitchFamily="49" charset="-122"/>
              </a:rPr>
              <a:t> </a:t>
            </a:r>
            <a:endParaRPr lang="zh-CN" altLang="en-US" sz="50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不是一笔下来的。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84805" y="235610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妻子</a:t>
            </a:r>
            <a:endParaRPr lang="zh-CN" altLang="en-US" sz="2800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男子的配偶。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1285" y="2617470"/>
            <a:ext cx="333375" cy="38290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9" name="Picture 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003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003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003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003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8"/>
          <p:cNvSpPr>
            <a:spLocks noChangeArrowheads="1"/>
          </p:cNvSpPr>
          <p:nvPr/>
        </p:nvSpPr>
        <p:spPr bwMode="auto">
          <a:xfrm>
            <a:off x="3740967" y="3569882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2570663" y="3195048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1293996" y="3392857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妻子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14247" y="3240457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嫂子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2038692" y="4121541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喜鹊搭桥</a:t>
            </a:r>
            <a:endParaRPr lang="zh-CN" altLang="en-US" sz="3200" dirty="0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69634" name="AutoShape 2" descr="http://photocdn.sohu.com/20150820/mp28461708_1440063340092_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69636" name="AutoShape 4" descr="http://photocdn.sohu.com/20150820/mp28461708_1440063340092_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69638" name="AutoShape 6" descr="http://photocdn.sohu.com/20150820/mp28461708_1440063340092_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黑体" panose="02010600030101010101" pitchFamily="49" charset="-122"/>
            </a:endParaRPr>
          </a:p>
        </p:txBody>
      </p:sp>
      <p:pic>
        <p:nvPicPr>
          <p:cNvPr id="89" name="Picture 16" descr="http://p1.so.qhmsg.com/bdr/1080__/t01d12e4f600304d1d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69694" t="9338" b="69650"/>
          <a:stretch>
            <a:fillRect/>
          </a:stretch>
        </p:blipFill>
        <p:spPr bwMode="auto">
          <a:xfrm>
            <a:off x="0" y="2499742"/>
            <a:ext cx="2036734" cy="1008112"/>
          </a:xfrm>
          <a:prstGeom prst="rect">
            <a:avLst/>
          </a:prstGeom>
          <a:noFill/>
        </p:spPr>
      </p:pic>
      <p:pic>
        <p:nvPicPr>
          <p:cNvPr id="90" name="Picture 16" descr="http://p1.so.qhmsg.com/bdr/1080__/t01d12e4f600304d1d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69694" t="9338" b="69650"/>
          <a:stretch>
            <a:fillRect/>
          </a:stretch>
        </p:blipFill>
        <p:spPr bwMode="auto">
          <a:xfrm>
            <a:off x="1043608" y="2571750"/>
            <a:ext cx="2036734" cy="1008112"/>
          </a:xfrm>
          <a:prstGeom prst="rect">
            <a:avLst/>
          </a:prstGeom>
          <a:noFill/>
        </p:spPr>
      </p:pic>
      <p:pic>
        <p:nvPicPr>
          <p:cNvPr id="91" name="Picture 16" descr="http://p1.so.qhmsg.com/bdr/1080__/t01d12e4f600304d1d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69694" t="9338" b="69650"/>
          <a:stretch>
            <a:fillRect/>
          </a:stretch>
        </p:blipFill>
        <p:spPr bwMode="auto">
          <a:xfrm>
            <a:off x="2411760" y="2499742"/>
            <a:ext cx="2036734" cy="1008112"/>
          </a:xfrm>
          <a:prstGeom prst="rect">
            <a:avLst/>
          </a:prstGeom>
          <a:noFill/>
        </p:spPr>
      </p:pic>
      <p:pic>
        <p:nvPicPr>
          <p:cNvPr id="92" name="Picture 16" descr="http://p1.so.qhmsg.com/bdr/1080__/t01d12e4f600304d1d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69694" t="9338" b="69650"/>
          <a:stretch>
            <a:fillRect/>
          </a:stretch>
        </p:blipFill>
        <p:spPr bwMode="auto">
          <a:xfrm>
            <a:off x="3635896" y="2787774"/>
            <a:ext cx="2036734" cy="1008112"/>
          </a:xfrm>
          <a:prstGeom prst="rect">
            <a:avLst/>
          </a:prstGeom>
          <a:noFill/>
        </p:spPr>
      </p:pic>
      <p:pic>
        <p:nvPicPr>
          <p:cNvPr id="93" name="Picture 16" descr="http://p1.so.qhmsg.com/bdr/1080__/t01d12e4f600304d1d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69694" t="9338" b="69650"/>
          <a:stretch>
            <a:fillRect/>
          </a:stretch>
        </p:blipFill>
        <p:spPr bwMode="auto">
          <a:xfrm>
            <a:off x="2699792" y="4135388"/>
            <a:ext cx="2036734" cy="10081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48" grpId="0" animBg="1"/>
      <p:bldP spid="57" grpId="0" animBg="1"/>
      <p:bldP spid="8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349" y="1214932"/>
            <a:ext cx="3146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rPr>
              <a:t>无拘无束：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形容自由自在，没有限制，不受约束。</a:t>
            </a:r>
            <a:endParaRPr lang="zh-CN" altLang="en-US" sz="2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425" y="2841531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孩子们在水里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无拘无束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地游泳。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586" name="Picture 2" descr="http://pic.qbaobei.com/Uploads/Editor/2015-11-16/5649a2e743ba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23928" y="1203598"/>
            <a:ext cx="4286250" cy="2857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0828" y="750967"/>
            <a:ext cx="35653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rPr>
              <a:t>眉开眼笑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眉头舒展，眼含笑意。 形容高兴愉快的样子。</a:t>
            </a:r>
            <a:endParaRPr lang="zh-CN" altLang="en-US" sz="2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280" y="2339975"/>
            <a:ext cx="3261995" cy="7683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完成了艰苦的工作，她不禁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眉开眼笑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18610" y="658495"/>
            <a:ext cx="4379595" cy="2878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3760" y="1563370"/>
            <a:ext cx="2340610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</a:rPr>
              <a:t>关押一切犯人的场所。</a:t>
            </a:r>
            <a:endParaRPr lang="zh-CN" altLang="en-US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监狱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78777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瞌睡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307117"/>
            <a:ext cx="2499119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</a:rPr>
              <a:t>打盹，很短时间的睡眠。</a:t>
            </a:r>
            <a:endParaRPr lang="zh-CN" altLang="en-US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3996189" y="337272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2787774"/>
            <a:ext cx="29523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987574"/>
            <a:ext cx="2880320" cy="159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7012" y="998493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自由朗读课文，说一说牛郎和织女名字的来历（用原文回答）。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239173" y="2293496"/>
            <a:ext cx="561662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他没有名字，人家见他每天放牛，就叫他牛郎。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原来姑娘是天上王母娘娘的外孙女，织得一手好彩锦，名字叫织女。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395536" y="791295"/>
            <a:ext cx="8136904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默读课文，思考：本文先介绍了牛郎的家庭，交代了牛郎与老牛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相依为命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的生活。接着叙述了老牛通过计策，让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牛郎与织女结婚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，在一起生活。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ea typeface="黑体" panose="02010600030101010101" pitchFamily="49" charset="-122"/>
            </a:endParaRPr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8" y="1576338"/>
            <a:ext cx="158417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06296" y="2263145"/>
            <a:ext cx="244827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2859782"/>
            <a:ext cx="50405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0130812113101ce2a4_550.jpg"/>
          <p:cNvPicPr>
            <a:picLocks noChangeAspect="1"/>
          </p:cNvPicPr>
          <p:nvPr/>
        </p:nvPicPr>
        <p:blipFill>
          <a:blip r:embed="rId1" cstate="print"/>
          <a:srcRect b="125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人教版  语文  五年级  上册</a:t>
            </a:r>
            <a:endParaRPr kumimoji="1"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403648" y="1501646"/>
            <a:ext cx="5832648" cy="852805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10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牛郎织女（一）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  <p:sp>
        <p:nvSpPr>
          <p:cNvPr id="20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一、选择题。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王母娘娘的外孙女为什么叫织女</a:t>
            </a:r>
            <a:r>
              <a:rPr lang="en-US" altLang="zh-CN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?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（　　）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A.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她织得一手好彩锦　</a:t>
            </a:r>
            <a:endParaRPr lang="en-US" altLang="zh-CN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B.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她会织布</a:t>
            </a:r>
            <a:endParaRPr lang="en-US" altLang="zh-CN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C.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她管理织布工作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96777" y="1642517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瞌睡”的 “瞌”读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kē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kǎ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嫂子”的“嫂”读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sōu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sǎo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8313" y="627534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二、判断对错。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嫩嫩的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漂亮的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灿烂的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云霞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青草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衣服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782479"/>
            <a:ext cx="2160240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372094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770381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70435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777" b="3777"/>
          <a:stretch>
            <a:fillRect/>
          </a:stretch>
        </p:blipFill>
        <p:spPr>
          <a:xfrm>
            <a:off x="-635" y="-16510"/>
            <a:ext cx="9148445" cy="5146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590" y="1394552"/>
            <a:ext cx="7632849" cy="2354491"/>
          </a:xfrm>
          <a:prstGeom prst="rect">
            <a:avLst/>
          </a:prstGeom>
          <a:solidFill>
            <a:schemeClr val="bg1">
              <a:alpha val="32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上节课我们学习了生字，知道了在老牛的帮助下，牛郎和织女终于走到了一起。这节课我们来更深入地了解这个过程，体会各个角色的形象。</a:t>
            </a:r>
            <a:endParaRPr lang="zh-CN" altLang="en-US" sz="32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307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默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读</a:t>
            </a:r>
            <a:r>
              <a:rPr lang="en-US" altLang="zh-CN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1-8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自然段：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说一说哥嫂对牛郎怎样。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这些描写说明了什么？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5" y="1853565"/>
            <a:ext cx="1376045" cy="1972310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827584" y="956877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牛郎与哥嫂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2472055" y="3837940"/>
            <a:ext cx="5504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哥嫂待他很不好</a:t>
            </a:r>
            <a:endParaRPr lang="zh-CN" altLang="en-US" sz="36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8470" y="1131570"/>
            <a:ext cx="5029835" cy="4318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9000" y="1563370"/>
            <a:ext cx="7139305" cy="4318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000" y="1995170"/>
            <a:ext cx="3383915" cy="4318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2915" y="1995170"/>
            <a:ext cx="3117850" cy="431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1403985" y="2694940"/>
            <a:ext cx="1531620" cy="772160"/>
          </a:xfrm>
          <a:prstGeom prst="wedgeRectCallout">
            <a:avLst>
              <a:gd name="adj1" fmla="val -28897"/>
              <a:gd name="adj2" fmla="val -93338"/>
            </a:avLst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吃不好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住不好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4873625" y="2694940"/>
            <a:ext cx="1531620" cy="772160"/>
          </a:xfrm>
          <a:prstGeom prst="wedgeRectCallout">
            <a:avLst>
              <a:gd name="adj1" fmla="val -28897"/>
              <a:gd name="adj2" fmla="val -93338"/>
            </a:avLst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活儿多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91136" y="648236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古时候有个孩子，爹妈都死了，跟着哥哥嫂子过日子。哥哥嫂子待他很不好，叫他吃剩饭，穿破衣裳，夜里在牛棚里睡。牛棚里没床铺，他就睡在干草上。他每天放牛。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1"/>
      <p:bldP spid="2" grpId="0" bldLvl="0" animBg="1"/>
      <p:bldP spid="3" grpId="0" bldLvl="0" animBg="1"/>
      <p:bldP spid="4" grpId="0" bldLvl="0" animBg="1"/>
      <p:bldP spid="6" grpId="0" bldLvl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2524125" y="2787015"/>
            <a:ext cx="5185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看牛郎不顺眼</a:t>
            </a:r>
            <a:endParaRPr lang="zh-CN" altLang="en-US" sz="36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7720" y="874395"/>
            <a:ext cx="1409700" cy="4318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67150" y="1306195"/>
            <a:ext cx="1779270" cy="4318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321227" y="874415"/>
            <a:ext cx="6480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哥哥嫂子见着他总是爱理不理的，彷佛他一在眼前，就满身不舒服。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37970" y="3505200"/>
            <a:ext cx="6408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非常讨厌牛郎，想办法让牛郎离开家。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25615" y="1235075"/>
            <a:ext cx="1058545" cy="40068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3608" y="771550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一年一年过去，牛郎渐渐长大了。哥哥嫂子想独占父亲留下来的家产，把他看成眼中钉。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6580" y="2157095"/>
            <a:ext cx="2546985" cy="829945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比喻心中最厌恶、最痛恨的人。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Freeform 24"/>
          <p:cNvSpPr/>
          <p:nvPr/>
        </p:nvSpPr>
        <p:spPr bwMode="gray">
          <a:xfrm rot="12611821">
            <a:off x="5860618" y="1473860"/>
            <a:ext cx="738473" cy="11007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0.so.qhimgs1.com/bdr/_240_/t012dfbc897288d72a0.png"/>
          <p:cNvPicPr>
            <a:picLocks noChangeAspect="1" noChangeArrowheads="1"/>
          </p:cNvPicPr>
          <p:nvPr/>
        </p:nvPicPr>
        <p:blipFill>
          <a:blip r:embed="rId1" cstate="print"/>
          <a:srcRect b="14951"/>
          <a:stretch>
            <a:fillRect/>
          </a:stretch>
        </p:blipFill>
        <p:spPr bwMode="auto">
          <a:xfrm>
            <a:off x="1866900" y="890905"/>
            <a:ext cx="4763770" cy="3361690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3001645" y="831850"/>
            <a:ext cx="2762885" cy="1229360"/>
          </a:xfrm>
          <a:prstGeom prst="cloudCallout">
            <a:avLst>
              <a:gd name="adj1" fmla="val -53132"/>
              <a:gd name="adj2" fmla="val 81624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得赶走他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0030101010101" pitchFamily="49" charset="-122"/>
              </a:rPr>
              <a:t>。</a:t>
            </a:r>
            <a:endParaRPr lang="zh-CN" altLang="en-US" sz="3200" b="1" dirty="0" smtClean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7220" y="884555"/>
            <a:ext cx="134937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表现了哥嫂的虚伪贪婪、凶狠恶毒，不念兄弟之情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457190" y="1131570"/>
            <a:ext cx="863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072640" y="1491615"/>
            <a:ext cx="42481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13280" y="1830705"/>
            <a:ext cx="4351655" cy="209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72640" y="2194560"/>
            <a:ext cx="4320540" cy="171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029460" y="2571750"/>
            <a:ext cx="863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083050" y="3291840"/>
            <a:ext cx="2165985" cy="127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072640" y="3651885"/>
            <a:ext cx="42481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113280" y="4027805"/>
            <a:ext cx="42481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72640" y="4371975"/>
            <a:ext cx="172783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072640" y="771525"/>
            <a:ext cx="2447925" cy="3600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25645" y="2571750"/>
            <a:ext cx="1939290" cy="3600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13280" y="2944495"/>
            <a:ext cx="863600" cy="3600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27990" y="1000760"/>
            <a:ext cx="956310" cy="1193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神态描写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27990" y="2701290"/>
            <a:ext cx="956310" cy="1193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语言描写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29460" y="361315"/>
            <a:ext cx="458978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一天，哥哥把牛郎叫到跟前，装得很亲热的样子说：“你如今长大了，也该成家立业了。老人家留下一点儿家产，咱们分了吧。一头牛，一辆车，都归你；别的归我。”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 嫂子在旁边，三分像笑七分像发狠，说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“我们挑顶有用的东西给你，你知道吗？你要知道好歹，赶紧离开这儿！天还早，能走就走吧。”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bldLvl="0" animBg="1"/>
      <p:bldP spid="19" grpId="0" bldLvl="0" animBg="1"/>
      <p:bldP spid="20" grpId="0" bldLvl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1020" y="904875"/>
            <a:ext cx="518541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原名叶绍钧，字秉臣、圣陶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。生于江苏苏州。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现代作家、教育家、文学出版家和社会活动家，有“优秀的语言艺术家”之称。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代表作品有《隔膜》《稻草人》等。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9" y="38192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162002" y="37118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295" y="966470"/>
            <a:ext cx="202819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567979" y="1406822"/>
            <a:ext cx="6768752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再次速读</a:t>
            </a:r>
            <a:r>
              <a:rPr lang="en-US" altLang="zh-CN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1-8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自然段：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说一说牛郎与老牛的关系怎样。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找出牛郎照顾老牛的描写。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想一想：这体现了牛郎的什么品质？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31" y="1780669"/>
            <a:ext cx="1104039" cy="1582166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837744" y="617787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牛郎与老牛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419475" y="664210"/>
            <a:ext cx="720725" cy="467360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698750" y="1964055"/>
            <a:ext cx="3774440" cy="467360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140200" y="2431415"/>
            <a:ext cx="720725" cy="405765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51320" y="776605"/>
            <a:ext cx="1719580" cy="2474837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与老牛的关系：亲密、相依为命，照顾老牛很周到。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935" y="663575"/>
            <a:ext cx="616712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那头牛跟他很亲密，用温和的眼睛看着他，有时候还伸出舌头舔舔他的手，怪有意思的。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两下一比较，他也乐得跟牛一块儿出去，一块儿睡。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牛郎照看那头牛挺周到。一来是牛跟他亲密；二来呢，他想，牛那么勤勤恳恳地干活，不好好照看它，怎么对得起它呢？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085" y="1223645"/>
            <a:ext cx="4032250" cy="2621280"/>
            <a:chOff x="1271" y="1927"/>
            <a:chExt cx="6350" cy="4128"/>
          </a:xfrm>
        </p:grpSpPr>
        <p:pic>
          <p:nvPicPr>
            <p:cNvPr id="144387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271" y="1927"/>
              <a:ext cx="5330" cy="3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725" y="5329"/>
              <a:ext cx="5897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让牛吃嫩嫩的青草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35780" y="1223645"/>
            <a:ext cx="3888105" cy="2621280"/>
            <a:chOff x="6828" y="1927"/>
            <a:chExt cx="6123" cy="4128"/>
          </a:xfrm>
        </p:grpSpPr>
        <p:pic>
          <p:nvPicPr>
            <p:cNvPr id="14438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28" y="1927"/>
              <a:ext cx="5473" cy="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7055" y="5329"/>
              <a:ext cx="5897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让牛吃筛后的干草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7060" y="483870"/>
            <a:ext cx="1576070" cy="543230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照顾老牛</a:t>
            </a:r>
            <a:endParaRPr lang="zh-CN" altLang="en-US" sz="1800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67744" y="699542"/>
            <a:ext cx="54387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880" y="4011910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到小溪的上游喝水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060" y="483870"/>
            <a:ext cx="1576070" cy="543230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照顾老牛</a:t>
            </a:r>
            <a:endParaRPr lang="zh-CN" altLang="en-US" sz="1800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45005" y="873760"/>
            <a:ext cx="5057775" cy="288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27784" y="3939902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冬天，在山坡上晒太阳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060" y="483870"/>
            <a:ext cx="1576070" cy="543230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照顾老牛</a:t>
            </a:r>
            <a:endParaRPr lang="zh-CN" altLang="en-US" sz="1800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3723878"/>
            <a:ext cx="55446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刷得干干净净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3723878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赶跑牛虻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060" y="483870"/>
            <a:ext cx="1576070" cy="543230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照顾老牛</a:t>
            </a:r>
            <a:endParaRPr lang="zh-CN" altLang="en-US" sz="1800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5685"/>
          <a:stretch>
            <a:fillRect/>
          </a:stretch>
        </p:blipFill>
        <p:spPr>
          <a:xfrm rot="10800000" flipH="1" flipV="1">
            <a:off x="2183130" y="1026795"/>
            <a:ext cx="3877310" cy="2306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http://p3.so.qhmsg.com/bdr/450__/t0184b5eae9d4024168.jpg"/>
          <p:cNvPicPr>
            <a:picLocks noChangeAspect="1" noChangeArrowheads="1"/>
          </p:cNvPicPr>
          <p:nvPr/>
        </p:nvPicPr>
        <p:blipFill>
          <a:blip r:embed="rId1" cstate="print"/>
          <a:srcRect b="24401"/>
          <a:stretch>
            <a:fillRect/>
          </a:stretch>
        </p:blipFill>
        <p:spPr bwMode="auto">
          <a:xfrm>
            <a:off x="2428905" y="1026696"/>
            <a:ext cx="4286250" cy="21602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01370" y="3517895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牛棚干干净净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060" y="483870"/>
            <a:ext cx="1576070" cy="543230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照顾老牛</a:t>
            </a:r>
            <a:endParaRPr lang="zh-CN" altLang="en-US" sz="1800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800100"/>
            <a:ext cx="4737735" cy="35426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25210" y="2397760"/>
            <a:ext cx="21590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黑体" panose="02010600030101010101" pitchFamily="49" charset="-122"/>
              </a:rPr>
              <a:t>牛郎：</a:t>
            </a:r>
            <a:endParaRPr lang="zh-CN" altLang="en-US" sz="3200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ea typeface="黑体" panose="02010600030101010101" pitchFamily="49" charset="-122"/>
              </a:rPr>
              <a:t>善良 勤劳 </a:t>
            </a:r>
            <a:endParaRPr lang="zh-CN" altLang="en-US" sz="32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56762" y="1461284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牛郎常常把看见的、听见的事告诉老牛。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1120" y="2212226"/>
            <a:ext cx="705678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黑体" panose="02010600030101010101" pitchFamily="49" charset="-122"/>
              </a:rPr>
              <a:t>这一部分写得很简略，请你发挥想象，把牛郎看到的、听到的事详细地说一说。（</a:t>
            </a:r>
            <a:r>
              <a:rPr lang="zh-CN" altLang="en-US" sz="2800" dirty="0">
                <a:solidFill>
                  <a:srgbClr val="92D050"/>
                </a:solidFill>
                <a:ea typeface="黑体" panose="02010600030101010101" pitchFamily="49" charset="-122"/>
              </a:rPr>
              <a:t>课后第二题</a:t>
            </a:r>
            <a:r>
              <a:rPr lang="zh-CN" altLang="en-US" sz="2800" dirty="0">
                <a:ea typeface="黑体" panose="02010600030101010101" pitchFamily="49" charset="-122"/>
              </a:rPr>
              <a:t>）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835" y="351790"/>
            <a:ext cx="753745" cy="975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5650" y="837565"/>
            <a:ext cx="1092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想一想</a:t>
            </a:r>
            <a:endParaRPr lang="zh-CN" altLang="en-US" sz="20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555526"/>
            <a:ext cx="59436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401191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0030101010101" pitchFamily="49" charset="-122"/>
              </a:rPr>
              <a:t>老牛啊，我看到山下有户人家娶媳妇啦。</a:t>
            </a:r>
            <a:endParaRPr lang="zh-CN" altLang="en-US" sz="24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民间故事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563638"/>
            <a:ext cx="85010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民间故事指群众口头创作、口头流传，并不断地被修改、添加、润色、提升的一种文学形式。民间故事大多直接反映了劳动人民的美好愿望，反映了人民群众的强烈要求。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555526"/>
            <a:ext cx="59436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401191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0030101010101" pitchFamily="49" charset="-122"/>
              </a:rPr>
              <a:t>老牛啊，我看山那边有家人生孩子啦。</a:t>
            </a:r>
            <a:endParaRPr lang="zh-CN" altLang="en-US" sz="24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555526"/>
            <a:ext cx="59436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401191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0030101010101" pitchFamily="49" charset="-122"/>
              </a:rPr>
              <a:t>老牛啊，我这辈子是娶不上媳妇啦！</a:t>
            </a:r>
            <a:endParaRPr lang="zh-CN" altLang="en-US" sz="24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01024" y="1405518"/>
            <a:ext cx="6768752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快速阅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读</a:t>
            </a:r>
            <a:r>
              <a:rPr lang="en-US" altLang="zh-CN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9-21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自然段，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思考以下问题：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说一说牛郎是如何与织女结成夫妻的。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织女为什么愿意和牛郎成为夫妻？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3.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这里老牛的戏份能不能删去，为什么？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" y="1279525"/>
            <a:ext cx="1713230" cy="2456180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1732459" y="455862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牛郎与织女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1131590"/>
            <a:ext cx="7632848" cy="267765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明天黄昏时候，你翻过右边那座山。山那边是一片树林，树林前边是一个湖，那时候会有些仙女在湖里洗澡。她们的衣裳放在草地上。你要捡起那件粉红色的纱衣，跑到树林里等着。去跟你要衣裳的那个仙女就是你的妻子。这个好机会你可别错过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p3.so.qhimgs1.com/bdr/_240_/t0163561b77afc78db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275606"/>
            <a:ext cx="3048000" cy="2286001"/>
          </a:xfrm>
          <a:prstGeom prst="round2DiagRect">
            <a:avLst/>
          </a:prstGeom>
          <a:noFill/>
        </p:spPr>
      </p:pic>
      <p:sp>
        <p:nvSpPr>
          <p:cNvPr id="11" name="云形标注 10"/>
          <p:cNvSpPr/>
          <p:nvPr/>
        </p:nvSpPr>
        <p:spPr>
          <a:xfrm>
            <a:off x="4067944" y="843558"/>
            <a:ext cx="4392488" cy="1728192"/>
          </a:xfrm>
          <a:prstGeom prst="cloudCallout">
            <a:avLst>
              <a:gd name="adj1" fmla="val -73166"/>
              <a:gd name="adj2" fmla="val 26491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捡起那件粉红色的纱衣，到树林里等着，跟你要衣裳的那个仙女就是你的妻子</a:t>
            </a:r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3928" y="3003798"/>
            <a:ext cx="352839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老牛的出谋划策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86815" y="3724910"/>
            <a:ext cx="1257935" cy="81153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知恩图报</a:t>
            </a:r>
            <a:endParaRPr lang="zh-CN" altLang="en-US" sz="28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827584" y="699542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织女为什么愿意和牛郎成为夫妻？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9592" y="1491630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牛郎把自己的情形一五一十地说了。姑娘听得出了神，又同情他，又爱惜他，就把自己的情形也告诉了他。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329183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原因一：同情牛郎。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9" name="云形 28"/>
          <p:cNvSpPr/>
          <p:nvPr/>
        </p:nvSpPr>
        <p:spPr>
          <a:xfrm>
            <a:off x="5004048" y="2643758"/>
            <a:ext cx="3744416" cy="1584176"/>
          </a:xfrm>
          <a:prstGeom prst="cloud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ea typeface="黑体" panose="02010600030101010101" pitchFamily="49" charset="-122"/>
              </a:rPr>
              <a:t>具有同情心，善良</a:t>
            </a:r>
            <a:endParaRPr lang="zh-CN" altLang="en-US" sz="36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827584" y="699542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织女为什么愿意和牛郎成为夫妻？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9592" y="1491630"/>
            <a:ext cx="7704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王母娘娘需要的彩锦多，就叫织女成天成夜地织，一会儿也不许休息。织女身子老在机房里，手老在梭上，劳累不用说，自由也没有了，等于关在监狱里，实在难受。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15616" y="3507854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原因二：王母娘娘凶狠，织女整天织布，没有自由。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6660232" y="3219822"/>
            <a:ext cx="2016224" cy="1224136"/>
          </a:xfrm>
          <a:prstGeom prst="cloud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ea typeface="黑体" panose="02010600030101010101" pitchFamily="49" charset="-122"/>
              </a:rPr>
              <a:t>渴望自由</a:t>
            </a:r>
            <a:endParaRPr lang="zh-CN" altLang="en-US" sz="36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p3.so.qhimgs1.com/bdr/_240_/t0163561b77afc78db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779662"/>
            <a:ext cx="3048000" cy="2286001"/>
          </a:xfrm>
          <a:prstGeom prst="round2Diag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827584" y="843558"/>
            <a:ext cx="6228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这里老牛的戏份能不能删去，为什么？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97605" y="1779905"/>
            <a:ext cx="45205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不能，首先，老牛能够推动故事情节的发展，如果没有老牛，就不会有牛郎与织女相识，也不会有后文的分离。其次，通过描写牛郎与老牛的生活，也能表现出牛郎的勤劳与善良。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1" cstate="print"/>
          <a:srcRect l="30347"/>
          <a:stretch>
            <a:fillRect/>
          </a:stretch>
        </p:blipFill>
        <p:spPr bwMode="auto">
          <a:xfrm flipH="1">
            <a:off x="323528" y="627534"/>
            <a:ext cx="3600399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139952" y="62715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 他们俩手拉着手，穿过树林，翻过山头，回到草房。牛郎把老牛指给织女看，说它就是从小到大相依为命的伴儿。织女拍拍老牛的脖子，用腮帮挨挨它的耳朵，算是跟它行见面礼。老牛眉开眼笑地朝她看，彷佛说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“正是这个新娘子。”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69385" y="1003935"/>
            <a:ext cx="379349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眉开眼笑，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眉头舒展，眼含笑意。形容高兴愉快的样子。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说明老牛帮助牛郎娶上媳妇后的快乐、高兴。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pic>
        <p:nvPicPr>
          <p:cNvPr id="9" name="Picture 2" descr="http://p3.so.qhimgs1.com/bdr/_240_/t0163561b77afc78db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0260" y="1087755"/>
            <a:ext cx="2717800" cy="2038985"/>
          </a:xfrm>
          <a:prstGeom prst="round2Diag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黑体" panose="02010600030101010101" pitchFamily="49" charset="-122"/>
              </a:rPr>
              <a:t>牛郎织女舞台艺术</a:t>
            </a:r>
            <a:endParaRPr lang="zh-CN" altLang="en-US" sz="3200" dirty="0">
              <a:ea typeface="黑体" panose="02010600030101010101" pitchFamily="49" charset="-122"/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059582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059582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059582"/>
            <a:ext cx="257175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71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71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073093" y="1879518"/>
            <a:ext cx="6696744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眉开眼笑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欢欣鼓舞 欢天喜地 笑容可掬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喜笑颜开 喜形于色 眉飞色舞 喜眉笑目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3285" y="465455"/>
            <a:ext cx="5076825" cy="539115"/>
            <a:chOff x="1391" y="733"/>
            <a:chExt cx="7995" cy="849"/>
          </a:xfrm>
        </p:grpSpPr>
        <p:sp>
          <p:nvSpPr>
            <p:cNvPr id="17" name="文本框 11"/>
            <p:cNvSpPr txBox="1"/>
            <p:nvPr/>
          </p:nvSpPr>
          <p:spPr>
            <a:xfrm>
              <a:off x="2020" y="770"/>
              <a:ext cx="7366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zh-CN" altLang="en-US" sz="2600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与高兴相关的词语</a:t>
              </a:r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" y="733"/>
              <a:ext cx="705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483518"/>
            <a:ext cx="51054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07704" y="3651870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从此，牛郎与织女过上了幸福快乐、</a:t>
            </a:r>
            <a:endParaRPr lang="en-US" altLang="zh-CN" sz="2800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自由自在的生活。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61440" y="1327423"/>
            <a:ext cx="74888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ea typeface="黑体" panose="02010600030101010101" pitchFamily="49" charset="-122"/>
              </a:rPr>
              <a:t>哥嫂有一天遇到了牛郎和织女，他们会有什么表现呢？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2768610"/>
            <a:ext cx="108012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ea typeface="黑体" panose="02010600030101010101" pitchFamily="49" charset="-122"/>
              </a:rPr>
              <a:t>生气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2768610"/>
            <a:ext cx="108012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ea typeface="黑体" panose="02010600030101010101" pitchFamily="49" charset="-122"/>
              </a:rPr>
              <a:t>咒骂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2768610"/>
            <a:ext cx="108012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ea typeface="黑体" panose="02010600030101010101" pitchFamily="49" charset="-122"/>
              </a:rPr>
              <a:t>嫉妒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835" y="351790"/>
            <a:ext cx="753745" cy="9753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5650" y="837565"/>
            <a:ext cx="1092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想一想</a:t>
            </a:r>
            <a:endParaRPr lang="zh-CN" altLang="en-US" sz="20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3707631" y="3749050"/>
            <a:ext cx="1080120" cy="52197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a typeface="黑体" panose="02010600030101010101" pitchFamily="49" charset="-122"/>
              </a:rPr>
              <a:t>……</a:t>
            </a:r>
            <a:endParaRPr lang="en-US" altLang="zh-CN" sz="28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003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0852" y="1316265"/>
            <a:ext cx="553998" cy="249299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0030101010101" pitchFamily="49" charset="-122"/>
              </a:rPr>
              <a:t>牛郎织女（一）</a:t>
            </a:r>
            <a:endParaRPr lang="zh-CN" altLang="en-US" sz="2700" dirty="0">
              <a:ea typeface="黑体" panose="0201060003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16458" y="1798970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ea typeface="黑体" panose="02010600030101010101" pitchFamily="49" charset="-122"/>
              </a:rPr>
              <a:t>相依为命</a:t>
            </a:r>
            <a:endParaRPr lang="zh-CN" altLang="en-US" sz="2700" dirty="0">
              <a:ea typeface="黑体" panose="0201060003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27784" y="3219822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ea typeface="黑体" panose="02010600030101010101" pitchFamily="49" charset="-122"/>
              </a:rPr>
              <a:t>男耕女织</a:t>
            </a:r>
            <a:endParaRPr lang="zh-CN" altLang="en-US" sz="2700" dirty="0">
              <a:ea typeface="黑体" panose="0201060003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28184" y="1779662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0030101010101" pitchFamily="49" charset="-122"/>
              </a:rPr>
              <a:t>幸福的生活</a:t>
            </a:r>
            <a:endParaRPr lang="zh-CN" altLang="en-US" sz="2700" dirty="0">
              <a:ea typeface="黑体" panose="0201060003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7784" y="2519050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0030101010101" pitchFamily="49" charset="-122"/>
              </a:rPr>
              <a:t>老</a:t>
            </a:r>
            <a:r>
              <a:rPr lang="zh-CN" altLang="en-US" sz="2700" dirty="0" smtClean="0">
                <a:ea typeface="黑体" panose="02010600030101010101" pitchFamily="49" charset="-122"/>
              </a:rPr>
              <a:t>牛报恩</a:t>
            </a:r>
            <a:endParaRPr lang="zh-CN" altLang="en-US" sz="2700" dirty="0">
              <a:ea typeface="黑体" panose="0201060003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195736" y="1275606"/>
            <a:ext cx="144016" cy="24482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16458" y="1203598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ea typeface="黑体" panose="02010600030101010101" pitchFamily="49" charset="-122"/>
              </a:rPr>
              <a:t>哥嫂狠毒</a:t>
            </a:r>
            <a:endParaRPr lang="zh-CN" altLang="en-US" sz="2700" dirty="0">
              <a:ea typeface="黑体" panose="02010600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1347614"/>
            <a:ext cx="504056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ea typeface="黑体" panose="02010600030101010101" pitchFamily="49" charset="-122"/>
              </a:rPr>
              <a:t>勤劳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72000" y="2571750"/>
            <a:ext cx="558933" cy="95410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ea typeface="黑体" panose="02010600030101010101" pitchFamily="49" charset="-122"/>
              </a:rPr>
              <a:t>善良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flipH="1">
            <a:off x="5724128" y="1275606"/>
            <a:ext cx="144016" cy="24482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4" grpId="0"/>
      <p:bldP spid="17" grpId="0" animBg="1"/>
      <p:bldP spid="20" grpId="0"/>
      <p:bldP spid="21" grpId="0" animBg="1"/>
      <p:bldP spid="22" grpId="0" animBg="1"/>
      <p:bldP spid="2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0636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这篇课文写了牛郎与老牛</a:t>
            </a:r>
            <a:r>
              <a:rPr lang="zh-CN" altLang="en-US" sz="27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相依为命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的故事，交代了知恩图报的老牛</a:t>
            </a:r>
            <a:r>
              <a:rPr lang="zh-CN" altLang="en-US" sz="27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出谋划策让牛郎与织女成婚结为夫妻的事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。表达了人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们对勤劳善良的美好品德的赞美和</a:t>
            </a:r>
            <a:r>
              <a:rPr lang="zh-CN" altLang="en-US" sz="27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对男耕女织田园生活的向往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28" y="1501537"/>
            <a:ext cx="136815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29155"/>
            <a:ext cx="3816424" cy="3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0" y="2618105"/>
            <a:ext cx="3816424" cy="3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0165" y="3115233"/>
            <a:ext cx="4248472" cy="3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87624" y="1059582"/>
            <a:ext cx="7344816" cy="287617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九曲黄河万里沙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浪淘风簸自天涯。 如今直上银河去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同到牵牛织女家。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刘禹锡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浪淘沙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牵牛出河西，织女处其东。万古永相望，七夕谁见同。         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牵牛织女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15616" y="1624330"/>
            <a:ext cx="7019697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牛郎是一个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勤劳、善良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的人，老牛的特点是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知恩图报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，织女的理想是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追求自由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渴望美好的生活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rPr>
              <a:t>一、根据课文内容填空。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304" y="1868562"/>
            <a:ext cx="186382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491234"/>
            <a:ext cx="144016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491234"/>
            <a:ext cx="151216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139306"/>
            <a:ext cx="25202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899592" y="1995686"/>
            <a:ext cx="787706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仙女们商量瞒着王母娘娘去人间看看。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787774"/>
            <a:ext cx="7662723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天上的生活真是一点自由也没有，现在王母娘娘睡着了，我们一起下界看看人间是什么样的吧。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7040" y="627380"/>
            <a:ext cx="80244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二、发挥想象，把下面的情节补充完整。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                       （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课后第</a:t>
            </a:r>
            <a:r>
              <a:rPr lang="en-US" altLang="zh-CN" sz="3200" b="1" dirty="0">
                <a:solidFill>
                  <a:srgbClr val="00B05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题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36905" y="781368"/>
            <a:ext cx="7870190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rPr>
              <a:t>三、善良的牛郎和美丽的织女成为了一家人，但是，他们能够长久的在一起生活吗？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3460" y="2643505"/>
            <a:ext cx="6654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展开想象说一说并预习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牛郎织女（二）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825891" y="321864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371944" y="107369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90935" y="114574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2313" y="114574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653415" y="1927225"/>
            <a:ext cx="7498080" cy="1753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子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恳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求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筛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子   好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歹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罕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狱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酿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造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瞌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睡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拘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0035" y="1512570"/>
            <a:ext cx="846074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 sǎo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kěn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shāi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  d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ǎi  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hǎn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endParaRPr lang="en-US" altLang="zh-CN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zh-CN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yù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niàng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kē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jū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2920" y="1469390"/>
            <a:ext cx="66802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5235" y="1927225"/>
            <a:ext cx="58039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1065" y="146939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3850" y="1927225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96970" y="1469390"/>
            <a:ext cx="9086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48175" y="1927225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5805" y="146939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4480" y="197358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9450" y="151257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30160" y="197358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2840" y="257683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920" y="308102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25625" y="2576830"/>
            <a:ext cx="122745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71140" y="308102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12870" y="257683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48175" y="308102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64480" y="247777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95670" y="3081020"/>
            <a:ext cx="692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4" grpId="0" bldLvl="0" animBg="1"/>
      <p:bldP spid="4" grpId="1" animBg="1"/>
      <p:bldP spid="5" grpId="0" bldLvl="0" animBg="1"/>
      <p:bldP spid="6" grpId="0" bldLvl="0" animBg="1"/>
      <p:bldP spid="6" grpId="1" animBg="1"/>
      <p:bldP spid="7" grpId="0" bldLvl="0" animBg="1"/>
      <p:bldP spid="8" grpId="0" bldLvl="0" animBg="1"/>
      <p:bldP spid="8" grpId="1" animBg="1"/>
      <p:bldP spid="9" grpId="0" bldLvl="0" animBg="1"/>
      <p:bldP spid="10" grpId="0" bldLvl="0" animBg="1"/>
      <p:bldP spid="10" grpId="1" animBg="1"/>
      <p:bldP spid="11" grpId="0" bldLvl="0" animBg="1"/>
      <p:bldP spid="12" grpId="0" bldLvl="0" animBg="1"/>
      <p:bldP spid="12" grpId="1" animBg="1"/>
      <p:bldP spid="13" grpId="0" bldLvl="0" animBg="1"/>
      <p:bldP spid="14" grpId="0" bldLvl="0" animBg="1"/>
      <p:bldP spid="14" grpId="1" animBg="1"/>
      <p:bldP spid="15" grpId="0" bldLvl="0" animBg="1"/>
      <p:bldP spid="16" grpId="0" bldLvl="0" animBg="1"/>
      <p:bldP spid="16" grpId="1" animBg="1"/>
      <p:bldP spid="17" grpId="0" bldLvl="0" animBg="1"/>
      <p:bldP spid="18" grpId="0" bldLvl="0" animBg="1"/>
      <p:bldP spid="18" grpId="1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ea typeface="黑体" panose="0201060003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拘</a:t>
              </a:r>
              <a:endParaRPr lang="zh-CN" altLang="en-US" sz="41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12333" y="1547696"/>
            <a:ext cx="4652556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在湖里无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拘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无束地游泳。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0030101010101" pitchFamily="49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形近字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1086584"/>
            <a:ext cx="76969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黑体" panose="02010600030101010101" pitchFamily="49" charset="-122"/>
                <a:ea typeface="黑体" panose="02010600030101010101" pitchFamily="49" charset="-122"/>
              </a:rPr>
              <a:t>jū</a:t>
            </a:r>
            <a:endParaRPr lang="en-US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ea typeface="黑体" panose="02010600030101010101" pitchFamily="49" charset="-122"/>
              </a:endParaRPr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狗</a:t>
              </a:r>
              <a:endParaRPr lang="zh-CN" altLang="en-US" sz="41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131840" y="2643758"/>
            <a:ext cx="1815809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 err="1">
                <a:latin typeface="黑体" panose="02010600030101010101" pitchFamily="49" charset="-122"/>
                <a:ea typeface="黑体" panose="02010600030101010101" pitchFamily="49" charset="-122"/>
              </a:rPr>
              <a:t>gǒu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63688" y="3147814"/>
            <a:ext cx="5400357" cy="48387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我家的小</a:t>
            </a: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狗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非常漂亮。</a:t>
            </a:r>
            <a:endParaRPr lang="zh-CN" altLang="en-US" sz="27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32" grpId="0"/>
      <p:bldP spid="5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郎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爹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歹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1043394" y="2973621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635706" y="2990438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859842" y="2990438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6195570" y="2990438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1043394" y="297362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3563698" y="2989694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787834" y="2989694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6083978" y="2989694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2412033" y="2966189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7"/>
          <p:cNvGrpSpPr/>
          <p:nvPr/>
        </p:nvGrpSpPr>
        <p:grpSpPr>
          <a:xfrm>
            <a:off x="2340025" y="2965445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2" name="矩形 111"/>
          <p:cNvSpPr/>
          <p:nvPr/>
        </p:nvSpPr>
        <p:spPr>
          <a:xfrm>
            <a:off x="1187624" y="843558"/>
            <a:ext cx="648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láng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diē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sǎo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liàng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d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ǎi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116965" y="2451100"/>
            <a:ext cx="65525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hǎn   guàn   shā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qī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tuō    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2" grpId="1"/>
      <p:bldP spid="113" grpId="0"/>
      <p:bldP spid="1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文本框 64"/>
          <p:cNvSpPr txBox="1"/>
          <p:nvPr/>
        </p:nvSpPr>
        <p:spPr>
          <a:xfrm>
            <a:off x="3365558" y="126579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婚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549054" y="124865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5691742" y="1265798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3293550" y="1265054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" name="组合 7"/>
          <p:cNvGrpSpPr/>
          <p:nvPr/>
        </p:nvGrpSpPr>
        <p:grpSpPr>
          <a:xfrm>
            <a:off x="4517686" y="1265054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" name="组合 7"/>
          <p:cNvGrpSpPr/>
          <p:nvPr/>
        </p:nvGrpSpPr>
        <p:grpSpPr>
          <a:xfrm>
            <a:off x="5691275" y="1265054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1" name="矩形 70"/>
          <p:cNvSpPr/>
          <p:nvPr/>
        </p:nvSpPr>
        <p:spPr>
          <a:xfrm>
            <a:off x="3458617" y="616982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hūn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bèi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āi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2089793" y="1249268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泳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7"/>
          <p:cNvGrpSpPr/>
          <p:nvPr/>
        </p:nvGrpSpPr>
        <p:grpSpPr>
          <a:xfrm>
            <a:off x="2017785" y="1248524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文本框 1"/>
          <p:cNvSpPr txBox="1"/>
          <p:nvPr/>
        </p:nvSpPr>
        <p:spPr>
          <a:xfrm>
            <a:off x="1849120" y="61722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yǒng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3745" y="2637790"/>
            <a:ext cx="2055495" cy="179768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1" grpId="1"/>
      <p:bldP spid="2" grpId="0"/>
      <p:bldP spid="2" grpId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3227</Words>
  <Application>WPS 演示</Application>
  <PresentationFormat>全屏显示(16:9)</PresentationFormat>
  <Paragraphs>431</Paragraphs>
  <Slides>58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8" baseType="lpstr">
      <vt:lpstr>Arial</vt:lpstr>
      <vt:lpstr>宋体</vt:lpstr>
      <vt:lpstr>Wingdings</vt:lpstr>
      <vt:lpstr>黑体</vt:lpstr>
      <vt:lpstr>Heiti SC Light</vt:lpstr>
      <vt:lpstr>楷体</vt:lpstr>
      <vt:lpstr>Kaiti SC</vt:lpstr>
      <vt:lpstr>幼圆</vt:lpstr>
      <vt:lpstr>华文楷体</vt:lpstr>
      <vt:lpstr>Times New Roman</vt:lpstr>
      <vt:lpstr>微软雅黑</vt:lpstr>
      <vt:lpstr>Arial Unicode MS</vt:lpstr>
      <vt:lpstr>Calibri</vt:lpstr>
      <vt:lpstr>汉语拼音</vt:lpstr>
      <vt:lpstr>迷你简毡笔黑</vt:lpstr>
      <vt:lpstr>Songti SC</vt:lpstr>
      <vt:lpstr>Songti SC Black</vt:lpstr>
      <vt:lpstr>Calibri Light</vt:lpstr>
      <vt:lpstr>Microsoft Sans Serif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随风—刘老师</cp:lastModifiedBy>
  <cp:revision>109</cp:revision>
  <dcterms:created xsi:type="dcterms:W3CDTF">2017-03-17T02:28:00Z</dcterms:created>
  <dcterms:modified xsi:type="dcterms:W3CDTF">2019-06-18T10:08:13Z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