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5" r:id="rId16"/>
    <p:sldId id="271" r:id="rId17"/>
    <p:sldId id="273" r:id="rId18"/>
  </p:sldIdLst>
  <p:sldSz cx="12192000" cy="6858000"/>
  <p:notesSz cx="7104063" cy="10234613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37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93490" y="2811780"/>
            <a:ext cx="5340985" cy="540385"/>
          </a:xfrm>
        </p:spPr>
        <p:txBody>
          <a:bodyPr>
            <a:normAutofit/>
          </a:bodyPr>
          <a:lstStyle/>
          <a:p>
            <a:r>
              <a:rPr lang="zh-CN" altLang="en-US" sz="2800" b="1">
                <a:solidFill>
                  <a:schemeClr val="accent5"/>
                </a:solidFill>
                <a:uFillTx/>
                <a:ea typeface="黑体" panose="02010609060101010101" charset="-122"/>
              </a:rPr>
              <a:t>人教版九年下第四单元写作</a:t>
            </a:r>
          </a:p>
        </p:txBody>
      </p:sp>
      <p:sp>
        <p:nvSpPr>
          <p:cNvPr id="4" name="矩形 3"/>
          <p:cNvSpPr/>
          <p:nvPr/>
        </p:nvSpPr>
        <p:spPr>
          <a:xfrm>
            <a:off x="2289175" y="1123315"/>
            <a:ext cx="8174990" cy="15271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zh-CN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ea typeface="微软雅黑" panose="020B0503020204020204" charset="-122"/>
              </a:rPr>
              <a:t>修   改   润   色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7215" y="365125"/>
            <a:ext cx="10776585" cy="667385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方法四：写人物不下“评语”而要让事实说话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215" y="1032510"/>
            <a:ext cx="11000105" cy="5617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charset="-122"/>
                <a:sym typeface="+mn-ea"/>
              </a:rPr>
              <a:t>例文：</a:t>
            </a:r>
            <a:r>
              <a:rPr lang="zh-CN" altLang="en-US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白求恩从小热爱学习。他勤于钻研，不怕吃苦。他甘于寂寞，不贪玩。他积极思考，敢于求证。他对动物的身体充满了好奇心。他小时候也不知做了多少解剖实验。正是他的这种探究精神使他日后成为一名出色的外科大夫。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charset="-122"/>
                <a:sym typeface="+mn-ea"/>
              </a:rPr>
              <a:t>改后：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白求恩从小热爱学习。六七岁的时候，他就自动学习解剖甲虫、青蛙和小鸟。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/>
            </a:r>
            <a:b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</a:b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　　有一天，他悄悄躲进楼上一个房间里，关上门不知在干什么。过了一会儿，他妈妈闻到一股血腥气味，赶紧推开门进去，只见白求恩一本正经地站在桌子旁，桌上大盘子里盛着一条刚从食品店买来的牛腿，他正聚精会神地用小刀解剖着牛腿呢。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我想知道这里面血管、肌肉和骨头的位置。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”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他向吃惊的母亲这样解释着，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我愿意长大能像爷爷和爸爸一样，成为一个外科大夫。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”</a:t>
            </a:r>
            <a:b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</a:b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　　母亲疼爱地说：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好孩子，你年纪还小，等你长大再学吧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!”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白求恩严肃地回答说：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应该从小开始</a:t>
            </a:r>
            <a:r>
              <a:rPr lang="en-US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!”</a:t>
            </a:r>
            <a:r>
              <a:rPr lang="zh-CN" altLang="en-US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说着又认真地解剖起来。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5485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方法五：要学会按一定的顺序、从不同的角度描写事物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70610"/>
            <a:ext cx="10515600" cy="53181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C00000"/>
                </a:solidFill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在作文中对事物的描写要依据一定的顺序，要么从上到下，要么从左到右，要么先主要再次要</a:t>
            </a:r>
            <a:r>
              <a:rPr lang="en-US" altLang="zh-CN" sz="32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还要学会从视觉、听觉、嗅觉、触觉等不同的方面进行描写，这样写出的文章才会有声有色、有情有景、内容具体充实。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uFillTx/>
                <a:ea typeface="黑体" panose="02010609060101010101" charset="-122"/>
                <a:sym typeface="+mn-ea"/>
              </a:rPr>
              <a:t>例如：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有位同学写</a:t>
            </a:r>
            <a:r>
              <a:rPr lang="en-US" altLang="zh-CN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看菊展</a:t>
            </a:r>
            <a:r>
              <a:rPr lang="en-US" altLang="zh-CN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中对菊花的描写“红的、黄的、紫的</a:t>
            </a:r>
            <a:r>
              <a:rPr lang="en-US" altLang="zh-CN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这里的菊花不仅颜色各异，而且姿态万千</a:t>
            </a:r>
            <a:r>
              <a:rPr lang="en-US" altLang="zh-CN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有的彬彬有礼，有的羞羞答答，有的倒挂枝头，有的昂首怒放。瞧！那一株象美丽的少女安详自若，那一株又象翩翩少年笑迎秋风</a:t>
            </a:r>
            <a:r>
              <a:rPr lang="en-US" altLang="zh-CN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chemeClr val="accent5"/>
                </a:solidFill>
                <a:ea typeface="黑体" panose="02010609060101010101" charset="-122"/>
                <a:sym typeface="+mn-ea"/>
              </a:rPr>
              <a:t>一阵微风吹来，芳香四溢，沁人心脾。”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        这段描写就是从视觉到嗅觉，从颜色到形态，把菊花的美丽具体生动地描绘了出来。</a:t>
            </a:r>
            <a:endParaRPr lang="zh-CN" altLang="en-US" sz="3200" b="1" dirty="0">
              <a:solidFill>
                <a:schemeClr val="accent5"/>
              </a:solidFill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8355" y="365125"/>
            <a:ext cx="8032750" cy="81534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方法六：词语添加法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380" y="1278890"/>
            <a:ext cx="10899775" cy="52838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 dirty="0">
                <a:ea typeface="黑体" panose="02010609060101010101" charset="-122"/>
                <a:sym typeface="+mn-ea"/>
              </a:rPr>
              <a:t>例如：遇到名词（表示名称的词），想办法在前面加上“什么样的”修饰语。如“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一身羽毛、一对翅膀，加上尾巴，凑成燕子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”这句话对不对？对，但是不具体，不生动。看</a:t>
            </a:r>
            <a:r>
              <a:rPr lang="en-US" altLang="zh-CN" sz="3600" b="1" dirty="0">
                <a:ea typeface="黑体" panose="02010609060101010101" charset="-122"/>
                <a:sym typeface="+mn-ea"/>
              </a:rPr>
              <a:t>《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燕子</a:t>
            </a:r>
            <a:r>
              <a:rPr lang="en-US" altLang="zh-CN" sz="3600" b="1" dirty="0">
                <a:ea typeface="黑体" panose="02010609060101010101" charset="-122"/>
                <a:sym typeface="+mn-ea"/>
              </a:rPr>
              <a:t>》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这篇文章怎么修饰名词的：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一身（乌黑光亮）的羽毛，一对（俊俏轻快的）翅膀，加上（剪刀似的）尾巴，凑成（活泼机灵的）小燕子。</a:t>
            </a:r>
          </a:p>
          <a:p>
            <a:pPr marL="0" indent="0">
              <a:buNone/>
            </a:pPr>
            <a:r>
              <a:rPr lang="zh-CN" altLang="en-US" sz="3600" b="1" dirty="0">
                <a:ea typeface="黑体" panose="02010609060101010101" charset="-122"/>
                <a:sym typeface="+mn-ea"/>
              </a:rPr>
              <a:t>再如：遇到动词（表示动作的词），想办法在前面加上</a:t>
            </a:r>
            <a:r>
              <a:rPr lang="en-US" sz="3600" b="1" dirty="0"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怎么样地</a:t>
            </a:r>
            <a:r>
              <a:rPr lang="en-US" sz="3600" b="1" dirty="0"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。如</a:t>
            </a:r>
            <a:r>
              <a:rPr lang="en-US" sz="3600" b="1" dirty="0"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他走了。</a:t>
            </a:r>
            <a:r>
              <a:rPr lang="en-US" sz="3600" b="1" dirty="0"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， 要使这句话变具体，可这样写：</a:t>
            </a:r>
            <a:r>
              <a:rPr lang="en-US" sz="3600" b="1" dirty="0"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他背着书生气地走了。</a:t>
            </a:r>
            <a:r>
              <a:rPr lang="en-US" sz="3600" b="1" dirty="0"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或</a:t>
            </a:r>
            <a:r>
              <a:rPr lang="en-US" sz="3600" b="1" dirty="0"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他双手捧着书，一蹦一跳地走了。</a:t>
            </a:r>
            <a:r>
              <a:rPr lang="en-US" sz="3600" b="1" dirty="0"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1840" y="365125"/>
            <a:ext cx="10911205" cy="629920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方法七：用上比喻、拟人、夸张、排比使句子更具体更生动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80135"/>
            <a:ext cx="10515600" cy="5097145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 b="1" dirty="0">
                <a:ea typeface="黑体" panose="02010609060101010101" charset="-122"/>
                <a:sym typeface="+mn-ea"/>
              </a:rPr>
              <a:t>例如：描写月亮，仅仅写成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“月亮弯弯的”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，就显得太笼统，可以用上比喻，写成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“弯弯的月亮像小船”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，“柿子红红的”可以写成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“红红的柿子像一个个灯笼。”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这样就更具体更生动了。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 b="1" dirty="0">
                <a:ea typeface="黑体" panose="02010609060101010101" charset="-122"/>
                <a:sym typeface="+mn-ea"/>
              </a:rPr>
              <a:t>再如，排比。大家可以看看这个句子。</a:t>
            </a:r>
            <a:r>
              <a:rPr lang="en-US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房子可以买，家不可以买；钟表可以买，时间不可以买；关心可以买，爱心不可以买；奢华可以买，优雅不可以。尊重可以买，尊严不能买；忠心可以买，良心不能买；风格可以买，人格不能买。</a:t>
            </a:r>
            <a:r>
              <a:rPr lang="en-US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ea typeface="黑体" panose="02010609060101010101" charset="-122"/>
                <a:sym typeface="+mn-ea"/>
              </a:rPr>
              <a:t>这个句子通过排比和对比就把中心意思表达得更具体更明确了。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1765" y="1891030"/>
            <a:ext cx="11889105" cy="4709160"/>
          </a:xfrm>
        </p:spPr>
        <p:txBody>
          <a:bodyPr>
            <a:normAutofit/>
          </a:bodyPr>
          <a:lstStyle/>
          <a:p>
            <a:pPr indent="0" algn="l" fontAlgn="auto"/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提示：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1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、重读以前的作文，你可能在布局谋篇上会有一些更好的想法，不妨作一些修改。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2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、可以尝试边读边修改。通过朗读，往往会更容易发现哪些地方顺畅，哪些地方拗口。也可以读给同学听，请他们提出修改建议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3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、修改之后与原稿进行对比，说说你修改的理由。</a:t>
            </a:r>
          </a:p>
        </p:txBody>
      </p:sp>
      <p:sp>
        <p:nvSpPr>
          <p:cNvPr id="6" name="矩形 5"/>
          <p:cNvSpPr/>
          <p:nvPr/>
        </p:nvSpPr>
        <p:spPr>
          <a:xfrm>
            <a:off x="111760" y="137795"/>
            <a:ext cx="1717675" cy="15271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微软雅黑" panose="020B0503020204020204" charset="-122"/>
              </a:rPr>
              <a:t>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5190" y="358775"/>
            <a:ext cx="935228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P89</a:t>
            </a:r>
            <a:r>
              <a:rPr lang="zh-CN" altLang="en-US" sz="36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－写作实践二   对写作习作《岁月如歌－－我们的初中生活》进行修改润色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课堂小结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一、修改文章要从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言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和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意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两方面入手，修改文章有两个层次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改对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、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改好</a:t>
            </a:r>
            <a:r>
              <a:rPr lang="en-US" altLang="zh-CN" sz="3200">
                <a:solidFill>
                  <a:schemeClr val="accent5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accent5"/>
                </a:solidFill>
                <a:uFillTx/>
                <a:ea typeface="黑体" panose="02010609060101010101" charset="-122"/>
              </a:rPr>
              <a:t>二、了解了一些修改润色的技巧。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538730" cy="132588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uFillTx/>
                <a:ea typeface="黑体" panose="02010609060101010101" charset="-122"/>
              </a:rPr>
              <a:t>布置作业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P90</a:t>
            </a:r>
            <a:r>
              <a:rPr lang="zh-CN" altLang="en-US" sz="4000" b="1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－写作实践三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</a:rPr>
              <a:t>回顾自己以往的写作情况，如写了哪些文章，哪几篇写得好，哪几篇写得不太好，好或不好的原因是什么，等等。以《谈谈我的写作》为题，写一篇作文。不少于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</a:rPr>
              <a:t>600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</a:rPr>
              <a:t>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0" y="2834640"/>
            <a:ext cx="1211262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/>
            <a:r>
              <a:rPr lang="zh-CN" altLang="en-US" sz="96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谢谢同学们的合作！</a:t>
            </a:r>
            <a:endParaRPr lang="en-US" altLang="zh-CN" sz="96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1765" y="1562100"/>
            <a:ext cx="11889105" cy="4401185"/>
          </a:xfrm>
        </p:spPr>
        <p:txBody>
          <a:bodyPr/>
          <a:lstStyle/>
          <a:p>
            <a:pPr indent="-457200" algn="l" fontAlgn="auto"/>
            <a:r>
              <a:rPr lang="en-US" altLang="zh-CN">
                <a:solidFill>
                  <a:schemeClr val="accent5"/>
                </a:solidFill>
                <a:uFillTx/>
                <a:ea typeface="黑体" panose="02010609060101010101" charset="-122"/>
              </a:rPr>
              <a:t>1</a:t>
            </a:r>
            <a: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</a:rPr>
              <a:t>、掌握修改润色技巧，学会如何修改自己的习作；</a:t>
            </a:r>
            <a:b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</a:rPr>
            </a:br>
            <a:r>
              <a:rPr lang="en-US" altLang="zh-CN">
                <a:solidFill>
                  <a:schemeClr val="accent5"/>
                </a:solidFill>
                <a:uFillTx/>
                <a:ea typeface="黑体" panose="02010609060101010101" charset="-122"/>
              </a:rPr>
              <a:t>2</a:t>
            </a:r>
            <a: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</a:rPr>
              <a:t>、培养在写作中修改润色的习惯；</a:t>
            </a:r>
            <a:b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</a:rPr>
            </a:br>
            <a:r>
              <a:rPr lang="en-US" altLang="zh-CN">
                <a:solidFill>
                  <a:schemeClr val="accent5"/>
                </a:solidFill>
                <a:uFillTx/>
                <a:ea typeface="黑体" panose="02010609060101010101" charset="-122"/>
              </a:rPr>
              <a:t>3</a:t>
            </a:r>
            <a: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</a:rPr>
              <a:t>、提高语言表达和写作能力，提升语文素养和</a:t>
            </a:r>
            <a: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鉴赏能力。</a:t>
            </a:r>
          </a:p>
        </p:txBody>
      </p:sp>
      <p:sp>
        <p:nvSpPr>
          <p:cNvPr id="6" name="矩形 5"/>
          <p:cNvSpPr/>
          <p:nvPr/>
        </p:nvSpPr>
        <p:spPr>
          <a:xfrm>
            <a:off x="111760" y="137795"/>
            <a:ext cx="5194935" cy="15271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微软雅黑" panose="020B0503020204020204" charset="-122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1765" y="1562100"/>
            <a:ext cx="11889105" cy="2438400"/>
          </a:xfrm>
        </p:spPr>
        <p:txBody>
          <a:bodyPr>
            <a:normAutofit/>
          </a:bodyPr>
          <a:lstStyle/>
          <a:p>
            <a:pPr indent="0" algn="l" fontAlgn="auto"/>
            <a:r>
              <a:rPr lang="en-US" altLang="zh-CN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修改文章要兼顾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言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和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意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。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言，指言辞和表达；意，指文意和思想内容。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111760" y="137795"/>
            <a:ext cx="17176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微软雅黑" panose="020B0503020204020204" charset="-122"/>
              </a:rPr>
              <a:t>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71700" y="804545"/>
            <a:ext cx="7200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专题认知：</a:t>
            </a:r>
            <a:r>
              <a:rPr lang="en-US" altLang="zh-CN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P88</a:t>
            </a:r>
            <a:r>
              <a:rPr lang="zh-CN" altLang="en-US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－写作    修改润色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3030" y="4173855"/>
            <a:ext cx="119646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修改包含两个层次：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基本要求是改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对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，进一步的要求是改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好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1765" y="1891030"/>
            <a:ext cx="11889105" cy="4022725"/>
          </a:xfrm>
        </p:spPr>
        <p:txBody>
          <a:bodyPr>
            <a:normAutofit/>
          </a:bodyPr>
          <a:lstStyle/>
          <a:p>
            <a:pPr indent="0" algn="l" fontAlgn="auto"/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提示：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1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、仔细阅读文章，发现其长处与不足，不足之处就是需要修改的重点。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2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、从内容和语言两个角度修改文章，使内容更充实，语言更流畅、有表现力。</a:t>
            </a:r>
            <a:b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3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、无论是改动还是增删，动笔前都要反复斟酌，以防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点金成铁</a:t>
            </a:r>
            <a:r>
              <a:rPr lang="en-US" altLang="zh-CN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11760" y="137795"/>
            <a:ext cx="17176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微软雅黑" panose="020B0503020204020204" charset="-122"/>
              </a:rPr>
              <a:t>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71700" y="804545"/>
            <a:ext cx="7472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应用分析：</a:t>
            </a:r>
            <a:r>
              <a:rPr lang="en-US" altLang="zh-CN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P89</a:t>
            </a:r>
            <a:r>
              <a:rPr lang="zh-CN" altLang="en-US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－写作实践一   寻人启事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1765" y="1891030"/>
            <a:ext cx="11889105" cy="4022725"/>
          </a:xfrm>
        </p:spPr>
        <p:txBody>
          <a:bodyPr>
            <a:normAutofit fontScale="90000"/>
          </a:bodyPr>
          <a:lstStyle/>
          <a:p>
            <a:pPr indent="0" algn="l" fontAlgn="auto"/>
            <a:r>
              <a:rPr lang="zh-CN" altLang="en-US" sz="40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方法一：要学会多问几个“怎么样”来扩展情节</a:t>
            </a:r>
            <a:r>
              <a:rPr lang="zh-CN" altLang="en-US" sz="4000" b="1" dirty="0" smtClean="0">
                <a:ea typeface="黑体" panose="02010609060101010101" charset="-122"/>
                <a:sym typeface="+mn-ea"/>
              </a:rPr>
              <a:t/>
            </a:r>
            <a:br>
              <a:rPr lang="zh-CN" altLang="en-US" sz="4000" b="1" dirty="0" smtClean="0">
                <a:ea typeface="黑体" panose="02010609060101010101" charset="-122"/>
                <a:sym typeface="+mn-ea"/>
              </a:rPr>
            </a:br>
            <a:r>
              <a:rPr lang="zh-CN" altLang="en-US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例文：        </a:t>
            </a:r>
            <a:br>
              <a:rPr lang="zh-CN" altLang="en-US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                                </a:t>
            </a:r>
            <a:r>
              <a:rPr lang="en-US" altLang="zh-CN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《</a:t>
            </a:r>
            <a:r>
              <a:rPr lang="zh-CN" altLang="en-US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令人害怕的夜晚</a:t>
            </a:r>
            <a:r>
              <a:rPr lang="en-US" altLang="zh-CN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》</a:t>
            </a:r>
            <a:br>
              <a:rPr lang="en-US" altLang="zh-CN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en-US" altLang="zh-CN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40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今天夜里，家里人都出去了，留我一个人在家里看家，我非常害怕。直到妈妈回来了，我才松了一口气。</a:t>
            </a:r>
            <a:r>
              <a:rPr lang="zh-CN" altLang="en-US" sz="4000" b="1" dirty="0">
                <a:ea typeface="黑体" panose="02010609060101010101" charset="-122"/>
                <a:sym typeface="+mn-ea"/>
              </a:rPr>
              <a:t/>
            </a:r>
            <a:br>
              <a:rPr lang="zh-CN" altLang="en-US" sz="4000" b="1" dirty="0">
                <a:ea typeface="黑体" panose="02010609060101010101" charset="-122"/>
                <a:sym typeface="+mn-ea"/>
              </a:rPr>
            </a:br>
            <a:r>
              <a:rPr lang="zh-CN" altLang="en-US" sz="4000" b="1" dirty="0"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我们可以这样问：</a:t>
            </a:r>
            <a:r>
              <a:rPr lang="en-US" altLang="zh-CN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、你为什么害怕？</a:t>
            </a:r>
            <a:r>
              <a:rPr lang="en-US" altLang="zh-CN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、你当时是怎么想的？</a:t>
            </a:r>
            <a:r>
              <a:rPr lang="en-US" altLang="zh-CN" sz="4000" b="1" dirty="0" smtClean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、你当时的反应如何？</a:t>
            </a:r>
            <a:endParaRPr lang="zh-CN" altLang="en-US" sz="4000">
              <a:solidFill>
                <a:schemeClr val="accent5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760" y="137795"/>
            <a:ext cx="142621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微软雅黑" panose="020B0503020204020204" charset="-122"/>
              </a:rPr>
              <a:t>寻</a:t>
            </a:r>
            <a:endParaRPr lang="zh-CN" altLang="en-US" sz="8800" b="1"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6485" y="821690"/>
            <a:ext cx="9684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5"/>
                </a:solidFill>
                <a:uFillTx/>
                <a:ea typeface="方正粗黑宋简体" panose="02000000000000000000" charset="-122"/>
              </a:rPr>
              <a:t>策略探寻          </a:t>
            </a:r>
            <a:r>
              <a:rPr lang="zh-CN" altLang="en-US" sz="3200">
                <a:solidFill>
                  <a:srgbClr val="FF0000"/>
                </a:solidFill>
                <a:uFillTx/>
                <a:ea typeface="方正粗黑宋简体" panose="02000000000000000000" charset="-122"/>
              </a:rPr>
              <a:t>友情提示：需要记笔记呦！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715" y="544830"/>
            <a:ext cx="11381740" cy="55949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dirty="0" smtClean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改</a:t>
            </a:r>
            <a:r>
              <a:rPr lang="zh-CN" altLang="en-US" sz="4000" dirty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后：</a:t>
            </a:r>
          </a:p>
          <a:p>
            <a:pPr marL="0" indent="0">
              <a:buNone/>
            </a:pPr>
            <a:r>
              <a:rPr lang="zh-CN" altLang="en-US" sz="4000" dirty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在一天夜里，我一个人在家里。天要下雨了，电闪雷鸣，我害怕极了。那雷声一阵接一阵，震耳欲聋，把窗子都震得哗哗作响。忽然，又一道电光闪过，呀，妈呀，又要有一声惊雷了！我赶快捂住耳朵。尽管如此，雷声还是穿透我的手掌，震撼了我的耳膜，就好象在我的头顶炸响了一样。我更加害怕了，飞快地钻入了被窝，用被子使劲地蒙着脑袋，心里不停地祈祷：爸爸妈妈，你们快回来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140" y="365125"/>
            <a:ext cx="10110470" cy="878205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方法二：学会把一个场面或片段分解开写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155" y="1243330"/>
            <a:ext cx="11087100" cy="53187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 dirty="0">
                <a:solidFill>
                  <a:schemeClr val="accent6"/>
                </a:solidFill>
                <a:uFillTx/>
                <a:ea typeface="黑体" panose="02010609060101010101" charset="-122"/>
                <a:sym typeface="+mn-ea"/>
              </a:rPr>
              <a:t>例如：有个同学描写一次足球赛中的射门动作“小刚带着球，飞速冲向球门，猛地一脚，把球踢入网底。”</a:t>
            </a: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如果把这一进球过程分解为接球</a:t>
            </a:r>
            <a:r>
              <a:rPr lang="en-US" altLang="zh-CN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带球</a:t>
            </a:r>
            <a:r>
              <a:rPr lang="en-US" altLang="zh-CN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过人</a:t>
            </a:r>
            <a:r>
              <a:rPr lang="en-US" altLang="zh-CN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射门</a:t>
            </a:r>
            <a:r>
              <a:rPr lang="en-US" altLang="zh-CN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进球。然后再想想每个动作的具体情景，最后把这一连串的动作连接起来，就会使描写变得生动具体。</a:t>
            </a:r>
          </a:p>
          <a:p>
            <a:pPr marL="0" indent="0">
              <a:buNone/>
            </a:pPr>
            <a:r>
              <a:rPr lang="zh-CN" altLang="en-US" sz="3600" b="1" dirty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改后：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 “</a:t>
            </a:r>
            <a:r>
              <a:rPr lang="zh-CN" altLang="en-US" sz="3600" b="1" dirty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小刚在中场用胸部熟练地接住同伴传来的球，习惯性地用大腿轻轻一颠，将球巧妙地挑过对方防守队员的头顶，以灵活的动作晃过后卫的阻击，又避开已经扑到跟前的守门员，一脚抽射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chemeClr val="accent5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进啦！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0575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方法三：把事情的经过部分写具体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55065"/>
            <a:ext cx="10515600" cy="54324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charset="-122"/>
                <a:sym typeface="+mn-ea"/>
              </a:rPr>
              <a:t>例如：</a:t>
            </a:r>
            <a:r>
              <a:rPr lang="zh-CN" altLang="en-US" sz="3600" b="1" dirty="0">
                <a:solidFill>
                  <a:schemeClr val="accent6"/>
                </a:solidFill>
                <a:ea typeface="黑体" panose="02010609060101010101" charset="-122"/>
                <a:sym typeface="+mn-ea"/>
              </a:rPr>
              <a:t>表弟在河里一上一下，我非常着急，伸手去拉他，可几次都没有成功，我更急了，一点办法也没有。　这时，河对岸一个过路的老人冲我喊：“找根树枝让他抓住！”我照老人的话做了，终于把表弟拉上了岸。</a:t>
            </a: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C00000"/>
                </a:solidFill>
                <a:uFillTx/>
                <a:ea typeface="黑体" panose="02010609060101010101" charset="-122"/>
                <a:sym typeface="+mn-ea"/>
              </a:rPr>
              <a:t>        急得怎么样</a:t>
            </a:r>
            <a:r>
              <a:rPr lang="en-US" altLang="zh-CN" sz="3600" b="1" dirty="0">
                <a:solidFill>
                  <a:srgbClr val="C00000"/>
                </a:solidFill>
                <a:uFillTx/>
                <a:ea typeface="黑体" panose="02010609060101010101" charset="-122"/>
                <a:sym typeface="+mn-ea"/>
              </a:rPr>
              <a:t>? </a:t>
            </a:r>
            <a:r>
              <a:rPr lang="zh-CN" altLang="en-US" sz="3600" b="1" dirty="0">
                <a:solidFill>
                  <a:srgbClr val="C00000"/>
                </a:solidFill>
                <a:uFillTx/>
                <a:ea typeface="黑体" panose="02010609060101010101" charset="-122"/>
                <a:sym typeface="+mn-ea"/>
              </a:rPr>
              <a:t>急的程度有什么不同？怎么会由“急”到”更急”的？怎么“拉”的？拉了几次？为什么不成功？树枝是哪里来的？我是怎样把表弟拉上岸的？这些都要展开写。</a:t>
            </a:r>
          </a:p>
          <a:p>
            <a:pPr marL="0" indent="0">
              <a:buNone/>
            </a:pPr>
            <a:endParaRPr lang="zh-CN" altLang="en-US" sz="3600" b="1" dirty="0">
              <a:solidFill>
                <a:srgbClr val="C00000"/>
              </a:solidFill>
              <a:uFillTx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525" y="394970"/>
            <a:ext cx="11323320" cy="6105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charset="-122"/>
                <a:sym typeface="+mn-ea"/>
              </a:rPr>
              <a:t>改后：</a:t>
            </a:r>
            <a:r>
              <a:rPr lang="zh-CN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表弟在小河里一上一下，我急得像热锅上的蚂蚁，慌忙伸手去拉，可我另一只手没有抓住东西，身子向前一冲，差点也掉进河里，好容易才稳住身子。表弟在河里呛了几口水。我不敢耽误，蹲下身子，一手抓住河边的一棵小树，一手又伸向表弟，可他够不着，表弟害怕得哭了。我也害怕得眼泪直流，怎么办呢？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/>
            </a:r>
            <a:b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　　这时，河对岸一个过路的老人冲我喊：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找根树枝让他抓住！</a:t>
            </a:r>
            <a:r>
              <a:rPr lang="en-US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accent5"/>
                </a:solidFill>
                <a:uFillTx/>
                <a:ea typeface="黑体" panose="02010609060101010101" charset="-122"/>
                <a:sym typeface="+mn-ea"/>
              </a:rPr>
              <a:t>真是一语惊醒梦中人。我抬头看去，河岸上有许多长长短短的树枝呢！我赶紧止住了哭，顺手拣了一根长一些的树枝，急忙伸向表弟。这下他够着了！我咬紧牙，一手抓牢小树，一手使劲拉树枝，终于把表弟拉上了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072ad2b4-58f1-4227-8afd-b1a4ee82fc8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spAutoFit/>
        <a:scene3d>
          <a:camera prst="orthographicFront"/>
          <a:lightRig rig="threePt" dir="t">
            <a:rot lat="0" lon="0" rev="0"/>
          </a:lightRig>
        </a:scene3d>
        <a:sp3d extrusionH="120650" prstMaterial="matte"/>
      </a:bodyPr>
      <a:lstStyle>
        <a:defPPr algn="ctr">
          <a:defRPr lang="zh-CN" altLang="zh-CN" sz="7200" b="1">
            <a:ln>
              <a:gradFill>
                <a:gsLst>
                  <a:gs pos="98000">
                    <a:srgbClr val="F88C89"/>
                  </a:gs>
                  <a:gs pos="86000">
                    <a:srgbClr val="F8D078"/>
                  </a:gs>
                  <a:gs pos="73000">
                    <a:srgbClr val="BAD172"/>
                  </a:gs>
                  <a:gs pos="62000">
                    <a:srgbClr val="BEC7AF"/>
                  </a:gs>
                  <a:gs pos="50000">
                    <a:srgbClr val="83D9E3"/>
                  </a:gs>
                  <a:gs pos="37000">
                    <a:srgbClr val="9C61DF"/>
                  </a:gs>
                  <a:gs pos="24000">
                    <a:srgbClr val="CA78E1"/>
                  </a:gs>
                  <a:gs pos="12000">
                    <a:srgbClr val="E564DF"/>
                  </a:gs>
                  <a:gs pos="0">
                    <a:srgbClr val="F86CC0"/>
                  </a:gs>
                </a:gsLst>
                <a:lin ang="0"/>
              </a:gradFill>
            </a:ln>
            <a:gradFill>
              <a:gsLst>
                <a:gs pos="79000">
                  <a:srgbClr val="CCFF66"/>
                </a:gs>
                <a:gs pos="94000">
                  <a:srgbClr val="FFFF00">
                    <a:alpha val="50000"/>
                  </a:srgbClr>
                </a:gs>
                <a:gs pos="70000">
                  <a:srgbClr val="00FF00">
                    <a:alpha val="13000"/>
                  </a:srgbClr>
                </a:gs>
                <a:gs pos="56000">
                  <a:srgbClr val="00FFFF">
                    <a:alpha val="50000"/>
                  </a:srgbClr>
                </a:gs>
                <a:gs pos="43000">
                  <a:srgbClr val="00FFFF">
                    <a:alpha val="13000"/>
                  </a:srgbClr>
                </a:gs>
                <a:gs pos="22000">
                  <a:srgbClr val="FF00FF">
                    <a:alpha val="50000"/>
                  </a:srgbClr>
                </a:gs>
                <a:gs pos="33000">
                  <a:srgbClr val="9900FF">
                    <a:alpha val="50000"/>
                  </a:srgbClr>
                </a:gs>
                <a:gs pos="5000">
                  <a:srgbClr val="FF00FF">
                    <a:alpha val="50000"/>
                  </a:srgbClr>
                </a:gs>
                <a:gs pos="0">
                  <a:srgbClr val="FF3300">
                    <a:alpha val="50000"/>
                  </a:srgbClr>
                </a:gs>
                <a:gs pos="100000">
                  <a:srgbClr val="FF3300">
                    <a:alpha val="30000"/>
                  </a:srgbClr>
                </a:gs>
              </a:gsLst>
              <a:lin ang="0"/>
            </a:gradFill>
            <a:effectLst>
              <a:outerShdw blurRad="50800" dist="38100" algn="l" rotWithShape="0">
                <a:srgbClr val="CC00CC">
                  <a:alpha val="40000"/>
                </a:srgbClr>
              </a:outerShdw>
            </a:effectLst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1845</Words>
  <Application>Microsoft Office PowerPoint</Application>
  <PresentationFormat>自定义</PresentationFormat>
  <Paragraphs>47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人教版九年下第四单元写作</vt:lpstr>
      <vt:lpstr>1、掌握修改润色技巧，学会如何修改自己的习作； 2、培养在写作中修改润色的习惯； 3、提高语言表达和写作能力，提升语文素养和鉴赏能力。</vt:lpstr>
      <vt:lpstr>     修改文章要兼顾“言”和“意”。         言，指言辞和表达；意，指文意和思想内容。         </vt:lpstr>
      <vt:lpstr>提示：         1、仔细阅读文章，发现其长处与不足，不足之处就是需要修改的重点。         2、从内容和语言两个角度修改文章，使内容更充实，语言更流畅、有表现力。         3、无论是改动还是增删，动笔前都要反复斟酌，以防“点金成铁”。</vt:lpstr>
      <vt:lpstr>方法一：要学会多问几个“怎么样”来扩展情节 例文：                                         《令人害怕的夜晚》         今天夜里，家里人都出去了，留我一个人在家里看家，我非常害怕。直到妈妈回来了，我才松了一口气。          我们可以这样问：1、你为什么害怕？2、你当时是怎么想的？3、你当时的反应如何？</vt:lpstr>
      <vt:lpstr>幻灯片 6</vt:lpstr>
      <vt:lpstr>方法二：学会把一个场面或片段分解开写</vt:lpstr>
      <vt:lpstr>方法三：把事情的经过部分写具体</vt:lpstr>
      <vt:lpstr>幻灯片 9</vt:lpstr>
      <vt:lpstr>方法四：写人物不下“评语”而要让事实说话</vt:lpstr>
      <vt:lpstr>方法五：要学会按一定的顺序、从不同的角度描写事物</vt:lpstr>
      <vt:lpstr>方法六：词语添加法</vt:lpstr>
      <vt:lpstr>方法七：用上比喻、拟人、夸张、排比使句子更具体更生动</vt:lpstr>
      <vt:lpstr>提示：         1、重读以前的作文，你可能在布局谋篇上会有一些更好的想法，不妨作一些修改。         2、可以尝试边读边修改。通过朗读，往往会更容易发现哪些地方顺畅，哪些地方拗口。也可以读给同学听，请他们提出修改建议         3、修改之后与原稿进行对比，说说你修改的理由。</vt:lpstr>
      <vt:lpstr>课堂小结</vt:lpstr>
      <vt:lpstr>布置作业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2019-03-21T00:43:00Z</dcterms:created>
  <dcterms:modified xsi:type="dcterms:W3CDTF">2019-03-30T06:32:41Z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