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13" r:id="rId3"/>
    <p:sldId id="259" r:id="rId4"/>
    <p:sldId id="271" r:id="rId5"/>
    <p:sldId id="292" r:id="rId6"/>
    <p:sldId id="327" r:id="rId7"/>
    <p:sldId id="328" r:id="rId8"/>
    <p:sldId id="315" r:id="rId9"/>
    <p:sldId id="304" r:id="rId10"/>
    <p:sldId id="305" r:id="rId11"/>
    <p:sldId id="287" r:id="rId12"/>
    <p:sldId id="289" r:id="rId13"/>
    <p:sldId id="279" r:id="rId14"/>
    <p:sldId id="329" r:id="rId15"/>
    <p:sldId id="326" r:id="rId16"/>
    <p:sldId id="322" r:id="rId17"/>
    <p:sldId id="324" r:id="rId18"/>
    <p:sldId id="323" r:id="rId19"/>
    <p:sldId id="325" r:id="rId20"/>
    <p:sldId id="318" r:id="rId21"/>
    <p:sldId id="321" r:id="rId22"/>
  </p:sldIdLst>
  <p:sldSz cx="9144000" cy="6858000" type="screen4x3"/>
  <p:notesSz cx="6858000" cy="9144000"/>
  <p:custDataLst>
    <p:tags r:id="rId26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FF"/>
    <a:srgbClr val="000000"/>
    <a:srgbClr val="FFFF66"/>
    <a:srgbClr val="FFEBF4"/>
    <a:srgbClr val="0000CC"/>
    <a:srgbClr val="660066"/>
    <a:srgbClr val="FFFFC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3868"/>
    <p:restoredTop sz="95928"/>
  </p:normalViewPr>
  <p:slideViewPr>
    <p:cSldViewPr showGuides="1">
      <p:cViewPr varScale="1">
        <p:scale>
          <a:sx n="63" d="100"/>
          <a:sy n="63" d="100"/>
        </p:scale>
        <p:origin x="1448" y="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9939705-DF3B-48DB-91B2-3F5DF2A8261C}" type="slidenum">
              <a:rPr kumimoji="1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9939705-DF3B-48DB-91B2-3F5DF2A8261C}" type="slidenum">
              <a:rPr kumimoji="1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9939705-DF3B-48DB-91B2-3F5DF2A8261C}" type="slidenum">
              <a:rPr kumimoji="1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hasCustomPrompt="1"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9939705-DF3B-48DB-91B2-3F5DF2A8261C}" type="slidenum">
              <a:rPr kumimoji="1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 hasCustomPrompt="1"/>
          </p:nvPr>
        </p:nvSpPr>
        <p:spPr>
          <a:xfrm>
            <a:off x="685800" y="1981200"/>
            <a:ext cx="3810000" cy="198120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 hasCustomPrompt="1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 hasCustomPrompt="1"/>
          </p:nvPr>
        </p:nvSpPr>
        <p:spPr>
          <a:xfrm>
            <a:off x="685800" y="4114800"/>
            <a:ext cx="3810000" cy="198120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9939705-DF3B-48DB-91B2-3F5DF2A8261C}" type="slidenum">
              <a:rPr kumimoji="1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标题，两项内容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 hasCustomPrompt="1"/>
          </p:nvPr>
        </p:nvSpPr>
        <p:spPr>
          <a:xfrm>
            <a:off x="685800" y="1981200"/>
            <a:ext cx="3810000" cy="198120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 hasCustomPrompt="1"/>
          </p:nvPr>
        </p:nvSpPr>
        <p:spPr>
          <a:xfrm>
            <a:off x="685800" y="4114800"/>
            <a:ext cx="3810000" cy="198120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half" idx="3" hasCustomPrompt="1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9939705-DF3B-48DB-91B2-3F5DF2A8261C}" type="slidenum">
              <a:rPr kumimoji="1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9939705-DF3B-48DB-91B2-3F5DF2A8261C}" type="slidenum">
              <a:rPr kumimoji="1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9939705-DF3B-48DB-91B2-3F5DF2A8261C}" type="slidenum">
              <a:rPr kumimoji="1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9939705-DF3B-48DB-91B2-3F5DF2A8261C}" type="slidenum">
              <a:rPr kumimoji="1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9939705-DF3B-48DB-91B2-3F5DF2A8261C}" type="slidenum">
              <a:rPr kumimoji="1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9939705-DF3B-48DB-91B2-3F5DF2A8261C}" type="slidenum">
              <a:rPr kumimoji="1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9939705-DF3B-48DB-91B2-3F5DF2A8261C}" type="slidenum">
              <a:rPr kumimoji="1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9939705-DF3B-48DB-91B2-3F5DF2A8261C}" type="slidenum">
              <a:rPr kumimoji="1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9939705-DF3B-48DB-91B2-3F5DF2A8261C}" type="slidenum">
              <a:rPr kumimoji="1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9939705-DF3B-48DB-91B2-3F5DF2A8261C}" type="slidenum">
              <a:rPr kumimoji="1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kumimoji="1"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audio1.wav"/><Relationship Id="rId1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audio" Target="../media/audio1.wav"/><Relationship Id="rId2" Type="http://schemas.openxmlformats.org/officeDocument/2006/relationships/audio" Target="../media/audio6.wav"/><Relationship Id="rId1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5.wav"/><Relationship Id="rId2" Type="http://schemas.openxmlformats.org/officeDocument/2006/relationships/audio" Target="../media/audio1.wav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GIF"/><Relationship Id="rId1" Type="http://schemas.openxmlformats.org/officeDocument/2006/relationships/image" Target="../media/image7.GIF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1.wav"/><Relationship Id="rId2" Type="http://schemas.openxmlformats.org/officeDocument/2006/relationships/image" Target="../media/image9.GIF"/><Relationship Id="rId1" Type="http://schemas.openxmlformats.org/officeDocument/2006/relationships/hyperlink" Target="file:///C:\Documents%20and%20Settings\Administrator\&#26700;&#38754;\&#30701;&#29255;&#12289;&#27468;&#26354;\&#22797;&#20214;%20&#30456;&#20449;.avi" TargetMode="Externa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1.wav"/><Relationship Id="rId2" Type="http://schemas.openxmlformats.org/officeDocument/2006/relationships/image" Target="../media/image10.GIF"/><Relationship Id="rId1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3.xml"/><Relationship Id="rId6" Type="http://schemas.openxmlformats.org/officeDocument/2006/relationships/audio" Target="../media/audio1.wav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4.xml"/><Relationship Id="rId6" Type="http://schemas.openxmlformats.org/officeDocument/2006/relationships/audio" Target="../media/audio1.wav"/><Relationship Id="rId5" Type="http://schemas.openxmlformats.org/officeDocument/2006/relationships/image" Target="../media/image19.jpeg"/><Relationship Id="rId4" Type="http://schemas.openxmlformats.org/officeDocument/2006/relationships/image" Target="../media/image18.jpeg"/><Relationship Id="rId3" Type="http://schemas.openxmlformats.org/officeDocument/2006/relationships/image" Target="../media/image17.GIF"/><Relationship Id="rId2" Type="http://schemas.openxmlformats.org/officeDocument/2006/relationships/image" Target="../media/image10.GIF"/><Relationship Id="rId1" Type="http://schemas.openxmlformats.org/officeDocument/2006/relationships/image" Target="../media/image16.GIF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audio" Target="../media/audio2.wav"/><Relationship Id="rId3" Type="http://schemas.openxmlformats.org/officeDocument/2006/relationships/image" Target="../media/image2.jpeg"/><Relationship Id="rId2" Type="http://schemas.openxmlformats.org/officeDocument/2006/relationships/hyperlink" Target="http://image.baidu.com/i?ct=503316480&amp;z=651811051&amp;tn=baiduimagedetail&amp;word=&#26753;&#21551;&#36229;&amp;in=27" TargetMode="External"/><Relationship Id="rId1" Type="http://schemas.openxmlformats.org/officeDocument/2006/relationships/image" Target="../media/image1.GI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audio" Target="../media/audio3.wav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audio" Target="../media/audio3.wav"/><Relationship Id="rId4" Type="http://schemas.openxmlformats.org/officeDocument/2006/relationships/audio" Target="../media/audio4.wav"/><Relationship Id="rId3" Type="http://schemas.openxmlformats.org/officeDocument/2006/relationships/image" Target="../media/image3.png"/><Relationship Id="rId2" Type="http://schemas.microsoft.com/office/2007/relationships/media" Target="file:///E:\&#35821;&#25991;&#25945;&#23398;&#35838;&#20214;&#25945;&#26696;&#23548;&#23398;&#26696;&#26391;&#35835;&#32032;&#26448;\&#26032;&#20154;&#25945;&#29256;&#35821;&#25991;&#25945;&#23398;&#35838;&#20214;&#25945;&#26696;&#23548;&#23398;&#26696;&#26391;&#35835;&#32032;&#26448;\2017&#24180;&#26149;&#26032;&#20154;&#25945;&#29256;&#26032;&#29256;&#19971;&#24180;&#32423;&#19979;&#20876;&#35821;&#25991;PPT&#35838;&#20214;&#26391;&#35835;&#26448;&#26009;&#25945;&#26696;&#23548;&#23398;&#26696;\15%20%20&#26368;&#33510;&#19982;&#26368;&#20048;\15%20&#26368;&#33510;&#19982;&#26368;&#20048;.mp3" TargetMode="External"/><Relationship Id="rId1" Type="http://schemas.openxmlformats.org/officeDocument/2006/relationships/audio" Target="file:///E:\&#35821;&#25991;&#25945;&#23398;&#35838;&#20214;&#25945;&#26696;&#23548;&#23398;&#26696;&#26391;&#35835;&#32032;&#26448;\&#26032;&#20154;&#25945;&#29256;&#35821;&#25991;&#25945;&#23398;&#35838;&#20214;&#25945;&#26696;&#23548;&#23398;&#26696;&#26391;&#35835;&#32032;&#26448;\2017&#24180;&#26149;&#26032;&#20154;&#25945;&#29256;&#26032;&#29256;&#19971;&#24180;&#32423;&#19979;&#20876;&#35821;&#25991;PPT&#35838;&#20214;&#26391;&#35835;&#26448;&#26009;&#25945;&#26696;&#23548;&#23398;&#26696;\15%20%20&#26368;&#33510;&#19982;&#26368;&#20048;\15%20&#26368;&#33510;&#19982;&#26368;&#20048;.mp3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3.wav"/><Relationship Id="rId2" Type="http://schemas.openxmlformats.org/officeDocument/2006/relationships/audio" Target="../media/audio4.wav"/><Relationship Id="rId1" Type="http://schemas.openxmlformats.org/officeDocument/2006/relationships/audio" Target="../media/audio5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4452" name="Text Box 4"/>
          <p:cNvSpPr txBox="1"/>
          <p:nvPr/>
        </p:nvSpPr>
        <p:spPr>
          <a:xfrm>
            <a:off x="251460" y="1772603"/>
            <a:ext cx="7782560" cy="15684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9600" b="1" dirty="0">
                <a:solidFill>
                  <a:srgbClr val="0033CC"/>
                </a:solidFill>
                <a:latin typeface="华文彩云" pitchFamily="2" charset="-122"/>
                <a:ea typeface="华文彩云" pitchFamily="2" charset="-122"/>
              </a:rPr>
              <a:t>16</a:t>
            </a:r>
            <a:r>
              <a:rPr lang="zh-CN" altLang="en-US" sz="9600" b="1" dirty="0">
                <a:solidFill>
                  <a:srgbClr val="0033CC"/>
                </a:solidFill>
                <a:latin typeface="华文彩云" pitchFamily="2" charset="-122"/>
                <a:ea typeface="华文彩云" pitchFamily="2" charset="-122"/>
              </a:rPr>
              <a:t>最苦与最乐</a:t>
            </a:r>
            <a:endParaRPr lang="zh-CN" altLang="en-US" sz="9600" b="1" dirty="0">
              <a:solidFill>
                <a:srgbClr val="0033CC"/>
              </a:solidFill>
              <a:latin typeface="华文彩云" pitchFamily="2" charset="-122"/>
              <a:ea typeface="华文彩云" pitchFamily="2" charset="-122"/>
            </a:endParaRPr>
          </a:p>
        </p:txBody>
      </p:sp>
      <p:sp>
        <p:nvSpPr>
          <p:cNvPr id="104453" name="Text Box 5"/>
          <p:cNvSpPr txBox="1"/>
          <p:nvPr/>
        </p:nvSpPr>
        <p:spPr>
          <a:xfrm>
            <a:off x="3419475" y="3789363"/>
            <a:ext cx="3240088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5400" b="1" dirty="0">
                <a:solidFill>
                  <a:srgbClr val="0033CC"/>
                </a:solidFill>
                <a:latin typeface="Times New Roman" panose="02020603050405020304" pitchFamily="18" charset="0"/>
                <a:ea typeface="楷体_GB2312" pitchFamily="49" charset="-122"/>
              </a:rPr>
              <a:t>梁启超</a:t>
            </a:r>
            <a:endParaRPr lang="zh-CN" altLang="en-US" sz="5400" b="1" dirty="0">
              <a:solidFill>
                <a:srgbClr val="0033CC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44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44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44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44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2" grpId="0"/>
      <p:bldP spid="1044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1266" name="Picture 2" descr="图片3"/>
          <p:cNvPicPr>
            <a:picLocks noChangeAspect="1"/>
          </p:cNvPicPr>
          <p:nvPr>
            <p:ph hasCustomPrompt="1"/>
          </p:nvPr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9144000" cy="6858000"/>
          </a:xfrm>
          <a:ln/>
        </p:spPr>
      </p:pic>
      <p:sp>
        <p:nvSpPr>
          <p:cNvPr id="55301" name="AutoShape 5"/>
          <p:cNvSpPr/>
          <p:nvPr/>
        </p:nvSpPr>
        <p:spPr>
          <a:xfrm>
            <a:off x="539750" y="3284538"/>
            <a:ext cx="8928100" cy="2233612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 eaLnBrk="1" hangingPunct="1"/>
            <a:r>
              <a:rPr lang="zh-CN" altLang="en-US" sz="48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未尽责任是人生最大痛苦，</a:t>
            </a:r>
            <a:endParaRPr lang="zh-CN" altLang="en-US" sz="4800" b="1" dirty="0">
              <a:solidFill>
                <a:srgbClr val="0000CC"/>
              </a:solidFill>
              <a:latin typeface="Times New Roman" panose="02020603050405020304" pitchFamily="18" charset="0"/>
            </a:endParaRPr>
          </a:p>
          <a:p>
            <a:pPr algn="ctr" eaLnBrk="1" hangingPunct="1"/>
            <a:r>
              <a:rPr lang="zh-CN" altLang="en-US" sz="48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    尽责任是人生最大快乐。</a:t>
            </a:r>
            <a:endParaRPr lang="zh-CN" altLang="en-US" sz="4800" b="1" dirty="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68" name="WordArt 8"/>
          <p:cNvSpPr>
            <a:spLocks noTextEdit="1"/>
          </p:cNvSpPr>
          <p:nvPr/>
        </p:nvSpPr>
        <p:spPr>
          <a:xfrm>
            <a:off x="179388" y="2133600"/>
            <a:ext cx="5400675" cy="10302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6000" b="1">
                <a:gradFill rotWithShape="1">
                  <a:gsLst>
                    <a:gs pos="0">
                      <a:srgbClr val="9999FF"/>
                    </a:gs>
                    <a:gs pos="100000">
                      <a:srgbClr val="009999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本文作者观点：</a:t>
            </a:r>
            <a:endParaRPr lang="zh-CN" altLang="en-US" sz="6000" b="1">
              <a:gradFill rotWithShape="1">
                <a:gsLst>
                  <a:gs pos="0">
                    <a:srgbClr val="9999FF"/>
                  </a:gs>
                  <a:gs pos="100000">
                    <a:srgbClr val="009999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5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5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2290" name="Picture 2" descr="图片1"/>
          <p:cNvPicPr>
            <a:picLocks noChangeAspect="1"/>
          </p:cNvPicPr>
          <p:nvPr>
            <p:ph hasCustomPrompt="1"/>
          </p:nvPr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9144000" cy="6858000"/>
          </a:xfrm>
          <a:ln/>
        </p:spPr>
      </p:pic>
      <p:sp>
        <p:nvSpPr>
          <p:cNvPr id="57347" name="AutoShape 3"/>
          <p:cNvSpPr>
            <a:spLocks noChangeArrowheads="1"/>
          </p:cNvSpPr>
          <p:nvPr/>
        </p:nvSpPr>
        <p:spPr bwMode="gray">
          <a:xfrm>
            <a:off x="179388" y="0"/>
            <a:ext cx="6048375" cy="79216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hlink"/>
              </a:gs>
              <a:gs pos="50000">
                <a:schemeClr val="hlink">
                  <a:gamma/>
                  <a:tint val="64314"/>
                  <a:invGamma/>
                </a:schemeClr>
              </a:gs>
              <a:gs pos="100000">
                <a:schemeClr val="hlink"/>
              </a:gs>
            </a:gsLst>
            <a:lin ang="0" scaled="1"/>
          </a:gradFill>
          <a:ln w="38100" algn="ctr">
            <a:solidFill>
              <a:srgbClr val="FFFFFF"/>
            </a:solidFill>
            <a:round/>
          </a:ln>
          <a:effectLst>
            <a:outerShdw dist="63500" dir="3187806" algn="ctr" rotWithShape="0">
              <a:srgbClr val="001D3A"/>
            </a:outerShdw>
          </a:effectLst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本文论据</a:t>
            </a:r>
            <a:endParaRPr kumimoji="0" lang="zh-CN" altLang="en-US" sz="4400" b="1" i="0" u="none" strike="noStrike" kern="1200" cap="none" spc="0" normalizeH="0" baseline="0" noProof="0">
              <a:ln>
                <a:noFill/>
              </a:ln>
              <a:solidFill>
                <a:srgbClr val="FF0066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2292" name="Group 4"/>
          <p:cNvGrpSpPr/>
          <p:nvPr/>
        </p:nvGrpSpPr>
        <p:grpSpPr>
          <a:xfrm>
            <a:off x="0" y="1052513"/>
            <a:ext cx="8893175" cy="5805487"/>
            <a:chOff x="158" y="1389"/>
            <a:chExt cx="5217" cy="1996"/>
          </a:xfrm>
        </p:grpSpPr>
        <p:grpSp>
          <p:nvGrpSpPr>
            <p:cNvPr id="12295" name="Group 5"/>
            <p:cNvGrpSpPr/>
            <p:nvPr/>
          </p:nvGrpSpPr>
          <p:grpSpPr>
            <a:xfrm>
              <a:off x="703" y="1389"/>
              <a:ext cx="4672" cy="1996"/>
              <a:chOff x="703" y="1344"/>
              <a:chExt cx="4672" cy="1996"/>
            </a:xfrm>
          </p:grpSpPr>
          <p:sp>
            <p:nvSpPr>
              <p:cNvPr id="12297" name="AutoShape 6"/>
              <p:cNvSpPr/>
              <p:nvPr/>
            </p:nvSpPr>
            <p:spPr>
              <a:xfrm>
                <a:off x="720" y="1344"/>
                <a:ext cx="4609" cy="122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99CCFF"/>
                  </a:gs>
                  <a:gs pos="100000">
                    <a:srgbClr val="E3F1FF"/>
                  </a:gs>
                </a:gsLst>
                <a:lin ang="5400000" scaled="1"/>
                <a:tileRect/>
              </a:gradFill>
              <a:ln w="38100" cap="flat" cmpd="sng">
                <a:solidFill>
                  <a:srgbClr val="3366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pPr algn="ctr"/>
                <a:endParaRPr lang="zh-CN" altLang="zh-CN" dirty="0">
                  <a:latin typeface="Verdana" panose="020B0604030504040204" pitchFamily="34" charset="0"/>
                </a:endParaRPr>
              </a:p>
            </p:txBody>
          </p:sp>
          <p:sp>
            <p:nvSpPr>
              <p:cNvPr id="12298" name="Text Box 7"/>
              <p:cNvSpPr txBox="1"/>
              <p:nvPr/>
            </p:nvSpPr>
            <p:spPr>
              <a:xfrm>
                <a:off x="780" y="1471"/>
                <a:ext cx="4325" cy="15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r>
                  <a:rPr lang="en-US" altLang="zh-CN" dirty="0">
                    <a:solidFill>
                      <a:srgbClr val="000000"/>
                    </a:solidFill>
                    <a:latin typeface="楷体_GB2312" pitchFamily="49" charset="-122"/>
                    <a:ea typeface="楷体_GB2312" pitchFamily="49" charset="-122"/>
                  </a:rPr>
                  <a:t>  </a:t>
                </a:r>
                <a:endParaRPr lang="en-US" altLang="zh-CN" sz="3600" dirty="0">
                  <a:solidFill>
                    <a:srgbClr val="000000"/>
                  </a:solidFill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12299" name="AutoShape 8"/>
              <p:cNvSpPr/>
              <p:nvPr/>
            </p:nvSpPr>
            <p:spPr>
              <a:xfrm>
                <a:off x="703" y="2523"/>
                <a:ext cx="4609" cy="81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99CCFF"/>
                  </a:gs>
                  <a:gs pos="100000">
                    <a:srgbClr val="E3F1FF"/>
                  </a:gs>
                </a:gsLst>
                <a:lin ang="5400000" scaled="1"/>
                <a:tileRect/>
              </a:gradFill>
              <a:ln w="38100" cap="flat" cmpd="sng">
                <a:solidFill>
                  <a:srgbClr val="3366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pPr algn="ctr"/>
                <a:endParaRPr lang="zh-CN" altLang="zh-CN" dirty="0">
                  <a:latin typeface="Verdana" panose="020B0604030504040204" pitchFamily="34" charset="0"/>
                </a:endParaRPr>
              </a:p>
            </p:txBody>
          </p:sp>
          <p:sp>
            <p:nvSpPr>
              <p:cNvPr id="12300" name="Text Box 9"/>
              <p:cNvSpPr txBox="1"/>
              <p:nvPr/>
            </p:nvSpPr>
            <p:spPr>
              <a:xfrm>
                <a:off x="763" y="2657"/>
                <a:ext cx="4612" cy="17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endParaRPr lang="zh-CN" altLang="zh-CN" sz="2800" b="1" dirty="0">
                  <a:solidFill>
                    <a:srgbClr val="6600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57354" name="Freeform 10"/>
            <p:cNvSpPr/>
            <p:nvPr/>
          </p:nvSpPr>
          <p:spPr bwMode="gray">
            <a:xfrm flipH="1">
              <a:off x="158" y="2069"/>
              <a:ext cx="569" cy="782"/>
            </a:xfrm>
            <a:custGeom>
              <a:avLst/>
              <a:gdLst>
                <a:gd name="T0" fmla="*/ 580 w 580"/>
                <a:gd name="T1" fmla="*/ 0 h 798"/>
                <a:gd name="T2" fmla="*/ 578 w 580"/>
                <a:gd name="T3" fmla="*/ 90 h 798"/>
                <a:gd name="T4" fmla="*/ 568 w 580"/>
                <a:gd name="T5" fmla="*/ 174 h 798"/>
                <a:gd name="T6" fmla="*/ 552 w 580"/>
                <a:gd name="T7" fmla="*/ 252 h 798"/>
                <a:gd name="T8" fmla="*/ 526 w 580"/>
                <a:gd name="T9" fmla="*/ 324 h 798"/>
                <a:gd name="T10" fmla="*/ 494 w 580"/>
                <a:gd name="T11" fmla="*/ 390 h 798"/>
                <a:gd name="T12" fmla="*/ 452 w 580"/>
                <a:gd name="T13" fmla="*/ 450 h 798"/>
                <a:gd name="T14" fmla="*/ 402 w 580"/>
                <a:gd name="T15" fmla="*/ 508 h 798"/>
                <a:gd name="T16" fmla="*/ 342 w 580"/>
                <a:gd name="T17" fmla="*/ 560 h 798"/>
                <a:gd name="T18" fmla="*/ 270 w 580"/>
                <a:gd name="T19" fmla="*/ 610 h 798"/>
                <a:gd name="T20" fmla="*/ 188 w 580"/>
                <a:gd name="T21" fmla="*/ 656 h 798"/>
                <a:gd name="T22" fmla="*/ 188 w 580"/>
                <a:gd name="T23" fmla="*/ 798 h 798"/>
                <a:gd name="T24" fmla="*/ 0 w 580"/>
                <a:gd name="T25" fmla="*/ 514 h 798"/>
                <a:gd name="T26" fmla="*/ 188 w 580"/>
                <a:gd name="T27" fmla="*/ 230 h 798"/>
                <a:gd name="T28" fmla="*/ 188 w 580"/>
                <a:gd name="T29" fmla="*/ 372 h 798"/>
                <a:gd name="T30" fmla="*/ 224 w 580"/>
                <a:gd name="T31" fmla="*/ 368 h 798"/>
                <a:gd name="T32" fmla="*/ 264 w 580"/>
                <a:gd name="T33" fmla="*/ 356 h 798"/>
                <a:gd name="T34" fmla="*/ 306 w 580"/>
                <a:gd name="T35" fmla="*/ 336 h 798"/>
                <a:gd name="T36" fmla="*/ 348 w 580"/>
                <a:gd name="T37" fmla="*/ 310 h 798"/>
                <a:gd name="T38" fmla="*/ 392 w 580"/>
                <a:gd name="T39" fmla="*/ 280 h 798"/>
                <a:gd name="T40" fmla="*/ 432 w 580"/>
                <a:gd name="T41" fmla="*/ 246 h 798"/>
                <a:gd name="T42" fmla="*/ 472 w 580"/>
                <a:gd name="T43" fmla="*/ 208 h 798"/>
                <a:gd name="T44" fmla="*/ 506 w 580"/>
                <a:gd name="T45" fmla="*/ 166 h 798"/>
                <a:gd name="T46" fmla="*/ 536 w 580"/>
                <a:gd name="T47" fmla="*/ 124 h 798"/>
                <a:gd name="T48" fmla="*/ 558 w 580"/>
                <a:gd name="T49" fmla="*/ 82 h 798"/>
                <a:gd name="T50" fmla="*/ 574 w 580"/>
                <a:gd name="T51" fmla="*/ 40 h 798"/>
                <a:gd name="T52" fmla="*/ 578 w 580"/>
                <a:gd name="T53" fmla="*/ 0 h 798"/>
                <a:gd name="T54" fmla="*/ 580 w 580"/>
                <a:gd name="T55" fmla="*/ 0 h 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80" h="798">
                  <a:moveTo>
                    <a:pt x="580" y="0"/>
                  </a:moveTo>
                  <a:lnTo>
                    <a:pt x="578" y="90"/>
                  </a:lnTo>
                  <a:lnTo>
                    <a:pt x="568" y="174"/>
                  </a:lnTo>
                  <a:lnTo>
                    <a:pt x="552" y="252"/>
                  </a:lnTo>
                  <a:lnTo>
                    <a:pt x="526" y="324"/>
                  </a:lnTo>
                  <a:lnTo>
                    <a:pt x="494" y="390"/>
                  </a:lnTo>
                  <a:lnTo>
                    <a:pt x="452" y="450"/>
                  </a:lnTo>
                  <a:lnTo>
                    <a:pt x="402" y="508"/>
                  </a:lnTo>
                  <a:lnTo>
                    <a:pt x="342" y="560"/>
                  </a:lnTo>
                  <a:lnTo>
                    <a:pt x="270" y="610"/>
                  </a:lnTo>
                  <a:lnTo>
                    <a:pt x="188" y="656"/>
                  </a:lnTo>
                  <a:lnTo>
                    <a:pt x="188" y="798"/>
                  </a:lnTo>
                  <a:lnTo>
                    <a:pt x="0" y="514"/>
                  </a:lnTo>
                  <a:lnTo>
                    <a:pt x="188" y="230"/>
                  </a:lnTo>
                  <a:lnTo>
                    <a:pt x="188" y="372"/>
                  </a:lnTo>
                  <a:lnTo>
                    <a:pt x="224" y="368"/>
                  </a:lnTo>
                  <a:lnTo>
                    <a:pt x="264" y="356"/>
                  </a:lnTo>
                  <a:lnTo>
                    <a:pt x="306" y="336"/>
                  </a:lnTo>
                  <a:lnTo>
                    <a:pt x="348" y="310"/>
                  </a:lnTo>
                  <a:lnTo>
                    <a:pt x="392" y="280"/>
                  </a:lnTo>
                  <a:lnTo>
                    <a:pt x="432" y="246"/>
                  </a:lnTo>
                  <a:lnTo>
                    <a:pt x="472" y="208"/>
                  </a:lnTo>
                  <a:lnTo>
                    <a:pt x="506" y="166"/>
                  </a:lnTo>
                  <a:lnTo>
                    <a:pt x="536" y="124"/>
                  </a:lnTo>
                  <a:lnTo>
                    <a:pt x="558" y="82"/>
                  </a:lnTo>
                  <a:lnTo>
                    <a:pt x="574" y="40"/>
                  </a:lnTo>
                  <a:lnTo>
                    <a:pt x="578" y="0"/>
                  </a:lnTo>
                  <a:lnTo>
                    <a:pt x="58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31765"/>
                    <a:invGamma/>
                  </a:scheme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A06C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7356" name="Rectangle 12"/>
          <p:cNvSpPr/>
          <p:nvPr/>
        </p:nvSpPr>
        <p:spPr>
          <a:xfrm>
            <a:off x="1187450" y="4652963"/>
            <a:ext cx="6732588" cy="1800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800" b="1" dirty="0">
                <a:latin typeface="Times New Roman" panose="02020603050405020304" pitchFamily="18" charset="0"/>
              </a:rPr>
              <a:t>事实论据：“答应人做一件事没有办，</a:t>
            </a:r>
            <a:endParaRPr lang="zh-CN" altLang="en-US" sz="2800" b="1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zh-CN" altLang="en-US" sz="2800" b="1" dirty="0">
                <a:latin typeface="Times New Roman" panose="02020603050405020304" pitchFamily="18" charset="0"/>
              </a:rPr>
              <a:t>                    欠了人的钱没有还，</a:t>
            </a:r>
            <a:endParaRPr lang="zh-CN" altLang="en-US" sz="2800" b="1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zh-CN" altLang="en-US" sz="2800" b="1" dirty="0">
                <a:latin typeface="Times New Roman" panose="02020603050405020304" pitchFamily="18" charset="0"/>
              </a:rPr>
              <a:t>                    受了人家的恩惠没有报答，</a:t>
            </a:r>
            <a:endParaRPr lang="zh-CN" altLang="en-US" sz="2800" b="1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zh-CN" altLang="en-US" sz="2800" b="1" dirty="0">
                <a:latin typeface="Times New Roman" panose="02020603050405020304" pitchFamily="18" charset="0"/>
              </a:rPr>
              <a:t>                    得罪了人没有赔礼</a:t>
            </a:r>
            <a:r>
              <a:rPr lang="en-US" altLang="zh-CN" sz="2800" b="1" dirty="0">
                <a:latin typeface="Times New Roman" panose="02020603050405020304" pitchFamily="18" charset="0"/>
              </a:rPr>
              <a:t>……”</a:t>
            </a:r>
            <a:endParaRPr lang="en-US" altLang="zh-CN" sz="2800" b="1" dirty="0">
              <a:latin typeface="Times New Roman" panose="02020603050405020304" pitchFamily="18" charset="0"/>
            </a:endParaRPr>
          </a:p>
        </p:txBody>
      </p:sp>
      <p:sp>
        <p:nvSpPr>
          <p:cNvPr id="57357" name="Rectangle 13"/>
          <p:cNvSpPr/>
          <p:nvPr/>
        </p:nvSpPr>
        <p:spPr>
          <a:xfrm>
            <a:off x="1042988" y="1557338"/>
            <a:ext cx="8101012" cy="265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800" b="1" dirty="0">
                <a:latin typeface="Times New Roman" panose="02020603050405020304" pitchFamily="18" charset="0"/>
              </a:rPr>
              <a:t>道理论据：古语说得好， “如释重负’；</a:t>
            </a:r>
            <a:endParaRPr lang="zh-CN" altLang="en-US" sz="2800" b="1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zh-CN" altLang="en-US" sz="2800" b="1" dirty="0">
                <a:latin typeface="Times New Roman" panose="02020603050405020304" pitchFamily="18" charset="0"/>
              </a:rPr>
              <a:t>                     俗语亦说， “心上一块石头落了地’。”</a:t>
            </a:r>
            <a:endParaRPr lang="zh-CN" altLang="en-US" sz="2800" b="1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zh-CN" altLang="en-US" sz="2800" b="1" dirty="0">
                <a:latin typeface="Times New Roman" panose="02020603050405020304" pitchFamily="18" charset="0"/>
              </a:rPr>
              <a:t>                     孔子所以说， “无入而不自得”</a:t>
            </a:r>
            <a:endParaRPr lang="zh-CN" altLang="en-US" sz="2800" b="1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zh-CN" altLang="en-US" sz="2800" b="1" dirty="0">
                <a:latin typeface="Times New Roman" panose="02020603050405020304" pitchFamily="18" charset="0"/>
              </a:rPr>
              <a:t>                     孟子又说“君子有终身之忧”’。</a:t>
            </a:r>
            <a:endParaRPr lang="zh-CN" altLang="en-US" sz="2800" b="1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zh-CN" altLang="en-US" sz="2800" b="1" dirty="0">
                <a:latin typeface="Times New Roman" panose="02020603050405020304" pitchFamily="18" charset="0"/>
              </a:rPr>
              <a:t>                     曾子还说哩：“任重而道远”，</a:t>
            </a:r>
            <a:endParaRPr lang="zh-CN" altLang="en-US" sz="2800" b="1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zh-CN" altLang="en-US" sz="2800" b="1" dirty="0">
                <a:latin typeface="Times New Roman" panose="02020603050405020304" pitchFamily="18" charset="0"/>
              </a:rPr>
              <a:t>                     “死而后已，不亦远乎</a:t>
            </a:r>
            <a:r>
              <a:rPr lang="en-US" altLang="zh-CN" sz="2800" b="1" dirty="0">
                <a:latin typeface="Times New Roman" panose="02020603050405020304" pitchFamily="18" charset="0"/>
              </a:rPr>
              <a:t>?” </a:t>
            </a:r>
            <a:endParaRPr lang="en-US" altLang="zh-CN" sz="28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73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73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73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73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73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7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7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7" grpId="0" animBg="1"/>
      <p:bldP spid="57356" grpId="0"/>
      <p:bldP spid="5735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4818" name="Rectangle 2"/>
          <p:cNvSpPr/>
          <p:nvPr/>
        </p:nvSpPr>
        <p:spPr>
          <a:xfrm>
            <a:off x="971550" y="1125538"/>
            <a:ext cx="6337300" cy="3022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80000"/>
              </a:lnSpc>
              <a:spcBef>
                <a:spcPct val="5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</a:pPr>
            <a:r>
              <a:rPr lang="zh-CN" altLang="en-US" sz="3200" b="1" dirty="0">
                <a:solidFill>
                  <a:srgbClr val="000000"/>
                </a:solidFill>
                <a:latin typeface="Tahoma" panose="020B0604030504040204" pitchFamily="34" charset="0"/>
              </a:rPr>
              <a:t>结合以上论据的类型，你认为</a:t>
            </a:r>
            <a:endParaRPr lang="zh-CN" altLang="en-US" sz="3200" b="1" dirty="0">
              <a:solidFill>
                <a:srgbClr val="000000"/>
              </a:solidFill>
              <a:latin typeface="Tahoma" panose="020B0604030504040204" pitchFamily="34" charset="0"/>
            </a:endParaRPr>
          </a:p>
          <a:p>
            <a:pPr eaLnBrk="1" hangingPunct="1">
              <a:lnSpc>
                <a:spcPct val="80000"/>
              </a:lnSpc>
              <a:spcBef>
                <a:spcPct val="5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</a:pPr>
            <a:r>
              <a:rPr lang="zh-CN" altLang="en-US" sz="3200" b="1" dirty="0">
                <a:solidFill>
                  <a:srgbClr val="000000"/>
                </a:solidFill>
                <a:latin typeface="Tahoma" panose="020B0604030504040204" pitchFamily="34" charset="0"/>
              </a:rPr>
              <a:t>本文主要采用了哪些论证方法</a:t>
            </a:r>
            <a:r>
              <a:rPr lang="en-US" altLang="zh-CN" sz="3200" b="1" dirty="0">
                <a:solidFill>
                  <a:srgbClr val="000000"/>
                </a:solidFill>
                <a:latin typeface="Tahoma" panose="020B0604030504040204" pitchFamily="34" charset="0"/>
              </a:rPr>
              <a:t>?</a:t>
            </a:r>
            <a:endParaRPr lang="en-US" altLang="zh-CN" sz="3200" b="1" dirty="0">
              <a:solidFill>
                <a:srgbClr val="000000"/>
              </a:solidFill>
              <a:latin typeface="Tahoma" panose="020B0604030504040204" pitchFamily="34" charset="0"/>
            </a:endParaRPr>
          </a:p>
          <a:p>
            <a:pPr eaLnBrk="1" hangingPunct="1">
              <a:lnSpc>
                <a:spcPct val="80000"/>
              </a:lnSpc>
              <a:spcBef>
                <a:spcPct val="5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</a:pPr>
            <a:endParaRPr lang="en-US" altLang="zh-CN" sz="3200" b="1" dirty="0">
              <a:solidFill>
                <a:srgbClr val="000000"/>
              </a:solidFill>
              <a:latin typeface="Tahoma" panose="020B0604030504040204" pitchFamily="34" charset="0"/>
            </a:endParaRPr>
          </a:p>
          <a:p>
            <a:pPr eaLnBrk="1" hangingPunct="1">
              <a:lnSpc>
                <a:spcPct val="80000"/>
              </a:lnSpc>
              <a:spcBef>
                <a:spcPct val="5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</a:pPr>
            <a:endParaRPr lang="en-US" altLang="zh-CN" sz="3200" b="1" dirty="0">
              <a:solidFill>
                <a:srgbClr val="000000"/>
              </a:solidFill>
              <a:latin typeface="Tahoma" panose="020B0604030504040204" pitchFamily="34" charset="0"/>
            </a:endParaRPr>
          </a:p>
          <a:p>
            <a:pPr eaLnBrk="1" hangingPunct="1">
              <a:lnSpc>
                <a:spcPct val="80000"/>
              </a:lnSpc>
              <a:spcBef>
                <a:spcPct val="5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</a:pPr>
            <a:endParaRPr lang="en-US" altLang="zh-CN" sz="3200" dirty="0">
              <a:solidFill>
                <a:srgbClr val="000000"/>
              </a:solidFill>
              <a:latin typeface="Tahoma" panose="020B0604030504040204" pitchFamily="34" charset="0"/>
            </a:endParaRPr>
          </a:p>
        </p:txBody>
      </p:sp>
      <p:sp>
        <p:nvSpPr>
          <p:cNvPr id="34819" name="Text Box 3"/>
          <p:cNvSpPr txBox="1"/>
          <p:nvPr/>
        </p:nvSpPr>
        <p:spPr>
          <a:xfrm>
            <a:off x="1331913" y="2781300"/>
            <a:ext cx="4319587" cy="27162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  <a:buBlip>
                <a:blip r:embed="rId1"/>
              </a:buBlip>
            </a:pPr>
            <a:r>
              <a:rPr lang="en-US" altLang="zh-CN" sz="4000" b="1" dirty="0">
                <a:solidFill>
                  <a:srgbClr val="FF3300"/>
                </a:solidFill>
                <a:latin typeface="Tahoma" panose="020B0604030504040204" pitchFamily="34" charset="0"/>
              </a:rPr>
              <a:t> </a:t>
            </a:r>
            <a:r>
              <a:rPr lang="zh-CN" altLang="en-US" sz="4000" b="1" dirty="0">
                <a:solidFill>
                  <a:srgbClr val="FF3300"/>
                </a:solidFill>
                <a:latin typeface="Tahoma" panose="020B0604030504040204" pitchFamily="34" charset="0"/>
              </a:rPr>
              <a:t>举例论证</a:t>
            </a:r>
            <a:endParaRPr lang="zh-CN" altLang="en-US" sz="4000" b="1" dirty="0">
              <a:solidFill>
                <a:srgbClr val="FF3300"/>
              </a:solidFill>
              <a:latin typeface="Tahoma" panose="020B0604030504040204" pitchFamily="34" charset="0"/>
            </a:endParaRP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  <a:buBlip>
                <a:blip r:embed="rId1"/>
              </a:buBlip>
            </a:pPr>
            <a:r>
              <a:rPr lang="zh-CN" altLang="en-US" sz="4000" b="1" dirty="0">
                <a:solidFill>
                  <a:srgbClr val="FF3300"/>
                </a:solidFill>
                <a:latin typeface="Tahoma" panose="020B0604030504040204" pitchFamily="34" charset="0"/>
              </a:rPr>
              <a:t> 道理论证</a:t>
            </a:r>
            <a:endParaRPr lang="zh-CN" altLang="en-US" sz="4000" b="1" dirty="0">
              <a:solidFill>
                <a:srgbClr val="FF3300"/>
              </a:solidFill>
              <a:latin typeface="Tahoma" panose="020B0604030504040204" pitchFamily="34" charset="0"/>
            </a:endParaRP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  <a:buBlip>
                <a:blip r:embed="rId1"/>
              </a:buBlip>
            </a:pPr>
            <a:r>
              <a:rPr lang="zh-CN" altLang="en-US" sz="4000" b="1" dirty="0">
                <a:solidFill>
                  <a:srgbClr val="FF3300"/>
                </a:solidFill>
                <a:latin typeface="Tahoma" panose="020B0604030504040204" pitchFamily="34" charset="0"/>
              </a:rPr>
              <a:t> 对比论证</a:t>
            </a:r>
            <a:endParaRPr lang="zh-CN" altLang="en-US" sz="4000" b="1" dirty="0">
              <a:solidFill>
                <a:srgbClr val="FF3300"/>
              </a:solidFill>
              <a:latin typeface="Tahoma" panose="020B0604030504040204" pitchFamily="34" charset="0"/>
            </a:endParaRPr>
          </a:p>
          <a:p>
            <a:pPr eaLnBrk="1" hangingPunct="1">
              <a:spcBef>
                <a:spcPct val="50000"/>
              </a:spcBef>
              <a:buNone/>
            </a:pPr>
            <a:endParaRPr lang="en-US" altLang="zh-CN" sz="3200" b="1" dirty="0">
              <a:solidFill>
                <a:srgbClr val="FF3300"/>
              </a:solidFill>
              <a:latin typeface="Tahoma" panose="020B0604030504040204" pitchFamily="34" charset="0"/>
            </a:endParaRPr>
          </a:p>
        </p:txBody>
      </p:sp>
    </p:spTree>
  </p:cSld>
  <p:clrMapOvr>
    <a:masterClrMapping/>
  </p:clrMapOvr>
  <p:transition advTm="2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/>
      <p:bldP spid="348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Picture 2" descr="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62800" y="4800600"/>
            <a:ext cx="1981200" cy="2057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7" name="Picture 3" descr="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28800" cy="1828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8004" name="Text Box 4"/>
          <p:cNvSpPr txBox="1"/>
          <p:nvPr/>
        </p:nvSpPr>
        <p:spPr>
          <a:xfrm>
            <a:off x="0" y="2438400"/>
            <a:ext cx="2378075" cy="1800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800" b="1" dirty="0">
                <a:latin typeface="Times New Roman" panose="02020603050405020304" pitchFamily="18" charset="0"/>
              </a:rPr>
              <a:t>    </a:t>
            </a:r>
            <a:r>
              <a:rPr lang="zh-CN" altLang="en-US" sz="2800" b="1" dirty="0">
                <a:latin typeface="Times New Roman" panose="02020603050405020304" pitchFamily="18" charset="0"/>
              </a:rPr>
              <a:t>负责任是人生最大的痛苦，尽责任是人生最大的快乐。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128005" name="AutoShape 5"/>
          <p:cNvSpPr/>
          <p:nvPr/>
        </p:nvSpPr>
        <p:spPr>
          <a:xfrm>
            <a:off x="2286000" y="990600"/>
            <a:ext cx="304800" cy="4572000"/>
          </a:xfrm>
          <a:prstGeom prst="leftBrace">
            <a:avLst>
              <a:gd name="adj1" fmla="val 181805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 eaLnBrk="1" hangingPunct="1"/>
            <a:endParaRPr lang="zh-CN" altLang="zh-CN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8006" name="Text Box 6"/>
          <p:cNvSpPr txBox="1"/>
          <p:nvPr/>
        </p:nvSpPr>
        <p:spPr>
          <a:xfrm>
            <a:off x="2438400" y="533400"/>
            <a:ext cx="2416175" cy="13731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2800" b="1" dirty="0">
                <a:latin typeface="Times New Roman" panose="02020603050405020304" pitchFamily="18" charset="0"/>
              </a:rPr>
              <a:t> </a:t>
            </a:r>
            <a:r>
              <a:rPr lang="zh-CN" altLang="en-US" sz="2800" b="1" dirty="0">
                <a:latin typeface="Times New Roman" panose="02020603050405020304" pitchFamily="18" charset="0"/>
              </a:rPr>
              <a:t>负责任是人生</a:t>
            </a:r>
            <a:endParaRPr lang="zh-CN" altLang="en-US" sz="2800" b="1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zh-CN" altLang="en-US" sz="2800" b="1" dirty="0">
                <a:latin typeface="Times New Roman" panose="02020603050405020304" pitchFamily="18" charset="0"/>
              </a:rPr>
              <a:t>最大的痛苦（</a:t>
            </a:r>
            <a:endParaRPr lang="zh-CN" altLang="en-US" sz="2800" b="1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分论点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</a:rPr>
              <a:t>）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128007" name="Text Box 7"/>
          <p:cNvSpPr txBox="1"/>
          <p:nvPr/>
        </p:nvSpPr>
        <p:spPr>
          <a:xfrm>
            <a:off x="2438400" y="2667000"/>
            <a:ext cx="2362200" cy="1800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800" b="1" dirty="0">
                <a:latin typeface="Times New Roman" panose="02020603050405020304" pitchFamily="18" charset="0"/>
              </a:rPr>
              <a:t>尽责任是人生最大的快乐（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分论点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</a:rPr>
              <a:t>）</a:t>
            </a:r>
            <a:endParaRPr lang="zh-CN" altLang="en-US" sz="2800" b="1" dirty="0">
              <a:latin typeface="Times New Roman" panose="02020603050405020304" pitchFamily="18" charset="0"/>
            </a:endParaRPr>
          </a:p>
          <a:p>
            <a:pPr eaLnBrk="1" hangingPunct="1"/>
            <a:endParaRPr lang="en-US" altLang="zh-CN" sz="2800" b="1" dirty="0">
              <a:latin typeface="Times New Roman" panose="02020603050405020304" pitchFamily="18" charset="0"/>
            </a:endParaRPr>
          </a:p>
        </p:txBody>
      </p:sp>
      <p:sp>
        <p:nvSpPr>
          <p:cNvPr id="128008" name="Text Box 8"/>
          <p:cNvSpPr txBox="1"/>
          <p:nvPr/>
        </p:nvSpPr>
        <p:spPr>
          <a:xfrm>
            <a:off x="2362200" y="4572000"/>
            <a:ext cx="3756025" cy="9461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2800" b="1" dirty="0">
                <a:latin typeface="Times New Roman" panose="02020603050405020304" pitchFamily="18" charset="0"/>
              </a:rPr>
              <a:t>人生当勇于负责，而</a:t>
            </a:r>
            <a:endParaRPr lang="zh-CN" altLang="en-US" sz="2800" b="1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zh-CN" altLang="en-US" sz="2800" b="1" dirty="0">
                <a:latin typeface="Times New Roman" panose="02020603050405020304" pitchFamily="18" charset="0"/>
              </a:rPr>
              <a:t>不能逃避责任（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结论</a:t>
            </a:r>
            <a:r>
              <a:rPr lang="zh-CN" altLang="en-US" sz="2800" b="1" dirty="0">
                <a:latin typeface="Times New Roman" panose="02020603050405020304" pitchFamily="18" charset="0"/>
              </a:rPr>
              <a:t>）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128009" name="AutoShape 9"/>
          <p:cNvSpPr/>
          <p:nvPr/>
        </p:nvSpPr>
        <p:spPr>
          <a:xfrm>
            <a:off x="4724400" y="381000"/>
            <a:ext cx="228600" cy="1828800"/>
          </a:xfrm>
          <a:prstGeom prst="leftBrace">
            <a:avLst>
              <a:gd name="adj1" fmla="val 66666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 eaLnBrk="1" hangingPunct="1"/>
            <a:endParaRPr lang="zh-CN" altLang="zh-CN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8010" name="Text Box 10"/>
          <p:cNvSpPr txBox="1"/>
          <p:nvPr/>
        </p:nvSpPr>
        <p:spPr>
          <a:xfrm>
            <a:off x="4852988" y="228600"/>
            <a:ext cx="4291012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2800" b="1" dirty="0">
                <a:latin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</a:rPr>
              <a:t>、贫老失意死不是最苦。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128011" name="Text Box 11"/>
          <p:cNvSpPr txBox="1"/>
          <p:nvPr/>
        </p:nvSpPr>
        <p:spPr>
          <a:xfrm>
            <a:off x="4724400" y="685800"/>
            <a:ext cx="4206875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800" b="1" dirty="0">
                <a:latin typeface="Times New Roman" panose="02020603050405020304" pitchFamily="18" charset="0"/>
              </a:rPr>
              <a:t> 2</a:t>
            </a:r>
            <a:r>
              <a:rPr lang="zh-CN" altLang="en-US" sz="2800" b="1" dirty="0">
                <a:latin typeface="Times New Roman" panose="02020603050405020304" pitchFamily="18" charset="0"/>
              </a:rPr>
              <a:t>、最大的痛苦是负了未 了的责任。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128012" name="Text Box 12"/>
          <p:cNvSpPr txBox="1"/>
          <p:nvPr/>
        </p:nvSpPr>
        <p:spPr>
          <a:xfrm>
            <a:off x="4572000" y="1676400"/>
            <a:ext cx="4914900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2800" b="1" dirty="0">
                <a:latin typeface="Times New Roman" panose="02020603050405020304" pitchFamily="18" charset="0"/>
              </a:rPr>
              <a:t>   3</a:t>
            </a:r>
            <a:r>
              <a:rPr lang="zh-CN" altLang="en-US" sz="2800" b="1" dirty="0">
                <a:latin typeface="Times New Roman" panose="02020603050405020304" pitchFamily="18" charset="0"/>
              </a:rPr>
              <a:t>、负责任情况及痛苦状态。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128013" name="AutoShape 13"/>
          <p:cNvSpPr/>
          <p:nvPr/>
        </p:nvSpPr>
        <p:spPr>
          <a:xfrm>
            <a:off x="4648200" y="2667000"/>
            <a:ext cx="304800" cy="1905000"/>
          </a:xfrm>
          <a:prstGeom prst="leftBrace">
            <a:avLst>
              <a:gd name="adj1" fmla="val 52083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eaLnBrk="1" hangingPunct="1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28014" name="Text Box 14"/>
          <p:cNvSpPr txBox="1"/>
          <p:nvPr/>
        </p:nvSpPr>
        <p:spPr>
          <a:xfrm>
            <a:off x="4953000" y="2438400"/>
            <a:ext cx="41910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800" b="1" dirty="0">
                <a:latin typeface="Times New Roman" panose="02020603050405020304" pitchFamily="18" charset="0"/>
              </a:rPr>
              <a:t>引证法：古语、俗语、名言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128015" name="Text Box 15"/>
          <p:cNvSpPr txBox="1"/>
          <p:nvPr/>
        </p:nvSpPr>
        <p:spPr>
          <a:xfrm>
            <a:off x="4953000" y="3352800"/>
            <a:ext cx="1612900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2800" b="1" dirty="0">
                <a:latin typeface="Times New Roman" panose="02020603050405020304" pitchFamily="18" charset="0"/>
              </a:rPr>
              <a:t>比喻论证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128016" name="Text Box 16"/>
          <p:cNvSpPr txBox="1"/>
          <p:nvPr/>
        </p:nvSpPr>
        <p:spPr>
          <a:xfrm>
            <a:off x="5029200" y="4038600"/>
            <a:ext cx="1612900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2800" b="1" dirty="0">
                <a:latin typeface="Times New Roman" panose="02020603050405020304" pitchFamily="18" charset="0"/>
              </a:rPr>
              <a:t>对比论证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128017" name="AutoShape 17"/>
          <p:cNvSpPr/>
          <p:nvPr/>
        </p:nvSpPr>
        <p:spPr>
          <a:xfrm>
            <a:off x="5867400" y="4572000"/>
            <a:ext cx="76200" cy="1828800"/>
          </a:xfrm>
          <a:prstGeom prst="leftBrace">
            <a:avLst>
              <a:gd name="adj1" fmla="val 20000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eaLnBrk="1" hangingPunct="1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28018" name="Text Box 18"/>
          <p:cNvSpPr txBox="1"/>
          <p:nvPr/>
        </p:nvSpPr>
        <p:spPr>
          <a:xfrm>
            <a:off x="6019800" y="4800600"/>
            <a:ext cx="2327275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2800" b="1" dirty="0">
                <a:latin typeface="Times New Roman" panose="02020603050405020304" pitchFamily="18" charset="0"/>
              </a:rPr>
              <a:t>当勇于负责。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128019" name="Text Box 19"/>
          <p:cNvSpPr txBox="1"/>
          <p:nvPr/>
        </p:nvSpPr>
        <p:spPr>
          <a:xfrm>
            <a:off x="6019800" y="5791200"/>
            <a:ext cx="1612900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2800" b="1" dirty="0">
                <a:latin typeface="Times New Roman" panose="02020603050405020304" pitchFamily="18" charset="0"/>
              </a:rPr>
              <a:t>不能逃避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128020" name="Text Box 20"/>
          <p:cNvSpPr txBox="1"/>
          <p:nvPr/>
        </p:nvSpPr>
        <p:spPr>
          <a:xfrm>
            <a:off x="381000" y="4419600"/>
            <a:ext cx="1612900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中心论点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80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80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80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80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80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80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80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80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80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80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80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80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80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80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8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8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80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8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8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8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280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28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280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280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280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280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280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280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280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280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280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280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280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280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004" grpId="0"/>
      <p:bldP spid="128005" grpId="0" animBg="1"/>
      <p:bldP spid="128006" grpId="0"/>
      <p:bldP spid="128007" grpId="0"/>
      <p:bldP spid="128008" grpId="0"/>
      <p:bldP spid="128009" grpId="0" animBg="1"/>
      <p:bldP spid="128010" grpId="0"/>
      <p:bldP spid="128011" grpId="0"/>
      <p:bldP spid="128012" grpId="0"/>
      <p:bldP spid="128014" grpId="0"/>
      <p:bldP spid="128015" grpId="0"/>
      <p:bldP spid="128016" grpId="0"/>
      <p:bldP spid="128018" grpId="0"/>
      <p:bldP spid="128019" grpId="0"/>
      <p:bldP spid="1280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Picture 2" descr="图片6">
            <a:hlinkClick r:id="rId1" action="ppaction://hlinkfile"/>
          </p:cNvPr>
          <p:cNvPicPr>
            <a:picLocks noChangeAspect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>
          <a:xfrm>
            <a:off x="6300788" y="4392613"/>
            <a:ext cx="2843212" cy="2465387"/>
          </a:xfrm>
          <a:ln/>
        </p:spPr>
      </p:pic>
      <p:sp>
        <p:nvSpPr>
          <p:cNvPr id="17411" name="Document"/>
          <p:cNvSpPr>
            <a:spLocks noEditPoints="1"/>
          </p:cNvSpPr>
          <p:nvPr/>
        </p:nvSpPr>
        <p:spPr>
          <a:xfrm rot="-6824120">
            <a:off x="7181850" y="171450"/>
            <a:ext cx="1373188" cy="1550988"/>
          </a:xfrm>
          <a:custGeom>
            <a:avLst/>
            <a:gdLst>
              <a:gd name="txL" fmla="*/ 977 w 21600"/>
              <a:gd name="txT" fmla="*/ 818 h 21600"/>
              <a:gd name="txR" fmla="*/ 20622 w 21600"/>
              <a:gd name="txB" fmla="*/ 16429 h 21600"/>
            </a:gdLst>
            <a:ahLst/>
            <a:cxnLst>
              <a:cxn ang="0">
                <a:pos x="683860" y="1553286"/>
              </a:cxn>
              <a:cxn ang="0">
                <a:pos x="5404" y="779012"/>
              </a:cxn>
              <a:cxn ang="0">
                <a:pos x="683860" y="5816"/>
              </a:cxn>
              <a:cxn ang="0">
                <a:pos x="1379927" y="764867"/>
              </a:cxn>
              <a:cxn ang="0">
                <a:pos x="683860" y="1553286"/>
              </a:cxn>
              <a:cxn ang="0">
                <a:pos x="0" y="0"/>
              </a:cxn>
              <a:cxn ang="0">
                <a:pos x="1373188" y="0"/>
              </a:cxn>
              <a:cxn ang="0">
                <a:pos x="1373188" y="1550988"/>
              </a:cxn>
            </a:cxnLst>
            <a:rect l="txL" t="txT" r="txR" b="txB"/>
            <a:pathLst>
              <a:path w="21600" h="21600">
                <a:moveTo>
                  <a:pt x="10757" y="21632"/>
                </a:moveTo>
                <a:lnTo>
                  <a:pt x="5187" y="21632"/>
                </a:lnTo>
                <a:lnTo>
                  <a:pt x="85" y="17509"/>
                </a:lnTo>
                <a:lnTo>
                  <a:pt x="85" y="10849"/>
                </a:lnTo>
                <a:lnTo>
                  <a:pt x="85" y="81"/>
                </a:lnTo>
                <a:lnTo>
                  <a:pt x="10757" y="81"/>
                </a:lnTo>
                <a:lnTo>
                  <a:pt x="21706" y="81"/>
                </a:lnTo>
                <a:lnTo>
                  <a:pt x="21706" y="10652"/>
                </a:lnTo>
                <a:lnTo>
                  <a:pt x="21706" y="21632"/>
                </a:lnTo>
                <a:lnTo>
                  <a:pt x="10757" y="21632"/>
                </a:lnTo>
                <a:close/>
              </a:path>
              <a:path w="21600" h="21600">
                <a:moveTo>
                  <a:pt x="85" y="17509"/>
                </a:moveTo>
                <a:lnTo>
                  <a:pt x="5187" y="17509"/>
                </a:lnTo>
                <a:lnTo>
                  <a:pt x="5187" y="21632"/>
                </a:lnTo>
                <a:lnTo>
                  <a:pt x="85" y="17509"/>
                </a:lnTo>
                <a:close/>
              </a:path>
            </a:pathLst>
          </a:custGeom>
          <a:solidFill>
            <a:srgbClr val="D8EBB3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/>
            </a:outerShdw>
          </a:effectLst>
        </p:spPr>
        <p:txBody>
          <a:bodyPr vert="eaVert"/>
          <a:p>
            <a:pPr eaLnBrk="1" hangingPunct="1"/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  <a:ea typeface="华文行楷" pitchFamily="2" charset="-122"/>
              </a:rPr>
              <a:t>心灵收获</a:t>
            </a:r>
            <a:endParaRPr lang="zh-CN" altLang="en-US" sz="4000" b="1" dirty="0">
              <a:solidFill>
                <a:srgbClr val="0000FF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17412" name="Rectangle 4"/>
          <p:cNvSpPr/>
          <p:nvPr/>
        </p:nvSpPr>
        <p:spPr>
          <a:xfrm>
            <a:off x="611188" y="2133600"/>
            <a:ext cx="892968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18" charset="0"/>
              </a:rPr>
              <a:t>作为中学生我们应负有怎样的责任？</a:t>
            </a:r>
            <a:endParaRPr lang="zh-CN" altLang="en-US" sz="3600" b="1" dirty="0">
              <a:latin typeface="Times New Roman" panose="02020603050405020304" pitchFamily="18" charset="0"/>
            </a:endParaRPr>
          </a:p>
        </p:txBody>
      </p:sp>
      <p:sp>
        <p:nvSpPr>
          <p:cNvPr id="121861" name="Text Box 5"/>
          <p:cNvSpPr txBox="1"/>
          <p:nvPr/>
        </p:nvSpPr>
        <p:spPr>
          <a:xfrm>
            <a:off x="611188" y="3141663"/>
            <a:ext cx="3889375" cy="3140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4000" b="1" dirty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rPr>
              <a:t>作为学生：</a:t>
            </a:r>
            <a:endParaRPr lang="zh-CN" altLang="en-US" sz="4000" b="1" dirty="0">
              <a:solidFill>
                <a:srgbClr val="FF0066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eaLnBrk="1" hangingPunct="1"/>
            <a:endParaRPr lang="zh-CN" altLang="en-US" sz="4000" b="1" dirty="0">
              <a:solidFill>
                <a:srgbClr val="FF0066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eaLnBrk="1" hangingPunct="1"/>
            <a:r>
              <a:rPr lang="zh-CN" altLang="en-US" sz="4000" b="1" dirty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rPr>
              <a:t>作为子女：</a:t>
            </a:r>
            <a:endParaRPr lang="zh-CN" altLang="en-US" sz="4000" b="1" dirty="0">
              <a:solidFill>
                <a:srgbClr val="FF0066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eaLnBrk="1" hangingPunct="1"/>
            <a:endParaRPr lang="zh-CN" altLang="en-US" sz="4000" b="1" dirty="0">
              <a:solidFill>
                <a:srgbClr val="FF0066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eaLnBrk="1" hangingPunct="1"/>
            <a:r>
              <a:rPr lang="zh-CN" altLang="en-US" sz="4000" b="1" dirty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rPr>
              <a:t>作为公民：</a:t>
            </a:r>
            <a:endParaRPr lang="zh-CN" altLang="en-US" sz="4000" b="1" dirty="0">
              <a:solidFill>
                <a:srgbClr val="FF0066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7414" name="WordArt 6"/>
          <p:cNvSpPr>
            <a:spLocks noTextEdit="1"/>
          </p:cNvSpPr>
          <p:nvPr/>
        </p:nvSpPr>
        <p:spPr>
          <a:xfrm>
            <a:off x="755650" y="188913"/>
            <a:ext cx="5086350" cy="188595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8750"/>
              </a:avLst>
            </a:prstTxWarp>
            <a:normAutofit/>
          </a:bodyPr>
          <a:p>
            <a:pPr algn="ctr"/>
            <a:r>
              <a:rPr lang="zh-CN" altLang="en-US" sz="66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五、实话实说</a:t>
            </a:r>
            <a:endParaRPr lang="zh-CN" altLang="en-US" sz="66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18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18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86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17762" name="Rectangle 2"/>
          <p:cNvSpPr/>
          <p:nvPr/>
        </p:nvSpPr>
        <p:spPr>
          <a:xfrm>
            <a:off x="179388" y="2565400"/>
            <a:ext cx="8208962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800" b="1" dirty="0">
                <a:solidFill>
                  <a:srgbClr val="FF3300"/>
                </a:solidFill>
                <a:latin typeface="Arial" panose="020B0604020202020204" pitchFamily="34" charset="0"/>
              </a:rPr>
              <a:t>          </a:t>
            </a:r>
            <a:r>
              <a:rPr lang="zh-CN" altLang="en-US" sz="4000" b="1" dirty="0">
                <a:solidFill>
                  <a:srgbClr val="FF3300"/>
                </a:solidFill>
                <a:latin typeface="Arial" panose="020B0604020202020204" pitchFamily="34" charset="0"/>
              </a:rPr>
              <a:t>请说出日常生活中与“苦、乐”相关的成语、俗语、谚语等。</a:t>
            </a:r>
            <a:endParaRPr lang="zh-CN" altLang="en-US" sz="4000" b="1" dirty="0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  <p:pic>
        <p:nvPicPr>
          <p:cNvPr id="18435" name="Picture 3" descr="04081912550585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589588"/>
            <a:ext cx="9144000" cy="12684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6" name="Picture 4" descr="图片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750" y="0"/>
            <a:ext cx="857250" cy="2349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7" name="WordArt 5"/>
          <p:cNvSpPr>
            <a:spLocks noTextEdit="1"/>
          </p:cNvSpPr>
          <p:nvPr/>
        </p:nvSpPr>
        <p:spPr>
          <a:xfrm>
            <a:off x="1042988" y="549275"/>
            <a:ext cx="4629150" cy="12239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6000" b="1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六、拓展升华</a:t>
            </a:r>
            <a:endParaRPr lang="zh-CN" altLang="en-US" sz="6000" b="1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776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6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19810" name="Text Box 2"/>
          <p:cNvSpPr txBox="1"/>
          <p:nvPr/>
        </p:nvSpPr>
        <p:spPr>
          <a:xfrm>
            <a:off x="762000" y="1600200"/>
            <a:ext cx="74676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</a:rPr>
              <a:t>责任从何而来，作者如何论述？请说说你自己学习生活中有怎样的责任。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sp>
        <p:nvSpPr>
          <p:cNvPr id="119811" name="Text Box 3"/>
          <p:cNvSpPr txBox="1"/>
          <p:nvPr/>
        </p:nvSpPr>
        <p:spPr>
          <a:xfrm>
            <a:off x="838200" y="533400"/>
            <a:ext cx="40386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4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拓展探究：</a:t>
            </a:r>
            <a:endParaRPr lang="zh-CN" altLang="en-US" sz="48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9812" name="Text Box 4"/>
          <p:cNvSpPr txBox="1"/>
          <p:nvPr/>
        </p:nvSpPr>
        <p:spPr>
          <a:xfrm>
            <a:off x="611188" y="2852738"/>
            <a:ext cx="4392612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受过最大好处的人：</a:t>
            </a:r>
            <a:endParaRPr lang="zh-CN" altLang="en-US" sz="3200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9813" name="Text Box 5"/>
          <p:cNvSpPr txBox="1"/>
          <p:nvPr/>
        </p:nvSpPr>
        <p:spPr>
          <a:xfrm>
            <a:off x="4284663" y="2924175"/>
            <a:ext cx="10668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父母</a:t>
            </a:r>
            <a:endParaRPr lang="zh-CN" altLang="en-US" sz="2800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9814" name="Text Box 6"/>
          <p:cNvSpPr txBox="1"/>
          <p:nvPr/>
        </p:nvSpPr>
        <p:spPr>
          <a:xfrm>
            <a:off x="5292725" y="2924175"/>
            <a:ext cx="9906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亲戚</a:t>
            </a:r>
            <a:endParaRPr lang="zh-CN" altLang="en-US" sz="2800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9815" name="Text Box 7"/>
          <p:cNvSpPr txBox="1"/>
          <p:nvPr/>
        </p:nvSpPr>
        <p:spPr>
          <a:xfrm>
            <a:off x="6516688" y="2924175"/>
            <a:ext cx="10668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师长</a:t>
            </a:r>
            <a:endParaRPr lang="zh-CN" altLang="en-US" sz="2800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9816" name="Text Box 8"/>
          <p:cNvSpPr txBox="1"/>
          <p:nvPr/>
        </p:nvSpPr>
        <p:spPr>
          <a:xfrm>
            <a:off x="7596188" y="2924175"/>
            <a:ext cx="12192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同学</a:t>
            </a:r>
            <a:endParaRPr lang="zh-CN" altLang="en-US" sz="2800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9817" name="Text Box 9"/>
          <p:cNvSpPr txBox="1"/>
          <p:nvPr/>
        </p:nvSpPr>
        <p:spPr>
          <a:xfrm>
            <a:off x="611188" y="3933825"/>
            <a:ext cx="47752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应该做的力所能及的事：</a:t>
            </a:r>
            <a:endParaRPr lang="zh-CN" altLang="en-US" sz="2800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9818" name="Text Box 10"/>
          <p:cNvSpPr txBox="1"/>
          <p:nvPr/>
        </p:nvSpPr>
        <p:spPr>
          <a:xfrm>
            <a:off x="5580063" y="4005263"/>
            <a:ext cx="25908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做人、求知</a:t>
            </a:r>
            <a:endParaRPr lang="zh-CN" altLang="en-US" sz="2800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98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98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98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98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98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98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98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98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98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98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98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98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98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98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98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98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9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9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810" grpId="0"/>
      <p:bldP spid="119811" grpId="0"/>
      <p:bldP spid="119812" grpId="0"/>
      <p:bldP spid="119813" grpId="0"/>
      <p:bldP spid="119814" grpId="0"/>
      <p:bldP spid="119815" grpId="0"/>
      <p:bldP spid="119816" grpId="0"/>
      <p:bldP spid="119817" grpId="0"/>
      <p:bldP spid="1198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0482" name="Rectangle 2"/>
          <p:cNvSpPr/>
          <p:nvPr/>
        </p:nvSpPr>
        <p:spPr>
          <a:xfrm>
            <a:off x="971550" y="2276475"/>
            <a:ext cx="6408738" cy="2062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人是社会的人，社会是人的社会，人离不开社会，社会、家庭都需要人能负责任，同时对别人负责任就是对自己负责任。</a:t>
            </a:r>
            <a:endParaRPr lang="zh-CN" altLang="en-US" sz="3200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6" name="Picture 2"/>
          <p:cNvPicPr>
            <a:picLocks noChangeAspect="1"/>
          </p:cNvPicPr>
          <p:nvPr>
            <p:ph sz="quarter" idx="1" hasCustomPrompt="1"/>
          </p:nvPr>
        </p:nvPicPr>
        <p:blipFill>
          <a:blip r:embed="rId1"/>
          <a:srcRect/>
          <a:stretch>
            <a:fillRect/>
          </a:stretch>
        </p:blipFill>
        <p:spPr>
          <a:xfrm>
            <a:off x="4932363" y="4221163"/>
            <a:ext cx="3311525" cy="2160587"/>
          </a:xfrm>
          <a:ln/>
        </p:spPr>
      </p:pic>
      <p:pic>
        <p:nvPicPr>
          <p:cNvPr id="21507" name="Picture 3" descr="033F09EE"/>
          <p:cNvPicPr>
            <a:picLocks noChangeAspect="1"/>
          </p:cNvPicPr>
          <p:nvPr>
            <p:ph sz="quarter" idx="2" hasCustomPrompt="1"/>
          </p:nvPr>
        </p:nvPicPr>
        <p:blipFill>
          <a:blip r:embed="rId2"/>
          <a:srcRect/>
          <a:stretch>
            <a:fillRect/>
          </a:stretch>
        </p:blipFill>
        <p:spPr>
          <a:xfrm>
            <a:off x="684213" y="4149725"/>
            <a:ext cx="3671887" cy="2374900"/>
          </a:xfrm>
          <a:ln/>
        </p:spPr>
      </p:pic>
      <p:pic>
        <p:nvPicPr>
          <p:cNvPr id="21508" name="Picture 4" descr="727b3951d8b8991f046096f70750de53"/>
          <p:cNvPicPr>
            <a:picLocks noChangeAspect="1"/>
          </p:cNvPicPr>
          <p:nvPr>
            <p:ph sz="quarter" idx="3" hasCustomPrompt="1"/>
          </p:nvPr>
        </p:nvPicPr>
        <p:blipFill>
          <a:blip r:embed="rId3"/>
          <a:srcRect/>
          <a:stretch>
            <a:fillRect/>
          </a:stretch>
        </p:blipFill>
        <p:spPr>
          <a:xfrm>
            <a:off x="4911725" y="1844675"/>
            <a:ext cx="3263900" cy="2151063"/>
          </a:xfrm>
          <a:ln/>
        </p:spPr>
      </p:pic>
      <p:sp>
        <p:nvSpPr>
          <p:cNvPr id="120837" name="AutoShape 5"/>
          <p:cNvSpPr/>
          <p:nvPr/>
        </p:nvSpPr>
        <p:spPr>
          <a:xfrm>
            <a:off x="539750" y="404813"/>
            <a:ext cx="6119813" cy="1006475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rgbClr val="699D5F"/>
              </a:gs>
              <a:gs pos="100000">
                <a:srgbClr val="96BB8F"/>
              </a:gs>
            </a:gsLst>
            <a:lin ang="5400000" scaled="1"/>
            <a:tileRect/>
          </a:gradFill>
          <a:ln w="25400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600" b="1" dirty="0">
                <a:solidFill>
                  <a:srgbClr val="0000CC"/>
                </a:solidFill>
                <a:latin typeface="Arial" panose="020B0604020202020204" pitchFamily="34" charset="0"/>
                <a:ea typeface="楷体_GB2312" pitchFamily="49" charset="-122"/>
              </a:rPr>
              <a:t>万众一心   众志成城抗震救灾</a:t>
            </a:r>
            <a:endParaRPr lang="zh-CN" altLang="en-US" sz="3600" b="1" dirty="0">
              <a:solidFill>
                <a:srgbClr val="0000CC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21510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77050" y="0"/>
            <a:ext cx="2266950" cy="15573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11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4213" y="1773238"/>
            <a:ext cx="3600450" cy="22272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08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3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10596" name="Text Box 4"/>
          <p:cNvSpPr txBox="1"/>
          <p:nvPr/>
        </p:nvSpPr>
        <p:spPr>
          <a:xfrm>
            <a:off x="4427538" y="1628775"/>
            <a:ext cx="4103687" cy="453707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spcBef>
                <a:spcPct val="0"/>
              </a:spcBef>
              <a:buNone/>
            </a:pPr>
            <a:endParaRPr lang="en-US" altLang="zh-CN" b="1" dirty="0">
              <a:solidFill>
                <a:srgbClr val="000000"/>
              </a:solidFill>
            </a:endParaRPr>
          </a:p>
          <a:p>
            <a:pPr marL="342900" lvl="0" indent="-342900" eaLnBrk="1" hangingPunct="1">
              <a:spcBef>
                <a:spcPct val="0"/>
              </a:spcBef>
              <a:buNone/>
            </a:pPr>
            <a:r>
              <a:rPr lang="en-US" altLang="zh-CN" sz="3600" b="1" dirty="0">
                <a:solidFill>
                  <a:srgbClr val="000000"/>
                </a:solidFill>
              </a:rPr>
              <a:t>   </a:t>
            </a:r>
            <a:r>
              <a:rPr lang="zh-CN" altLang="en-US" sz="3600" b="1" dirty="0">
                <a:solidFill>
                  <a:srgbClr val="000000"/>
                </a:solidFill>
              </a:rPr>
              <a:t>我们要有爱心和正义感，主动承担起对他人、对社会的责任</a:t>
            </a:r>
            <a:r>
              <a:rPr lang="en-US" altLang="zh-CN" sz="3600" b="1" dirty="0">
                <a:solidFill>
                  <a:srgbClr val="000000"/>
                </a:solidFill>
              </a:rPr>
              <a:t>,</a:t>
            </a:r>
            <a:r>
              <a:rPr lang="zh-CN" altLang="en-US" sz="3600" b="1" dirty="0">
                <a:solidFill>
                  <a:srgbClr val="000000"/>
                </a:solidFill>
              </a:rPr>
              <a:t>从小培养责任意识和奉献精神。</a:t>
            </a:r>
            <a:endParaRPr lang="zh-CN" altLang="en-US" sz="3600" b="1" dirty="0">
              <a:solidFill>
                <a:srgbClr val="000000"/>
              </a:solidFill>
            </a:endParaRPr>
          </a:p>
          <a:p>
            <a:pPr marL="342900" lvl="0" indent="-342900" eaLnBrk="1" hangingPunct="1">
              <a:spcBef>
                <a:spcPct val="0"/>
              </a:spcBef>
              <a:buNone/>
            </a:pPr>
            <a:endParaRPr lang="en-US" altLang="zh-CN" b="1" dirty="0">
              <a:solidFill>
                <a:srgbClr val="000000"/>
              </a:solidFill>
            </a:endParaRPr>
          </a:p>
        </p:txBody>
      </p:sp>
      <p:grpSp>
        <p:nvGrpSpPr>
          <p:cNvPr id="22531" name="Group 5"/>
          <p:cNvGrpSpPr/>
          <p:nvPr/>
        </p:nvGrpSpPr>
        <p:grpSpPr>
          <a:xfrm>
            <a:off x="179388" y="6316663"/>
            <a:ext cx="8964612" cy="541337"/>
            <a:chOff x="113" y="3838"/>
            <a:chExt cx="5647" cy="341"/>
          </a:xfrm>
        </p:grpSpPr>
        <p:pic>
          <p:nvPicPr>
            <p:cNvPr id="22537" name="Picture 6" descr="gif03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13" y="3838"/>
              <a:ext cx="384" cy="34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2538" name="Picture 7" descr="gif03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30" y="3838"/>
              <a:ext cx="384" cy="34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2539" name="Picture 8" descr="gif03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56" y="3838"/>
              <a:ext cx="384" cy="34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2540" name="Picture 9" descr="gif03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290" y="3838"/>
              <a:ext cx="384" cy="34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2541" name="Picture 10" descr="gif03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107" y="3838"/>
              <a:ext cx="384" cy="34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2542" name="Picture 11" descr="gif03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878" y="3838"/>
              <a:ext cx="384" cy="34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2543" name="Picture 12" descr="gif03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94" y="3838"/>
              <a:ext cx="384" cy="34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2544" name="Picture 13" descr="gif03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5376" y="3838"/>
              <a:ext cx="384" cy="341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22532" name="Picture 14" descr="图片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750" y="0"/>
            <a:ext cx="857250" cy="2705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3" name="WordArt 3"/>
          <p:cNvSpPr>
            <a:spLocks noTextEdit="1"/>
          </p:cNvSpPr>
          <p:nvPr/>
        </p:nvSpPr>
        <p:spPr>
          <a:xfrm>
            <a:off x="4932363" y="333375"/>
            <a:ext cx="2890837" cy="114300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  <a:normAutofit/>
          </a:bodyPr>
          <a:p>
            <a:pPr algn="ctr"/>
            <a:r>
              <a:rPr lang="zh-CN" altLang="en-US" sz="3600">
                <a:gradFill rotWithShape="1">
                  <a:gsLst>
                    <a:gs pos="0">
                      <a:srgbClr val="9999FF"/>
                    </a:gs>
                    <a:gs pos="100000">
                      <a:srgbClr val="009999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C0C0C0">
                      <a:alpha val="79999"/>
                    </a:srgbClr>
                  </a:outerShdw>
                </a:effectLst>
                <a:latin typeface="华文新魏" charset="0"/>
                <a:ea typeface="华文新魏" charset="0"/>
              </a:rPr>
              <a:t>爱心行动</a:t>
            </a:r>
            <a:endParaRPr lang="zh-CN" altLang="en-US" sz="3600">
              <a:gradFill rotWithShape="1">
                <a:gsLst>
                  <a:gs pos="0">
                    <a:srgbClr val="9999FF"/>
                  </a:gs>
                  <a:gs pos="100000">
                    <a:srgbClr val="009999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C0C0C0">
                    <a:alpha val="79999"/>
                  </a:srgbClr>
                </a:outerShdw>
              </a:effectLst>
              <a:latin typeface="华文新魏" charset="0"/>
              <a:ea typeface="华文新魏" charset="0"/>
            </a:endParaRPr>
          </a:p>
        </p:txBody>
      </p:sp>
      <p:pic>
        <p:nvPicPr>
          <p:cNvPr id="22534" name="Picture 5" descr="0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2725" y="0"/>
            <a:ext cx="1620838" cy="19446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5" name="Picture 22" descr="c4cf2717d784aa1ac83d6d7c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0825" y="476250"/>
            <a:ext cx="4033838" cy="28813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6" name="Picture 24" descr="xin_223050514112073414832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0825" y="3644900"/>
            <a:ext cx="4033838" cy="27368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05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05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59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075" name="AutoShape 6"/>
          <p:cNvSpPr/>
          <p:nvPr/>
        </p:nvSpPr>
        <p:spPr>
          <a:xfrm>
            <a:off x="539750" y="0"/>
            <a:ext cx="3384550" cy="1400175"/>
          </a:xfrm>
          <a:prstGeom prst="flowChartPunchedTap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eaLnBrk="1" hangingPunct="1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3076" name="Text Box 5"/>
          <p:cNvSpPr txBox="1"/>
          <p:nvPr/>
        </p:nvSpPr>
        <p:spPr>
          <a:xfrm>
            <a:off x="611188" y="260350"/>
            <a:ext cx="338613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18" charset="0"/>
              </a:rPr>
              <a:t>一、认识作者</a:t>
            </a:r>
            <a:endParaRPr lang="zh-CN" altLang="en-US" sz="3600" b="1" dirty="0">
              <a:latin typeface="Times New Roman" panose="02020603050405020304" pitchFamily="18" charset="0"/>
            </a:endParaRPr>
          </a:p>
        </p:txBody>
      </p:sp>
      <p:pic>
        <p:nvPicPr>
          <p:cNvPr id="3077" name="Picture 7" descr="鸟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43888" y="6172200"/>
            <a:ext cx="762000" cy="685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9" name="Picture 11" descr="u=4287434316,1873052629&amp;gp=1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447800"/>
            <a:ext cx="3938588" cy="541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80" name="Text Box 12"/>
          <p:cNvSpPr txBox="1"/>
          <p:nvPr/>
        </p:nvSpPr>
        <p:spPr>
          <a:xfrm>
            <a:off x="4140200" y="1773238"/>
            <a:ext cx="4859338" cy="3016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梁启超</a:t>
            </a: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（</a:t>
            </a:r>
            <a:r>
              <a:rPr lang="en-US" altLang="zh-CN" sz="32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1873—1929</a:t>
            </a: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），字卓如，号任公，一字任甫，别号饮冰室主人，近代资产阶级改良主义者、学者，广东新会人。著作有</a:t>
            </a:r>
            <a:r>
              <a:rPr lang="en-US" altLang="zh-CN" sz="32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《</a:t>
            </a: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饮冰室全集</a:t>
            </a:r>
            <a:r>
              <a:rPr lang="en-US" altLang="zh-CN" sz="32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》</a:t>
            </a: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。</a:t>
            </a:r>
            <a:endParaRPr lang="zh-CN" altLang="en-US" sz="32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16738" name="Rectangle 2"/>
          <p:cNvSpPr/>
          <p:nvPr/>
        </p:nvSpPr>
        <p:spPr>
          <a:xfrm>
            <a:off x="1116013" y="1395413"/>
            <a:ext cx="6697662" cy="35052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eaLnBrk="1" hangingPunct="1"/>
            <a:r>
              <a:rPr lang="zh-CN" altLang="en-US" sz="40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七、课后作业：</a:t>
            </a:r>
            <a:endParaRPr lang="zh-CN" altLang="en-US" sz="4000" b="1" dirty="0">
              <a:solidFill>
                <a:srgbClr val="FF0066"/>
              </a:solidFill>
              <a:latin typeface="Times New Roman" panose="02020603050405020304" pitchFamily="18" charset="0"/>
            </a:endParaRPr>
          </a:p>
          <a:p>
            <a:pPr eaLnBrk="1" hangingPunct="1"/>
            <a:r>
              <a:rPr lang="zh-CN" altLang="en-US" dirty="0">
                <a:latin typeface="Times New Roman" panose="02020603050405020304" pitchFamily="18" charset="0"/>
              </a:rPr>
              <a:t> </a:t>
            </a:r>
            <a:br>
              <a:rPr lang="zh-CN" altLang="en-US" dirty="0">
                <a:latin typeface="Times New Roman" panose="02020603050405020304" pitchFamily="18" charset="0"/>
              </a:rPr>
            </a:br>
            <a:r>
              <a:rPr lang="zh-CN" altLang="en-US" dirty="0">
                <a:latin typeface="Times New Roman" panose="02020603050405020304" pitchFamily="18" charset="0"/>
              </a:rPr>
              <a:t>               </a:t>
            </a:r>
            <a:r>
              <a:rPr lang="zh-CN" altLang="en-US" sz="4000" b="1" dirty="0">
                <a:latin typeface="Times New Roman" panose="02020603050405020304" pitchFamily="18" charset="0"/>
              </a:rPr>
              <a:t>结合课堂所学知识，以“责任”为话题写一篇小短文。</a:t>
            </a:r>
            <a:endParaRPr lang="zh-CN" altLang="en-US" sz="4000" b="1" dirty="0">
              <a:latin typeface="Times New Roman" panose="02020603050405020304" pitchFamily="18" charset="0"/>
            </a:endParaRPr>
          </a:p>
          <a:p>
            <a:pPr eaLnBrk="1" hangingPunct="1"/>
            <a:endParaRPr lang="en-US" altLang="zh-CN" sz="40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67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73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098" name="Text Box 4"/>
          <p:cNvSpPr txBox="1"/>
          <p:nvPr/>
        </p:nvSpPr>
        <p:spPr>
          <a:xfrm>
            <a:off x="611188" y="3213100"/>
            <a:ext cx="2592387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en-US" altLang="zh-CN" sz="28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①</a:t>
            </a:r>
            <a:r>
              <a:rPr lang="zh-CN" altLang="en-US" sz="2800" b="1" dirty="0">
                <a:solidFill>
                  <a:srgbClr val="000000"/>
                </a:solidFill>
                <a:latin typeface="Tahoma" panose="020B0604030504040204" pitchFamily="34" charset="0"/>
              </a:rPr>
              <a:t>不得志。</a:t>
            </a:r>
            <a:endParaRPr lang="zh-CN" altLang="en-US" sz="2800" b="1" dirty="0">
              <a:solidFill>
                <a:srgbClr val="000000"/>
              </a:solidFill>
              <a:latin typeface="Tahoma" panose="020B0604030504040204" pitchFamily="34" charset="0"/>
            </a:endParaRPr>
          </a:p>
        </p:txBody>
      </p:sp>
      <p:sp>
        <p:nvSpPr>
          <p:cNvPr id="4099" name="Text Box 5"/>
          <p:cNvSpPr txBox="1"/>
          <p:nvPr/>
        </p:nvSpPr>
        <p:spPr>
          <a:xfrm>
            <a:off x="611188" y="4724400"/>
            <a:ext cx="7416800" cy="1004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</a:pPr>
            <a:r>
              <a:rPr lang="en-US" altLang="zh-CN" b="1" dirty="0">
                <a:solidFill>
                  <a:srgbClr val="FF3300"/>
                </a:solidFill>
                <a:latin typeface="Times New Roman" panose="02020603050405020304" pitchFamily="18" charset="0"/>
              </a:rPr>
              <a:t>③</a:t>
            </a:r>
            <a:r>
              <a:rPr lang="zh-CN" altLang="en-US" b="1" dirty="0">
                <a:solidFill>
                  <a:srgbClr val="000000"/>
                </a:solidFill>
                <a:latin typeface="Tahoma" panose="020B0604030504040204" pitchFamily="34" charset="0"/>
              </a:rPr>
              <a:t>对社会和人类的灾祸苦难等表示忧虑和同情。</a:t>
            </a:r>
            <a:endParaRPr lang="zh-CN" altLang="en-US" b="1" dirty="0">
              <a:solidFill>
                <a:srgbClr val="000000"/>
              </a:solidFill>
              <a:latin typeface="Tahoma" panose="020B0604030504040204" pitchFamily="34" charset="0"/>
            </a:endParaRPr>
          </a:p>
          <a:p>
            <a:pPr eaLnBrk="1" hangingPunct="1">
              <a:spcBef>
                <a:spcPct val="50000"/>
              </a:spcBef>
            </a:pPr>
            <a:endParaRPr lang="en-US" altLang="zh-CN" dirty="0">
              <a:solidFill>
                <a:srgbClr val="000000"/>
              </a:solidFill>
              <a:latin typeface="Tahoma" panose="020B0604030504040204" pitchFamily="34" charset="0"/>
            </a:endParaRPr>
          </a:p>
        </p:txBody>
      </p:sp>
      <p:sp>
        <p:nvSpPr>
          <p:cNvPr id="4100" name="Text Box 6"/>
          <p:cNvSpPr txBox="1"/>
          <p:nvPr/>
        </p:nvSpPr>
        <p:spPr>
          <a:xfrm>
            <a:off x="611188" y="4005263"/>
            <a:ext cx="5761037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en-US" altLang="zh-CN" sz="28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②</a:t>
            </a:r>
            <a:r>
              <a:rPr lang="zh-CN" altLang="en-US" sz="2800" b="1" dirty="0">
                <a:solidFill>
                  <a:srgbClr val="000000"/>
                </a:solidFill>
                <a:latin typeface="Tahoma" panose="020B0604030504040204" pitchFamily="34" charset="0"/>
              </a:rPr>
              <a:t>好像放下了沉重的负担。</a:t>
            </a:r>
            <a:endParaRPr lang="zh-CN" altLang="en-US" sz="2800" b="1" dirty="0">
              <a:solidFill>
                <a:srgbClr val="000000"/>
              </a:solidFill>
              <a:latin typeface="Tahoma" panose="020B0604030504040204" pitchFamily="34" charset="0"/>
            </a:endParaRPr>
          </a:p>
        </p:txBody>
      </p:sp>
      <p:sp>
        <p:nvSpPr>
          <p:cNvPr id="4101" name="Text Box 7"/>
          <p:cNvSpPr txBox="1"/>
          <p:nvPr/>
        </p:nvSpPr>
        <p:spPr>
          <a:xfrm>
            <a:off x="611188" y="5516563"/>
            <a:ext cx="777716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</a:pPr>
            <a:r>
              <a:rPr lang="en-US" altLang="zh-CN" b="1" dirty="0">
                <a:solidFill>
                  <a:srgbClr val="FF0066"/>
                </a:solidFill>
                <a:latin typeface="Times New Roman" panose="02020603050405020304" pitchFamily="18" charset="0"/>
              </a:rPr>
              <a:t>④</a:t>
            </a:r>
            <a:r>
              <a:rPr lang="zh-CN" altLang="en-US" b="1" dirty="0">
                <a:solidFill>
                  <a:srgbClr val="000000"/>
                </a:solidFill>
                <a:latin typeface="Tahoma" panose="020B0604030504040204" pitchFamily="34" charset="0"/>
              </a:rPr>
              <a:t>无论到了什么境地，没有不自由自在的。</a:t>
            </a:r>
            <a:endParaRPr lang="zh-CN" altLang="en-US" b="1" dirty="0">
              <a:solidFill>
                <a:srgbClr val="000000"/>
              </a:solidFill>
              <a:latin typeface="Tahoma" panose="020B0604030504040204" pitchFamily="34" charset="0"/>
            </a:endParaRPr>
          </a:p>
        </p:txBody>
      </p:sp>
      <p:sp>
        <p:nvSpPr>
          <p:cNvPr id="22536" name="Text Box 8"/>
          <p:cNvSpPr txBox="1"/>
          <p:nvPr/>
        </p:nvSpPr>
        <p:spPr>
          <a:xfrm>
            <a:off x="5003800" y="3284538"/>
            <a:ext cx="1452563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失意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537" name="Text Box 9"/>
          <p:cNvSpPr txBox="1"/>
          <p:nvPr/>
        </p:nvSpPr>
        <p:spPr>
          <a:xfrm>
            <a:off x="7164388" y="4724400"/>
            <a:ext cx="1830387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90000"/>
              </a:lnSpc>
              <a:spcBef>
                <a:spcPct val="2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悲天悯人</a:t>
            </a:r>
            <a:endParaRPr lang="zh-CN" altLang="en-US" sz="2800" dirty="0">
              <a:latin typeface="Tahoma" panose="020B0604030504040204" pitchFamily="34" charset="0"/>
            </a:endParaRPr>
          </a:p>
        </p:txBody>
      </p:sp>
      <p:sp>
        <p:nvSpPr>
          <p:cNvPr id="22538" name="Text Box 10"/>
          <p:cNvSpPr txBox="1"/>
          <p:nvPr/>
        </p:nvSpPr>
        <p:spPr>
          <a:xfrm>
            <a:off x="5076825" y="4005263"/>
            <a:ext cx="191452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如释重负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539" name="Text Box 11"/>
          <p:cNvSpPr txBox="1"/>
          <p:nvPr/>
        </p:nvSpPr>
        <p:spPr>
          <a:xfrm>
            <a:off x="6516688" y="5516563"/>
            <a:ext cx="2971800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90000"/>
              </a:lnSpc>
              <a:spcBef>
                <a:spcPct val="2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无入而不自得</a:t>
            </a:r>
            <a:endParaRPr lang="zh-CN" altLang="en-US" dirty="0">
              <a:latin typeface="Tahoma" panose="020B0604030504040204" pitchFamily="34" charset="0"/>
            </a:endParaRPr>
          </a:p>
        </p:txBody>
      </p:sp>
      <p:sp>
        <p:nvSpPr>
          <p:cNvPr id="4106" name="Rectangle 13"/>
          <p:cNvSpPr/>
          <p:nvPr/>
        </p:nvSpPr>
        <p:spPr>
          <a:xfrm>
            <a:off x="0" y="1125538"/>
            <a:ext cx="9144000" cy="1555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 eaLnBrk="1" hangingPunct="1"/>
            <a:r>
              <a:rPr lang="en-US" altLang="zh-CN" sz="4000" b="1" dirty="0">
                <a:latin typeface="Times New Roman" panose="02020603050405020304" pitchFamily="18" charset="0"/>
              </a:rPr>
              <a:t>     </a:t>
            </a:r>
            <a:r>
              <a:rPr lang="en-US" altLang="zh-CN" sz="28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、 注音：</a:t>
            </a:r>
            <a:endParaRPr lang="zh-CN" altLang="en-US" sz="2800" b="1" dirty="0">
              <a:solidFill>
                <a:srgbClr val="FF0066"/>
              </a:solidFill>
              <a:latin typeface="Times New Roman" panose="02020603050405020304" pitchFamily="18" charset="0"/>
            </a:endParaRPr>
          </a:p>
          <a:p>
            <a:pPr algn="just"/>
            <a:r>
              <a:rPr lang="zh-CN" altLang="en-US" sz="2800" b="1" dirty="0">
                <a:solidFill>
                  <a:srgbClr val="0A723C"/>
                </a:solidFill>
                <a:latin typeface="Times New Roman" panose="02020603050405020304" pitchFamily="18" charset="0"/>
              </a:rPr>
              <a:t>　  </a:t>
            </a:r>
            <a:r>
              <a:rPr lang="zh-CN" altLang="en-US" sz="2800" b="1" dirty="0">
                <a:latin typeface="Times New Roman" panose="02020603050405020304" pitchFamily="18" charset="0"/>
              </a:rPr>
              <a:t>契 </a:t>
            </a:r>
            <a:r>
              <a:rPr lang="en-US" altLang="zh-CN" sz="2800" b="1" dirty="0">
                <a:latin typeface="Times New Roman" panose="02020603050405020304" pitchFamily="18" charset="0"/>
              </a:rPr>
              <a:t>(       )</a:t>
            </a:r>
            <a:r>
              <a:rPr lang="zh-CN" altLang="en-US" sz="2800" b="1" dirty="0">
                <a:latin typeface="Times New Roman" panose="02020603050405020304" pitchFamily="18" charset="0"/>
              </a:rPr>
              <a:t>约   揽   </a:t>
            </a:r>
            <a:r>
              <a:rPr lang="en-US" altLang="zh-CN" sz="2800" b="1" dirty="0">
                <a:latin typeface="Times New Roman" panose="02020603050405020304" pitchFamily="18" charset="0"/>
              </a:rPr>
              <a:t>(        )   </a:t>
            </a:r>
            <a:r>
              <a:rPr lang="zh-CN" altLang="en-US" sz="2800" b="1" dirty="0">
                <a:latin typeface="Times New Roman" panose="02020603050405020304" pitchFamily="18" charset="0"/>
              </a:rPr>
              <a:t>大抵（     ）  悲天悯 </a:t>
            </a:r>
            <a:r>
              <a:rPr lang="en-US" altLang="zh-CN" sz="2800" b="1" dirty="0">
                <a:latin typeface="Times New Roman" panose="02020603050405020304" pitchFamily="18" charset="0"/>
              </a:rPr>
              <a:t>(         )</a:t>
            </a:r>
            <a:r>
              <a:rPr lang="zh-CN" altLang="en-US" sz="2800" b="1" dirty="0">
                <a:latin typeface="Times New Roman" panose="02020603050405020304" pitchFamily="18" charset="0"/>
              </a:rPr>
              <a:t>人</a:t>
            </a:r>
            <a:endParaRPr lang="zh-CN" altLang="en-US" sz="2800" b="1" dirty="0">
              <a:latin typeface="Times New Roman" panose="02020603050405020304" pitchFamily="18" charset="0"/>
            </a:endParaRPr>
          </a:p>
          <a:p>
            <a:pPr algn="just"/>
            <a:r>
              <a:rPr lang="zh-CN" altLang="en-US" sz="2800" b="1" dirty="0">
                <a:latin typeface="Times New Roman" panose="02020603050405020304" pitchFamily="18" charset="0"/>
              </a:rPr>
              <a:t>　　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4107" name="Rectangle 14"/>
          <p:cNvSpPr/>
          <p:nvPr/>
        </p:nvSpPr>
        <p:spPr>
          <a:xfrm>
            <a:off x="611188" y="2420938"/>
            <a:ext cx="6076950" cy="6254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lnSpc>
                <a:spcPct val="125000"/>
              </a:lnSpc>
            </a:pPr>
            <a:r>
              <a:rPr lang="en-US" altLang="zh-CN" sz="28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根据所给的解释填出相应的词语：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543" name="Text Box 15"/>
          <p:cNvSpPr txBox="1"/>
          <p:nvPr/>
        </p:nvSpPr>
        <p:spPr>
          <a:xfrm>
            <a:off x="1116013" y="1700213"/>
            <a:ext cx="8636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ｑ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ì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544" name="Text Box 16"/>
          <p:cNvSpPr txBox="1"/>
          <p:nvPr/>
        </p:nvSpPr>
        <p:spPr>
          <a:xfrm>
            <a:off x="3059113" y="1700213"/>
            <a:ext cx="122555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ｌ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ǎ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ｎ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545" name="Text Box 17"/>
          <p:cNvSpPr txBox="1"/>
          <p:nvPr/>
        </p:nvSpPr>
        <p:spPr>
          <a:xfrm>
            <a:off x="5364163" y="1700213"/>
            <a:ext cx="739775" cy="519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d ǐ</a:t>
            </a:r>
            <a:r>
              <a:rPr lang="en-US" altLang="zh-CN" sz="2800" b="1" dirty="0">
                <a:latin typeface="Times New Roman" panose="02020603050405020304" pitchFamily="18" charset="0"/>
              </a:rPr>
              <a:t> </a:t>
            </a:r>
            <a:endParaRPr lang="en-US" altLang="zh-CN" sz="2800" b="1" dirty="0">
              <a:latin typeface="Times New Roman" panose="02020603050405020304" pitchFamily="18" charset="0"/>
            </a:endParaRPr>
          </a:p>
        </p:txBody>
      </p:sp>
      <p:sp>
        <p:nvSpPr>
          <p:cNvPr id="22546" name="Text Box 18"/>
          <p:cNvSpPr txBox="1"/>
          <p:nvPr/>
        </p:nvSpPr>
        <p:spPr>
          <a:xfrm>
            <a:off x="7596188" y="1773238"/>
            <a:ext cx="115252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ｍ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ǐ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ｎ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112" name="AutoShape 19"/>
          <p:cNvSpPr/>
          <p:nvPr/>
        </p:nvSpPr>
        <p:spPr>
          <a:xfrm>
            <a:off x="395288" y="0"/>
            <a:ext cx="6121400" cy="1268413"/>
          </a:xfrm>
          <a:prstGeom prst="flowChartPunchedTap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 eaLnBrk="1" hangingPunct="1"/>
            <a:r>
              <a:rPr lang="zh-CN" altLang="en-US" sz="3600" b="1" dirty="0">
                <a:latin typeface="Times New Roman" panose="02020603050405020304" pitchFamily="18" charset="0"/>
              </a:rPr>
              <a:t>二、 检查预习</a:t>
            </a:r>
            <a:endParaRPr lang="zh-CN" altLang="en-US" sz="36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5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25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25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6" grpId="0"/>
      <p:bldP spid="22537" grpId="0"/>
      <p:bldP spid="22538" grpId="0"/>
      <p:bldP spid="22539" grpId="0"/>
      <p:bldP spid="22543" grpId="0"/>
      <p:bldP spid="22544" grpId="0"/>
      <p:bldP spid="22545" grpId="0"/>
      <p:bldP spid="2254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5539" name="Text Box 3"/>
          <p:cNvSpPr txBox="1"/>
          <p:nvPr/>
        </p:nvSpPr>
        <p:spPr>
          <a:xfrm>
            <a:off x="179388" y="3860800"/>
            <a:ext cx="8964612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3200" b="1" dirty="0">
                <a:solidFill>
                  <a:srgbClr val="FF0066"/>
                </a:solidFill>
                <a:latin typeface="Arial" panose="020B0604020202020204" pitchFamily="34" charset="0"/>
              </a:rPr>
              <a:t>文章结构</a:t>
            </a:r>
            <a:r>
              <a:rPr lang="zh-CN" altLang="en-US" sz="2800" b="1" dirty="0">
                <a:solidFill>
                  <a:srgbClr val="FF0066"/>
                </a:solidFill>
                <a:latin typeface="Arial" panose="020B0604020202020204" pitchFamily="34" charset="0"/>
              </a:rPr>
              <a:t>　：</a:t>
            </a:r>
            <a:endParaRPr lang="zh-CN" altLang="en-US" sz="2800" b="1" dirty="0">
              <a:solidFill>
                <a:srgbClr val="FF0066"/>
              </a:solidFill>
              <a:latin typeface="Arial" panose="020B0604020202020204" pitchFamily="34" charset="0"/>
            </a:endParaRPr>
          </a:p>
          <a:p>
            <a:pPr eaLnBrk="1" hangingPunct="1"/>
            <a:endParaRPr lang="en-US" altLang="zh-CN" sz="2800" b="1" dirty="0">
              <a:latin typeface="Arial" panose="020B0604020202020204" pitchFamily="34" charset="0"/>
            </a:endParaRPr>
          </a:p>
        </p:txBody>
      </p:sp>
      <p:sp>
        <p:nvSpPr>
          <p:cNvPr id="5123" name="AutoShape 6"/>
          <p:cNvSpPr/>
          <p:nvPr/>
        </p:nvSpPr>
        <p:spPr>
          <a:xfrm>
            <a:off x="395288" y="0"/>
            <a:ext cx="5545137" cy="1196975"/>
          </a:xfrm>
          <a:prstGeom prst="flowChartPunchedTap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 eaLnBrk="1" hangingPunct="1"/>
            <a:r>
              <a:rPr lang="zh-CN" altLang="en-US" sz="3600" b="1" dirty="0">
                <a:latin typeface="Times New Roman" panose="02020603050405020304" pitchFamily="18" charset="0"/>
              </a:rPr>
              <a:t>三、整体感知</a:t>
            </a:r>
            <a:endParaRPr lang="zh-CN" altLang="en-US" sz="3600" b="1" dirty="0">
              <a:latin typeface="Times New Roman" panose="02020603050405020304" pitchFamily="18" charset="0"/>
            </a:endParaRPr>
          </a:p>
        </p:txBody>
      </p:sp>
      <p:sp>
        <p:nvSpPr>
          <p:cNvPr id="5124" name="Text Box 7"/>
          <p:cNvSpPr txBox="1"/>
          <p:nvPr/>
        </p:nvSpPr>
        <p:spPr>
          <a:xfrm>
            <a:off x="1042988" y="1125538"/>
            <a:ext cx="6913562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en-US" altLang="zh-CN" sz="3200" b="1" dirty="0">
                <a:latin typeface="Times New Roman" panose="02020603050405020304" pitchFamily="18" charset="0"/>
              </a:rPr>
              <a:t>1</a:t>
            </a:r>
            <a:r>
              <a:rPr lang="zh-CN" altLang="en-US" sz="3200" b="1" dirty="0">
                <a:latin typeface="Times New Roman" panose="02020603050405020304" pitchFamily="18" charset="0"/>
              </a:rPr>
              <a:t>、速读全文。（默读）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sp>
        <p:nvSpPr>
          <p:cNvPr id="5125" name="Text Box 8"/>
          <p:cNvSpPr txBox="1"/>
          <p:nvPr/>
        </p:nvSpPr>
        <p:spPr>
          <a:xfrm>
            <a:off x="250825" y="1700213"/>
            <a:ext cx="3429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思考：</a:t>
            </a:r>
            <a:endParaRPr lang="zh-CN" altLang="en-US" sz="2800" b="1" dirty="0">
              <a:solidFill>
                <a:srgbClr val="FF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5126" name="Text Box 9"/>
          <p:cNvSpPr txBox="1"/>
          <p:nvPr/>
        </p:nvSpPr>
        <p:spPr>
          <a:xfrm>
            <a:off x="971550" y="1916113"/>
            <a:ext cx="7416800" cy="1800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br>
              <a:rPr lang="en-US" altLang="zh-CN" sz="2800" dirty="0">
                <a:latin typeface="Arial" panose="020B0604020202020204" pitchFamily="34" charset="0"/>
              </a:rPr>
            </a:br>
            <a:r>
              <a:rPr lang="zh-CN" altLang="en-US" sz="2800" dirty="0">
                <a:latin typeface="Arial" panose="020B0604020202020204" pitchFamily="34" charset="0"/>
              </a:rPr>
              <a:t>　　</a:t>
            </a:r>
            <a:r>
              <a:rPr lang="en-US" altLang="zh-CN" sz="2800" b="1" dirty="0">
                <a:latin typeface="Arial" panose="020B0604020202020204" pitchFamily="34" charset="0"/>
              </a:rPr>
              <a:t>___________</a:t>
            </a:r>
            <a:r>
              <a:rPr lang="zh-CN" altLang="en-US" sz="2800" b="1" dirty="0">
                <a:latin typeface="Arial" panose="020B0604020202020204" pitchFamily="34" charset="0"/>
              </a:rPr>
              <a:t>是人生最大的痛苦。</a:t>
            </a:r>
            <a:br>
              <a:rPr lang="zh-CN" altLang="en-US" sz="2800" b="1" dirty="0">
                <a:latin typeface="Arial" panose="020B0604020202020204" pitchFamily="34" charset="0"/>
              </a:rPr>
            </a:br>
            <a:r>
              <a:rPr lang="zh-CN" altLang="en-US" sz="2800" b="1" dirty="0">
                <a:latin typeface="Arial" panose="020B0604020202020204" pitchFamily="34" charset="0"/>
              </a:rPr>
              <a:t>　　</a:t>
            </a:r>
            <a:r>
              <a:rPr lang="en-US" altLang="zh-CN" sz="2800" b="1" dirty="0">
                <a:latin typeface="Arial" panose="020B0604020202020204" pitchFamily="34" charset="0"/>
              </a:rPr>
              <a:t>___________</a:t>
            </a:r>
            <a:r>
              <a:rPr lang="zh-CN" altLang="en-US" sz="2800" b="1" dirty="0">
                <a:latin typeface="Arial" panose="020B0604020202020204" pitchFamily="34" charset="0"/>
              </a:rPr>
              <a:t>是人生最大的快乐。</a:t>
            </a:r>
            <a:br>
              <a:rPr lang="zh-CN" altLang="en-US" sz="2800" b="1" dirty="0">
                <a:latin typeface="Arial" panose="020B0604020202020204" pitchFamily="34" charset="0"/>
              </a:rPr>
            </a:br>
            <a:r>
              <a:rPr lang="zh-CN" altLang="en-US" sz="2800" b="1" dirty="0">
                <a:latin typeface="Arial" panose="020B0604020202020204" pitchFamily="34" charset="0"/>
              </a:rPr>
              <a:t>　　人生当</a:t>
            </a:r>
            <a:r>
              <a:rPr lang="en-US" altLang="zh-CN" sz="2800" b="1" dirty="0">
                <a:latin typeface="Arial" panose="020B0604020202020204" pitchFamily="34" charset="0"/>
              </a:rPr>
              <a:t>______</a:t>
            </a:r>
            <a:r>
              <a:rPr lang="zh-CN" altLang="en-US" sz="2800" b="1" dirty="0">
                <a:latin typeface="Arial" panose="020B0604020202020204" pitchFamily="34" charset="0"/>
              </a:rPr>
              <a:t>，而不能 </a:t>
            </a:r>
            <a:r>
              <a:rPr lang="en-US" altLang="zh-CN" b="1" dirty="0">
                <a:latin typeface="Times New Roman" panose="02020603050405020304" pitchFamily="18" charset="0"/>
              </a:rPr>
              <a:t>__________</a:t>
            </a:r>
            <a:r>
              <a:rPr lang="en-US" altLang="zh-CN" sz="2800" b="1" dirty="0">
                <a:latin typeface="Arial" panose="020B0604020202020204" pitchFamily="34" charset="0"/>
              </a:rPr>
              <a:t> </a:t>
            </a:r>
            <a:r>
              <a:rPr lang="zh-CN" altLang="en-US" sz="2800" b="1" dirty="0">
                <a:latin typeface="Arial" panose="020B0604020202020204" pitchFamily="34" charset="0"/>
              </a:rPr>
              <a:t>。 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65548" name="Text Box 12"/>
          <p:cNvSpPr txBox="1"/>
          <p:nvPr/>
        </p:nvSpPr>
        <p:spPr>
          <a:xfrm>
            <a:off x="2051050" y="2276475"/>
            <a:ext cx="1893888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8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未尽责任</a:t>
            </a:r>
            <a:endParaRPr lang="zh-CN" altLang="en-US" sz="2800" b="1" dirty="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65549" name="Text Box 13"/>
          <p:cNvSpPr txBox="1"/>
          <p:nvPr/>
        </p:nvSpPr>
        <p:spPr>
          <a:xfrm>
            <a:off x="2123758" y="2722880"/>
            <a:ext cx="1439862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8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尽责任</a:t>
            </a:r>
            <a:endParaRPr lang="zh-CN" altLang="en-US" sz="2800" b="1" dirty="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65551" name="Text Box 15"/>
          <p:cNvSpPr txBox="1"/>
          <p:nvPr/>
        </p:nvSpPr>
        <p:spPr>
          <a:xfrm>
            <a:off x="2771458" y="3141663"/>
            <a:ext cx="1255712" cy="519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28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负责任</a:t>
            </a:r>
            <a:endParaRPr lang="zh-CN" altLang="en-US" sz="2800" b="1" dirty="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65552" name="Text Box 16"/>
          <p:cNvSpPr txBox="1"/>
          <p:nvPr/>
        </p:nvSpPr>
        <p:spPr>
          <a:xfrm>
            <a:off x="5508625" y="3141663"/>
            <a:ext cx="19431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8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逃避责任</a:t>
            </a:r>
            <a:endParaRPr lang="zh-CN" altLang="en-US" sz="2800" b="1" dirty="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65553" name="15 最苦与最乐.mp3">
            <a:hlinkClick r:id="" action="ppaction://media"/>
          </p:cNvPr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7092950" y="925513"/>
            <a:ext cx="431800" cy="431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5554" name="Text Box 18"/>
          <p:cNvSpPr txBox="1"/>
          <p:nvPr/>
        </p:nvSpPr>
        <p:spPr>
          <a:xfrm>
            <a:off x="395288" y="4652963"/>
            <a:ext cx="8748712" cy="2676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</a:rPr>
              <a:t>一、</a:t>
            </a:r>
            <a:r>
              <a:rPr lang="en-US" altLang="zh-CN" sz="2800" b="1" dirty="0">
                <a:latin typeface="Times New Roman" panose="02020603050405020304" pitchFamily="18" charset="0"/>
              </a:rPr>
              <a:t>(1</a:t>
            </a:r>
            <a:r>
              <a:rPr lang="zh-CN" altLang="en-US" sz="2800" b="1" dirty="0">
                <a:latin typeface="Times New Roman" panose="02020603050405020304" pitchFamily="18" charset="0"/>
              </a:rPr>
              <a:t>、</a:t>
            </a:r>
            <a:r>
              <a:rPr lang="en-US" altLang="zh-CN" sz="2800" b="1" dirty="0">
                <a:latin typeface="Times New Roman" panose="02020603050405020304" pitchFamily="18" charset="0"/>
              </a:rPr>
              <a:t>3</a:t>
            </a:r>
            <a:r>
              <a:rPr lang="zh-CN" altLang="en-US" sz="2800" b="1" dirty="0">
                <a:latin typeface="Times New Roman" panose="02020603050405020304" pitchFamily="18" charset="0"/>
              </a:rPr>
              <a:t>自然段</a:t>
            </a:r>
            <a:r>
              <a:rPr lang="en-US" altLang="zh-CN" sz="2800" b="1" dirty="0">
                <a:latin typeface="Times New Roman" panose="02020603050405020304" pitchFamily="18" charset="0"/>
              </a:rPr>
              <a:t>)</a:t>
            </a:r>
            <a:r>
              <a:rPr lang="zh-CN" altLang="en-US" sz="2800" b="1" dirty="0">
                <a:latin typeface="Times New Roman" panose="02020603050405020304" pitchFamily="18" charset="0"/>
              </a:rPr>
              <a:t>：论述“未尽责任是人生最大的痛苦”。</a:t>
            </a:r>
            <a:br>
              <a:rPr lang="zh-CN" altLang="en-US" sz="2800" b="1" dirty="0">
                <a:latin typeface="Times New Roman" panose="02020603050405020304" pitchFamily="18" charset="0"/>
              </a:rPr>
            </a:br>
            <a:r>
              <a:rPr lang="zh-CN" altLang="en-US" sz="2800" b="1" dirty="0">
                <a:latin typeface="Times New Roman" panose="02020603050405020304" pitchFamily="18" charset="0"/>
              </a:rPr>
              <a:t>二、</a:t>
            </a:r>
            <a:r>
              <a:rPr lang="en-US" altLang="zh-CN" sz="2800" b="1" dirty="0">
                <a:latin typeface="Times New Roman" panose="02020603050405020304" pitchFamily="18" charset="0"/>
              </a:rPr>
              <a:t>(4</a:t>
            </a:r>
            <a:r>
              <a:rPr lang="zh-CN" altLang="en-US" sz="2800" b="1" dirty="0">
                <a:latin typeface="Times New Roman" panose="02020603050405020304" pitchFamily="18" charset="0"/>
              </a:rPr>
              <a:t>自然段</a:t>
            </a:r>
            <a:r>
              <a:rPr lang="en-US" altLang="zh-CN" sz="2800" b="1" dirty="0">
                <a:latin typeface="Times New Roman" panose="02020603050405020304" pitchFamily="18" charset="0"/>
              </a:rPr>
              <a:t>)</a:t>
            </a:r>
            <a:r>
              <a:rPr lang="zh-CN" altLang="en-US" sz="2800" b="1" dirty="0">
                <a:latin typeface="Times New Roman" panose="02020603050405020304" pitchFamily="18" charset="0"/>
              </a:rPr>
              <a:t>：论述“尽责任是人生最大的快乐”。</a:t>
            </a:r>
            <a:br>
              <a:rPr lang="zh-CN" altLang="en-US" sz="2800" b="1" dirty="0">
                <a:latin typeface="Times New Roman" panose="02020603050405020304" pitchFamily="18" charset="0"/>
              </a:rPr>
            </a:br>
            <a:r>
              <a:rPr lang="zh-CN" altLang="en-US" sz="2800" b="1" dirty="0">
                <a:latin typeface="Times New Roman" panose="02020603050405020304" pitchFamily="18" charset="0"/>
              </a:rPr>
              <a:t>三、</a:t>
            </a:r>
            <a:r>
              <a:rPr lang="en-US" altLang="zh-CN" sz="2800" b="1" dirty="0">
                <a:latin typeface="Times New Roman" panose="02020603050405020304" pitchFamily="18" charset="0"/>
              </a:rPr>
              <a:t>(5</a:t>
            </a:r>
            <a:r>
              <a:rPr lang="zh-CN" altLang="en-US" sz="2800" b="1" dirty="0">
                <a:latin typeface="Times New Roman" panose="02020603050405020304" pitchFamily="18" charset="0"/>
              </a:rPr>
              <a:t>、</a:t>
            </a:r>
            <a:r>
              <a:rPr lang="en-US" altLang="zh-CN" sz="2800" b="1" dirty="0">
                <a:latin typeface="Times New Roman" panose="02020603050405020304" pitchFamily="18" charset="0"/>
              </a:rPr>
              <a:t>6</a:t>
            </a:r>
            <a:r>
              <a:rPr lang="zh-CN" altLang="en-US" sz="2800" b="1" dirty="0">
                <a:latin typeface="Times New Roman" panose="02020603050405020304" pitchFamily="18" charset="0"/>
              </a:rPr>
              <a:t>自然段</a:t>
            </a:r>
            <a:r>
              <a:rPr lang="en-US" altLang="zh-CN" sz="2800" b="1" dirty="0">
                <a:latin typeface="Times New Roman" panose="02020603050405020304" pitchFamily="18" charset="0"/>
              </a:rPr>
              <a:t>)</a:t>
            </a:r>
            <a:r>
              <a:rPr lang="zh-CN" altLang="en-US" sz="2800" b="1" dirty="0">
                <a:latin typeface="Times New Roman" panose="02020603050405020304" pitchFamily="18" charset="0"/>
              </a:rPr>
              <a:t>：论述“人生当勇于负责任，而不能逃避责任”。</a:t>
            </a:r>
            <a:br>
              <a:rPr lang="zh-CN" altLang="en-US" sz="2800" b="1" dirty="0">
                <a:latin typeface="Times New Roman" panose="02020603050405020304" pitchFamily="18" charset="0"/>
              </a:rPr>
            </a:br>
            <a:endParaRPr lang="zh-CN" altLang="en-US" sz="28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55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55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555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6555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55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5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65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655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391601" fill="hold"/>
                                        <p:tgtEl>
                                          <p:spTgt spid="655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553"/>
                  </p:tgtEl>
                </p:cond>
              </p:nextCondLst>
            </p:seq>
            <p:audio>
              <p:cMediaNode>
                <p:cTn id="3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5553"/>
                </p:tgtEl>
              </p:cMediaNode>
            </p:audio>
          </p:childTnLst>
        </p:cTn>
      </p:par>
    </p:tnLst>
    <p:bldLst>
      <p:bldP spid="65539" grpId="0"/>
      <p:bldP spid="65548" grpId="0"/>
      <p:bldP spid="65549" grpId="0"/>
      <p:bldP spid="65551" grpId="0"/>
      <p:bldP spid="65552" grpId="0"/>
      <p:bldP spid="6555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5954" name="Rectangle 2" descr="Rectangle: Click to edit Master text styles&#13;&#10;Second level&#13;&#10;Third level&#13;&#10;Fourth level&#13;&#10;Fifth level"/>
          <p:cNvSpPr>
            <a:spLocks noGrp="1"/>
          </p:cNvSpPr>
          <p:nvPr>
            <p:ph type="body"/>
          </p:nvPr>
        </p:nvSpPr>
        <p:spPr>
          <a:xfrm>
            <a:off x="179388" y="188913"/>
            <a:ext cx="8964612" cy="6669087"/>
          </a:xfrm>
          <a:ln/>
        </p:spPr>
        <p:txBody>
          <a:bodyPr vert="horz" wrap="square" lIns="91440" tIns="45720" rIns="91440" bIns="45720" anchor="t" anchorCtr="0"/>
          <a:p>
            <a:pPr eaLnBrk="1" hangingPunct="1">
              <a:buNone/>
            </a:pPr>
            <a:r>
              <a:rPr lang="en-US" altLang="zh-CN" sz="3600" b="1" dirty="0">
                <a:solidFill>
                  <a:srgbClr val="0000FF"/>
                </a:solidFill>
              </a:rPr>
              <a:t>①</a:t>
            </a:r>
            <a:r>
              <a:rPr lang="zh-CN" altLang="en-US" sz="3600" b="1" dirty="0">
                <a:solidFill>
                  <a:srgbClr val="0000FF"/>
                </a:solidFill>
              </a:rPr>
              <a:t>用文中相关语句填空：</a:t>
            </a:r>
            <a:endParaRPr lang="zh-CN" altLang="en-US" sz="3600" b="1" dirty="0">
              <a:solidFill>
                <a:srgbClr val="0000FF"/>
              </a:solidFill>
            </a:endParaRPr>
          </a:p>
          <a:p>
            <a:pPr eaLnBrk="1" hangingPunct="1">
              <a:buNone/>
            </a:pPr>
            <a:r>
              <a:rPr lang="zh-CN" altLang="en-US" sz="3600" b="1" dirty="0">
                <a:solidFill>
                  <a:srgbClr val="0000FF"/>
                </a:solidFill>
              </a:rPr>
              <a:t>对人的责任：</a:t>
            </a:r>
            <a:endParaRPr lang="zh-CN" altLang="en-US" sz="3600" b="1" dirty="0">
              <a:solidFill>
                <a:srgbClr val="0000FF"/>
              </a:solidFill>
            </a:endParaRPr>
          </a:p>
          <a:p>
            <a:pPr eaLnBrk="1" hangingPunct="1">
              <a:buNone/>
            </a:pPr>
            <a:r>
              <a:rPr lang="zh-CN" altLang="en-US" sz="3600" b="1" u="sng" dirty="0">
                <a:solidFill>
                  <a:srgbClr val="0000FF"/>
                </a:solidFill>
              </a:rPr>
              <a:t>                                            </a:t>
            </a:r>
            <a:endParaRPr lang="zh-CN" altLang="en-US" sz="3600" b="1" dirty="0">
              <a:solidFill>
                <a:srgbClr val="0000FF"/>
              </a:solidFill>
            </a:endParaRPr>
          </a:p>
          <a:p>
            <a:pPr eaLnBrk="1" hangingPunct="1">
              <a:buNone/>
            </a:pPr>
            <a:r>
              <a:rPr lang="zh-CN" altLang="en-US" sz="3600" b="1" dirty="0">
                <a:solidFill>
                  <a:srgbClr val="0000FF"/>
                </a:solidFill>
              </a:rPr>
              <a:t>对事的责任：</a:t>
            </a:r>
            <a:r>
              <a:rPr lang="zh-CN" altLang="en-US" sz="3600" b="1" u="sng" dirty="0">
                <a:solidFill>
                  <a:srgbClr val="0000FF"/>
                </a:solidFill>
              </a:rPr>
              <a:t> </a:t>
            </a:r>
            <a:endParaRPr lang="zh-CN" altLang="en-US" sz="3600" b="1" u="sng" dirty="0">
              <a:solidFill>
                <a:srgbClr val="0000FF"/>
              </a:solidFill>
            </a:endParaRPr>
          </a:p>
          <a:p>
            <a:pPr eaLnBrk="1" hangingPunct="1">
              <a:buNone/>
            </a:pPr>
            <a:endParaRPr lang="zh-CN" altLang="en-US" sz="3600" b="1" u="sng" dirty="0">
              <a:solidFill>
                <a:srgbClr val="0000FF"/>
              </a:solidFill>
            </a:endParaRPr>
          </a:p>
          <a:p>
            <a:pPr eaLnBrk="1" hangingPunct="1">
              <a:buNone/>
            </a:pPr>
            <a:r>
              <a:rPr lang="zh-CN" altLang="en-US" sz="3600" b="1" u="sng" dirty="0">
                <a:solidFill>
                  <a:srgbClr val="0000FF"/>
                </a:solidFill>
              </a:rPr>
              <a:t>                                       </a:t>
            </a:r>
            <a:endParaRPr lang="zh-CN" altLang="en-US" sz="3600" b="1" dirty="0">
              <a:solidFill>
                <a:srgbClr val="0000FF"/>
              </a:solidFill>
            </a:endParaRPr>
          </a:p>
          <a:p>
            <a:pPr eaLnBrk="1" hangingPunct="1">
              <a:buNone/>
            </a:pPr>
            <a:r>
              <a:rPr lang="zh-CN" altLang="en-US" sz="3600" b="1" dirty="0">
                <a:solidFill>
                  <a:srgbClr val="0000FF"/>
                </a:solidFill>
              </a:rPr>
              <a:t>对自己的责任：</a:t>
            </a:r>
            <a:endParaRPr lang="zh-CN" altLang="en-US" sz="3600" b="1" dirty="0">
              <a:solidFill>
                <a:srgbClr val="0000FF"/>
              </a:solidFill>
            </a:endParaRPr>
          </a:p>
          <a:p>
            <a:pPr eaLnBrk="1" hangingPunct="1">
              <a:buNone/>
            </a:pPr>
            <a:r>
              <a:rPr lang="zh-CN" altLang="en-US" sz="3600" b="1" dirty="0">
                <a:solidFill>
                  <a:srgbClr val="0000FF"/>
                </a:solidFill>
              </a:rPr>
              <a:t> </a:t>
            </a:r>
            <a:endParaRPr lang="zh-CN" altLang="en-US" sz="3600" b="1" dirty="0">
              <a:solidFill>
                <a:srgbClr val="0000FF"/>
              </a:solidFill>
            </a:endParaRPr>
          </a:p>
          <a:p>
            <a:pPr eaLnBrk="1" hangingPunct="1">
              <a:buNone/>
            </a:pPr>
            <a:endParaRPr lang="en-US" altLang="zh-CN" b="1" dirty="0">
              <a:solidFill>
                <a:srgbClr val="0000FF"/>
              </a:solidFill>
            </a:endParaRPr>
          </a:p>
        </p:txBody>
      </p:sp>
      <p:sp>
        <p:nvSpPr>
          <p:cNvPr id="125955" name="Text Box 3"/>
          <p:cNvSpPr txBox="1"/>
          <p:nvPr/>
        </p:nvSpPr>
        <p:spPr>
          <a:xfrm>
            <a:off x="2971800" y="1371600"/>
            <a:ext cx="6172200" cy="10652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  <a:buBlip>
                <a:blip r:embed="rId1"/>
              </a:buBlip>
            </a:pPr>
            <a:r>
              <a:rPr lang="zh-CN" altLang="en-US" sz="3200" b="1" dirty="0">
                <a:solidFill>
                  <a:srgbClr val="FF3300"/>
                </a:solidFill>
                <a:latin typeface="Tahoma" panose="020B0604030504040204" pitchFamily="34" charset="0"/>
              </a:rPr>
              <a:t>凡属我受过他好处的人，</a:t>
            </a:r>
            <a:endParaRPr lang="zh-CN" altLang="en-US" sz="3200" b="1" dirty="0">
              <a:solidFill>
                <a:srgbClr val="FF3300"/>
              </a:solidFill>
              <a:latin typeface="Tahoma" panose="020B0604030504040204" pitchFamily="34" charset="0"/>
            </a:endParaRP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  <a:buNone/>
            </a:pPr>
            <a:r>
              <a:rPr lang="zh-CN" altLang="en-US" sz="3200" b="1" dirty="0">
                <a:solidFill>
                  <a:srgbClr val="FF3300"/>
                </a:solidFill>
                <a:latin typeface="Tahoma" panose="020B0604030504040204" pitchFamily="34" charset="0"/>
              </a:rPr>
              <a:t>   我对于他便有了责任。</a:t>
            </a:r>
            <a:endParaRPr lang="zh-CN" altLang="en-US" sz="3200" b="1" dirty="0">
              <a:solidFill>
                <a:srgbClr val="FF3300"/>
              </a:solidFill>
              <a:latin typeface="Tahoma" panose="020B0604030504040204" pitchFamily="34" charset="0"/>
            </a:endParaRPr>
          </a:p>
        </p:txBody>
      </p:sp>
      <p:sp>
        <p:nvSpPr>
          <p:cNvPr id="125956" name="Text Box 4"/>
          <p:cNvSpPr txBox="1"/>
          <p:nvPr/>
        </p:nvSpPr>
        <p:spPr>
          <a:xfrm>
            <a:off x="3048000" y="2819400"/>
            <a:ext cx="4953000" cy="1406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</a:pPr>
            <a:r>
              <a:rPr lang="zh-CN" altLang="en-US" sz="3200" b="1" dirty="0">
                <a:solidFill>
                  <a:srgbClr val="FF3300"/>
                </a:solidFill>
                <a:latin typeface="Tahoma" panose="020B0604030504040204" pitchFamily="34" charset="0"/>
              </a:rPr>
              <a:t>凡属我应该做的事，而且力量能够做得到的，我对于这件事便有了责任。</a:t>
            </a:r>
            <a:endParaRPr lang="zh-CN" altLang="en-US" sz="3200" b="1" dirty="0">
              <a:solidFill>
                <a:srgbClr val="FF3300"/>
              </a:solidFill>
              <a:latin typeface="Tahoma" panose="020B0604030504040204" pitchFamily="34" charset="0"/>
            </a:endParaRPr>
          </a:p>
        </p:txBody>
      </p:sp>
      <p:sp>
        <p:nvSpPr>
          <p:cNvPr id="125957" name="Text Box 5"/>
          <p:cNvSpPr txBox="1"/>
          <p:nvPr/>
        </p:nvSpPr>
        <p:spPr>
          <a:xfrm>
            <a:off x="3429000" y="4648200"/>
            <a:ext cx="5410200" cy="2914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</a:pPr>
            <a:r>
              <a:rPr lang="zh-CN" altLang="en-US" sz="3200" b="1" dirty="0">
                <a:solidFill>
                  <a:srgbClr val="FF3300"/>
                </a:solidFill>
                <a:latin typeface="Tahoma" panose="020B0604030504040204" pitchFamily="34" charset="0"/>
              </a:rPr>
              <a:t>凡属我自己打主意要做一件事，便是现在的自己和将来的自己立了一种契约，便是自己对于自己加一层责任。 </a:t>
            </a:r>
            <a:endParaRPr lang="zh-CN" altLang="en-US" sz="3200" b="1" dirty="0">
              <a:solidFill>
                <a:srgbClr val="FF3300"/>
              </a:solidFill>
              <a:latin typeface="Tahoma" panose="020B0604030504040204" pitchFamily="34" charset="0"/>
            </a:endParaRP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</a:pPr>
            <a:endParaRPr lang="zh-CN" altLang="en-US" sz="3200" b="1" dirty="0">
              <a:solidFill>
                <a:srgbClr val="FF3300"/>
              </a:solidFill>
              <a:latin typeface="Tahoma" panose="020B0604030504040204" pitchFamily="34" charset="0"/>
            </a:endParaRP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</a:pPr>
            <a:endParaRPr lang="en-US" altLang="zh-CN" sz="3200" b="1" dirty="0">
              <a:solidFill>
                <a:srgbClr val="FF3300"/>
              </a:solidFill>
              <a:latin typeface="Tahoma" panose="020B0604030504040204" pitchFamily="34" charset="0"/>
            </a:endParaRPr>
          </a:p>
        </p:txBody>
      </p:sp>
    </p:spTree>
  </p:cSld>
  <p:clrMapOvr>
    <a:masterClrMapping/>
  </p:clrMapOvr>
  <p:transition spd="slow" advTm="20000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4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5954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5954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4">
                                            <p:txEl>
                                              <p:charRg st="12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5954">
                                            <p:txEl>
                                              <p:charRg st="12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5954">
                                            <p:txEl>
                                              <p:charRg st="12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4">
                                            <p:txEl>
                                              <p:charRg st="19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5954">
                                            <p:txEl>
                                              <p:charRg st="19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5954">
                                            <p:txEl>
                                              <p:charRg st="19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4">
                                            <p:txEl>
                                              <p:charRg st="64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5954">
                                            <p:txEl>
                                              <p:charRg st="64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5954">
                                            <p:txEl>
                                              <p:charRg st="64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4">
                                            <p:txEl>
                                              <p:charRg st="73" end="1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5954">
                                            <p:txEl>
                                              <p:charRg st="73" end="1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5954">
                                            <p:txEl>
                                              <p:charRg st="73" end="1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4">
                                            <p:txEl>
                                              <p:charRg st="113" end="1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5954">
                                            <p:txEl>
                                              <p:charRg st="113" end="1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5954">
                                            <p:txEl>
                                              <p:charRg st="113" end="1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4">
                                            <p:txEl>
                                              <p:charRg st="121" end="1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5954">
                                            <p:txEl>
                                              <p:charRg st="121" end="12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5954">
                                            <p:txEl>
                                              <p:charRg st="121" end="12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59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59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59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59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59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59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954" grpId="0" build="p"/>
      <p:bldP spid="125955" grpId="0"/>
      <p:bldP spid="125956" grpId="0"/>
      <p:bldP spid="12595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6978" name="Rectangle 2"/>
          <p:cNvSpPr/>
          <p:nvPr/>
        </p:nvSpPr>
        <p:spPr>
          <a:xfrm>
            <a:off x="0" y="0"/>
            <a:ext cx="9144000" cy="6457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90000"/>
              </a:lnSpc>
              <a:spcBef>
                <a:spcPct val="5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  <a:buBlip>
                <a:blip r:embed="rId1"/>
              </a:buBlip>
            </a:pPr>
            <a:r>
              <a:rPr lang="en-US" altLang="zh-CN" sz="3600" b="1" dirty="0">
                <a:solidFill>
                  <a:srgbClr val="0000FF"/>
                </a:solidFill>
                <a:latin typeface="Tahoma" panose="020B0604030504040204" pitchFamily="34" charset="0"/>
              </a:rPr>
              <a:t>② </a:t>
            </a:r>
            <a:r>
              <a:rPr lang="zh-CN" altLang="en-US" sz="3600" b="1" dirty="0">
                <a:solidFill>
                  <a:srgbClr val="0000FF"/>
                </a:solidFill>
                <a:latin typeface="Tahoma" panose="020B0604030504040204" pitchFamily="34" charset="0"/>
              </a:rPr>
              <a:t>什么事最快乐呢</a:t>
            </a:r>
            <a:r>
              <a:rPr lang="en-US" altLang="zh-CN" sz="3600" b="1" dirty="0">
                <a:solidFill>
                  <a:srgbClr val="0000FF"/>
                </a:solidFill>
                <a:latin typeface="Tahoma" panose="020B0604030504040204" pitchFamily="34" charset="0"/>
              </a:rPr>
              <a:t>?</a:t>
            </a:r>
            <a:r>
              <a:rPr lang="zh-CN" altLang="en-US" sz="3600" b="1" dirty="0">
                <a:solidFill>
                  <a:srgbClr val="0000FF"/>
                </a:solidFill>
                <a:latin typeface="Tahoma" panose="020B0604030504040204" pitchFamily="34" charset="0"/>
              </a:rPr>
              <a:t>（用原文语句回答）</a:t>
            </a:r>
            <a:endParaRPr lang="zh-CN" altLang="en-US" sz="3600" b="1" dirty="0">
              <a:solidFill>
                <a:srgbClr val="0000FF"/>
              </a:solidFill>
              <a:latin typeface="Tahoma" panose="020B0604030504040204" pitchFamily="34" charset="0"/>
            </a:endParaRPr>
          </a:p>
          <a:p>
            <a:pPr eaLnBrk="1" hangingPunct="1">
              <a:lnSpc>
                <a:spcPct val="90000"/>
              </a:lnSpc>
              <a:spcBef>
                <a:spcPct val="5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  <a:buNone/>
            </a:pPr>
            <a:endParaRPr lang="zh-CN" altLang="en-US" sz="3600" b="1" dirty="0">
              <a:solidFill>
                <a:srgbClr val="0000FF"/>
              </a:solidFill>
              <a:latin typeface="Tahoma" panose="020B0604030504040204" pitchFamily="34" charset="0"/>
            </a:endParaRPr>
          </a:p>
          <a:p>
            <a:pPr eaLnBrk="1" hangingPunct="1">
              <a:lnSpc>
                <a:spcPct val="90000"/>
              </a:lnSpc>
              <a:spcBef>
                <a:spcPct val="5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  <a:buBlip>
                <a:blip r:embed="rId1"/>
              </a:buBlip>
            </a:pPr>
            <a:r>
              <a:rPr lang="zh-CN" altLang="en-US" sz="3600" b="1" dirty="0">
                <a:solidFill>
                  <a:srgbClr val="0000FF"/>
                </a:solidFill>
                <a:latin typeface="Tahoma" panose="020B0604030504040204" pitchFamily="34" charset="0"/>
              </a:rPr>
              <a:t>③用文中语句概括第</a:t>
            </a:r>
            <a:r>
              <a:rPr lang="en-US" altLang="zh-CN" sz="3600" b="1" dirty="0">
                <a:solidFill>
                  <a:srgbClr val="0000FF"/>
                </a:solidFill>
                <a:latin typeface="Tahoma" panose="020B0604030504040204" pitchFamily="34" charset="0"/>
              </a:rPr>
              <a:t>4</a:t>
            </a:r>
            <a:r>
              <a:rPr lang="zh-CN" altLang="en-US" sz="3600" b="1" dirty="0">
                <a:solidFill>
                  <a:srgbClr val="0000FF"/>
                </a:solidFill>
                <a:latin typeface="Tahoma" panose="020B0604030504040204" pitchFamily="34" charset="0"/>
              </a:rPr>
              <a:t>自然段的内容。</a:t>
            </a:r>
            <a:endParaRPr lang="zh-CN" altLang="en-US" sz="3600" b="1" dirty="0">
              <a:solidFill>
                <a:srgbClr val="0000FF"/>
              </a:solidFill>
              <a:latin typeface="Tahoma" panose="020B0604030504040204" pitchFamily="34" charset="0"/>
            </a:endParaRPr>
          </a:p>
          <a:p>
            <a:pPr eaLnBrk="1" hangingPunct="1">
              <a:lnSpc>
                <a:spcPct val="90000"/>
              </a:lnSpc>
              <a:spcBef>
                <a:spcPct val="5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  <a:buBlip>
                <a:blip r:embed="rId1"/>
              </a:buBlip>
            </a:pPr>
            <a:endParaRPr lang="zh-CN" altLang="en-US" sz="3600" b="1" dirty="0">
              <a:solidFill>
                <a:srgbClr val="0000FF"/>
              </a:solidFill>
              <a:latin typeface="Tahoma" panose="020B0604030504040204" pitchFamily="34" charset="0"/>
            </a:endParaRPr>
          </a:p>
          <a:p>
            <a:pPr eaLnBrk="1" hangingPunct="1">
              <a:lnSpc>
                <a:spcPct val="90000"/>
              </a:lnSpc>
              <a:spcBef>
                <a:spcPct val="5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  <a:buNone/>
            </a:pPr>
            <a:endParaRPr lang="zh-CN" altLang="en-US" sz="3600" b="1" dirty="0">
              <a:solidFill>
                <a:srgbClr val="0000FF"/>
              </a:solidFill>
              <a:latin typeface="Tahoma" panose="020B0604030504040204" pitchFamily="34" charset="0"/>
            </a:endParaRPr>
          </a:p>
          <a:p>
            <a:pPr eaLnBrk="1" hangingPunct="1">
              <a:lnSpc>
                <a:spcPct val="90000"/>
              </a:lnSpc>
              <a:spcBef>
                <a:spcPct val="5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  <a:buBlip>
                <a:blip r:embed="rId1"/>
              </a:buBlip>
            </a:pPr>
            <a:r>
              <a:rPr lang="zh-CN" altLang="en-US" sz="3600" b="1" dirty="0">
                <a:solidFill>
                  <a:srgbClr val="0000FF"/>
                </a:solidFill>
                <a:latin typeface="Tahoma" panose="020B0604030504040204" pitchFamily="34" charset="0"/>
              </a:rPr>
              <a:t>④请从最后一段中找出与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en-US" sz="3600" b="1" dirty="0">
                <a:solidFill>
                  <a:srgbClr val="0000FF"/>
                </a:solidFill>
                <a:latin typeface="Tahoma" panose="020B0604030504040204" pitchFamily="34" charset="0"/>
              </a:rPr>
              <a:t>快乐之权，操之在己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en-US" sz="3600" b="1" dirty="0">
                <a:solidFill>
                  <a:srgbClr val="0000FF"/>
                </a:solidFill>
                <a:latin typeface="Tahoma" panose="020B0604030504040204" pitchFamily="34" charset="0"/>
              </a:rPr>
              <a:t>内涵相符的一句：</a:t>
            </a:r>
            <a:endParaRPr lang="zh-CN" altLang="en-US" sz="3600" b="1" dirty="0">
              <a:solidFill>
                <a:srgbClr val="0000FF"/>
              </a:solidFill>
              <a:latin typeface="Tahoma" panose="020B0604030504040204" pitchFamily="34" charset="0"/>
            </a:endParaRPr>
          </a:p>
          <a:p>
            <a:pPr eaLnBrk="1" hangingPunct="1">
              <a:lnSpc>
                <a:spcPct val="90000"/>
              </a:lnSpc>
              <a:spcBef>
                <a:spcPct val="5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  <a:buBlip>
                <a:blip r:embed="rId1"/>
              </a:buBlip>
            </a:pPr>
            <a:endParaRPr lang="zh-CN" altLang="en-US" sz="3600" b="1" dirty="0">
              <a:solidFill>
                <a:srgbClr val="0000FF"/>
              </a:solidFill>
              <a:latin typeface="Tahoma" panose="020B0604030504040204" pitchFamily="34" charset="0"/>
            </a:endParaRPr>
          </a:p>
          <a:p>
            <a:pPr eaLnBrk="1" hangingPunct="1">
              <a:lnSpc>
                <a:spcPct val="90000"/>
              </a:lnSpc>
              <a:spcBef>
                <a:spcPct val="5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  <a:buBlip>
                <a:blip r:embed="rId1"/>
              </a:buBlip>
            </a:pPr>
            <a:endParaRPr lang="en-US" altLang="zh-CN" sz="3600" b="1" dirty="0">
              <a:solidFill>
                <a:srgbClr val="0000FF"/>
              </a:solidFill>
              <a:latin typeface="Tahoma" panose="020B0604030504040204" pitchFamily="34" charset="0"/>
            </a:endParaRPr>
          </a:p>
        </p:txBody>
      </p:sp>
      <p:sp>
        <p:nvSpPr>
          <p:cNvPr id="126979" name="Text Box 3"/>
          <p:cNvSpPr txBox="1"/>
          <p:nvPr/>
        </p:nvSpPr>
        <p:spPr>
          <a:xfrm>
            <a:off x="990600" y="457200"/>
            <a:ext cx="7315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FF3300"/>
                </a:solidFill>
                <a:latin typeface="Tahoma" panose="020B0604030504040204" pitchFamily="34" charset="0"/>
              </a:rPr>
              <a:t>责任完了，算是人生第一件乐事。</a:t>
            </a:r>
            <a:endParaRPr lang="zh-CN" altLang="en-US" sz="3600" b="1" dirty="0">
              <a:solidFill>
                <a:srgbClr val="FF3300"/>
              </a:solidFill>
              <a:latin typeface="Tahoma" panose="020B0604030504040204" pitchFamily="34" charset="0"/>
            </a:endParaRPr>
          </a:p>
        </p:txBody>
      </p:sp>
      <p:sp>
        <p:nvSpPr>
          <p:cNvPr id="126980" name="Text Box 4"/>
          <p:cNvSpPr txBox="1"/>
          <p:nvPr/>
        </p:nvSpPr>
        <p:spPr>
          <a:xfrm>
            <a:off x="1219200" y="2590800"/>
            <a:ext cx="7467600" cy="1465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FF3300"/>
                </a:solidFill>
                <a:latin typeface="Tahoma" panose="020B0604030504040204" pitchFamily="34" charset="0"/>
              </a:rPr>
              <a:t>天下事从苦中得来的乐才算真乐。</a:t>
            </a:r>
            <a:endParaRPr lang="zh-CN" altLang="en-US" sz="3600" b="1" dirty="0">
              <a:solidFill>
                <a:srgbClr val="FF3300"/>
              </a:solidFill>
              <a:latin typeface="Tahoma" panose="020B0604030504040204" pitchFamily="34" charset="0"/>
            </a:endParaRPr>
          </a:p>
          <a:p>
            <a:pPr eaLnBrk="1" hangingPunct="1">
              <a:spcBef>
                <a:spcPct val="50000"/>
              </a:spcBef>
            </a:pPr>
            <a:endParaRPr lang="en-US" altLang="zh-CN" sz="3600" b="1" dirty="0">
              <a:solidFill>
                <a:srgbClr val="FF3300"/>
              </a:solidFill>
              <a:latin typeface="Tahoma" panose="020B0604030504040204" pitchFamily="34" charset="0"/>
            </a:endParaRPr>
          </a:p>
        </p:txBody>
      </p:sp>
      <p:sp>
        <p:nvSpPr>
          <p:cNvPr id="126981" name="Text Box 5"/>
          <p:cNvSpPr txBox="1"/>
          <p:nvPr/>
        </p:nvSpPr>
        <p:spPr>
          <a:xfrm>
            <a:off x="685800" y="5181600"/>
            <a:ext cx="7696200" cy="20145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FF3300"/>
                </a:solidFill>
                <a:latin typeface="Tahoma" panose="020B0604030504040204" pitchFamily="34" charset="0"/>
              </a:rPr>
              <a:t>尽得大的责任，就得大快乐；尽得小的责任，就得小快乐。</a:t>
            </a:r>
            <a:endParaRPr lang="zh-CN" altLang="en-US" sz="3600" b="1" dirty="0">
              <a:solidFill>
                <a:srgbClr val="FF3300"/>
              </a:solidFill>
              <a:latin typeface="Tahoma" panose="020B0604030504040204" pitchFamily="34" charset="0"/>
            </a:endParaRPr>
          </a:p>
          <a:p>
            <a:pPr eaLnBrk="1" hangingPunct="1">
              <a:spcBef>
                <a:spcPct val="50000"/>
              </a:spcBef>
            </a:pPr>
            <a:endParaRPr lang="en-US" altLang="zh-CN" sz="3600" b="1" dirty="0">
              <a:solidFill>
                <a:srgbClr val="FF3300"/>
              </a:solidFill>
              <a:latin typeface="Tahoma" panose="020B0604030504040204" pitchFamily="34" charset="0"/>
            </a:endParaRPr>
          </a:p>
        </p:txBody>
      </p:sp>
    </p:spTree>
  </p:cSld>
  <p:clrMapOvr>
    <a:masterClrMapping/>
  </p:clrMapOvr>
  <p:transition advTm="2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69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69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69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69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69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69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69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69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978" grpId="0"/>
      <p:bldP spid="126979" grpId="0"/>
      <p:bldP spid="126980" grpId="0"/>
      <p:bldP spid="12698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8194" name="AutoShape 4"/>
          <p:cNvSpPr/>
          <p:nvPr/>
        </p:nvSpPr>
        <p:spPr>
          <a:xfrm>
            <a:off x="755650" y="0"/>
            <a:ext cx="4248150" cy="1052513"/>
          </a:xfrm>
          <a:prstGeom prst="flowChartPunchedTap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 eaLnBrk="1" hangingPunct="1"/>
            <a:r>
              <a:rPr lang="zh-CN" altLang="en-US" sz="3600" b="1" dirty="0">
                <a:latin typeface="Times New Roman" panose="02020603050405020304" pitchFamily="18" charset="0"/>
              </a:rPr>
              <a:t>四、师生探究</a:t>
            </a:r>
            <a:endParaRPr lang="zh-CN" altLang="en-US" sz="3600" b="1" dirty="0">
              <a:latin typeface="Times New Roman" panose="02020603050405020304" pitchFamily="18" charset="0"/>
            </a:endParaRPr>
          </a:p>
        </p:txBody>
      </p:sp>
      <p:sp>
        <p:nvSpPr>
          <p:cNvPr id="8195" name="Rectangle 5"/>
          <p:cNvSpPr/>
          <p:nvPr/>
        </p:nvSpPr>
        <p:spPr>
          <a:xfrm>
            <a:off x="4859338" y="280988"/>
            <a:ext cx="374491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讨论第一部分：</a:t>
            </a:r>
            <a:endParaRPr lang="zh-CN" altLang="en-US" sz="3600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196" name="Text Box 6"/>
          <p:cNvSpPr txBox="1"/>
          <p:nvPr/>
        </p:nvSpPr>
        <p:spPr>
          <a:xfrm>
            <a:off x="468313" y="1196975"/>
            <a:ext cx="81534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800" b="1" dirty="0">
                <a:latin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</a:rPr>
              <a:t>、文章开头设问“人生什么事最苦？”提到了哪些事，它们是最苦的事吗？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8197" name="Text Box 7"/>
          <p:cNvSpPr txBox="1"/>
          <p:nvPr/>
        </p:nvSpPr>
        <p:spPr>
          <a:xfrm>
            <a:off x="395288" y="3141663"/>
            <a:ext cx="8497887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b="1" dirty="0">
                <a:latin typeface="Arial" panose="020B0604020202020204" pitchFamily="34" charset="0"/>
              </a:rPr>
              <a:t> </a:t>
            </a:r>
            <a:r>
              <a:rPr lang="en-US" altLang="zh-CN" sz="2800" b="1" dirty="0">
                <a:latin typeface="Arial" panose="020B0604020202020204" pitchFamily="34" charset="0"/>
              </a:rPr>
              <a:t>2</a:t>
            </a:r>
            <a:r>
              <a:rPr lang="zh-CN" altLang="en-US" sz="2800" b="1" dirty="0">
                <a:latin typeface="Arial" panose="020B0604020202020204" pitchFamily="34" charset="0"/>
              </a:rPr>
              <a:t>、接着作者提出自己的见解，人生什么事最苦呢</a:t>
            </a:r>
            <a:r>
              <a:rPr lang="en-US" altLang="zh-CN" sz="2800" b="1" dirty="0">
                <a:latin typeface="Arial" panose="020B0604020202020204" pitchFamily="34" charset="0"/>
              </a:rPr>
              <a:t>?      (</a:t>
            </a:r>
            <a:r>
              <a:rPr lang="zh-CN" altLang="en-US" sz="2800" b="1" dirty="0">
                <a:latin typeface="Arial" panose="020B0604020202020204" pitchFamily="34" charset="0"/>
              </a:rPr>
              <a:t>请用原文回答</a:t>
            </a:r>
            <a:r>
              <a:rPr lang="en-US" altLang="zh-CN" sz="2800" b="1" dirty="0">
                <a:latin typeface="Arial" panose="020B0604020202020204" pitchFamily="34" charset="0"/>
              </a:rPr>
              <a:t>)</a:t>
            </a:r>
            <a:endParaRPr lang="en-US" altLang="zh-CN" sz="2800" b="1" dirty="0">
              <a:latin typeface="Arial" panose="020B0604020202020204" pitchFamily="34" charset="0"/>
            </a:endParaRPr>
          </a:p>
        </p:txBody>
      </p:sp>
      <p:sp>
        <p:nvSpPr>
          <p:cNvPr id="8198" name="Text Box 9"/>
          <p:cNvSpPr txBox="1"/>
          <p:nvPr/>
        </p:nvSpPr>
        <p:spPr>
          <a:xfrm>
            <a:off x="468313" y="4652963"/>
            <a:ext cx="6434137" cy="519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</a:rPr>
              <a:t>3</a:t>
            </a:r>
            <a:r>
              <a:rPr lang="zh-CN" altLang="en-US" sz="2800" b="1" dirty="0">
                <a:latin typeface="Times New Roman" panose="02020603050405020304" pitchFamily="18" charset="0"/>
              </a:rPr>
              <a:t>、作者举了哪些例子证明自己的观点？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107536" name="Text Box 16"/>
          <p:cNvSpPr txBox="1"/>
          <p:nvPr/>
        </p:nvSpPr>
        <p:spPr>
          <a:xfrm>
            <a:off x="323850" y="2060575"/>
            <a:ext cx="8424863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3200" b="1" dirty="0">
                <a:solidFill>
                  <a:srgbClr val="FF0066"/>
                </a:solidFill>
                <a:latin typeface="Arial" panose="020B0604020202020204" pitchFamily="34" charset="0"/>
              </a:rPr>
              <a:t>      </a:t>
            </a:r>
            <a:r>
              <a:rPr lang="zh-CN" altLang="en-US" sz="2800" b="1" dirty="0">
                <a:solidFill>
                  <a:srgbClr val="FF0066"/>
                </a:solidFill>
                <a:latin typeface="Arial" panose="020B0604020202020204" pitchFamily="34" charset="0"/>
              </a:rPr>
              <a:t>贫</a:t>
            </a:r>
            <a:r>
              <a:rPr lang="zh-CN" altLang="en-US" sz="2800" b="1" dirty="0">
                <a:latin typeface="Arial" panose="020B0604020202020204" pitchFamily="34" charset="0"/>
              </a:rPr>
              <a:t>→知足；</a:t>
            </a:r>
            <a:r>
              <a:rPr lang="zh-CN" altLang="en-US" sz="2800" b="1" dirty="0">
                <a:solidFill>
                  <a:srgbClr val="FF0066"/>
                </a:solidFill>
                <a:latin typeface="Arial" panose="020B0604020202020204" pitchFamily="34" charset="0"/>
              </a:rPr>
              <a:t>失意</a:t>
            </a:r>
            <a:r>
              <a:rPr lang="zh-CN" altLang="en-US" sz="2800" b="1" dirty="0">
                <a:latin typeface="Arial" panose="020B0604020202020204" pitchFamily="34" charset="0"/>
              </a:rPr>
              <a:t>→安分；</a:t>
            </a:r>
            <a:r>
              <a:rPr lang="zh-CN" altLang="en-US" sz="2800" b="1" dirty="0">
                <a:solidFill>
                  <a:srgbClr val="FF0066"/>
                </a:solidFill>
                <a:latin typeface="Arial" panose="020B0604020202020204" pitchFamily="34" charset="0"/>
              </a:rPr>
              <a:t>老、死</a:t>
            </a:r>
            <a:r>
              <a:rPr lang="zh-CN" altLang="en-US" sz="2800" b="1" dirty="0">
                <a:latin typeface="Arial" panose="020B0604020202020204" pitchFamily="34" charset="0"/>
              </a:rPr>
              <a:t>→达观。</a:t>
            </a:r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</a:rPr>
              <a:t>作者认为它们可以从心态上、观念上去排解。</a:t>
            </a:r>
            <a:endParaRPr lang="zh-CN" altLang="en-US" sz="2800" b="1" dirty="0">
              <a:solidFill>
                <a:srgbClr val="0000CC"/>
              </a:solidFill>
              <a:latin typeface="Arial" panose="020B0604020202020204" pitchFamily="34" charset="0"/>
            </a:endParaRPr>
          </a:p>
        </p:txBody>
      </p:sp>
      <p:sp>
        <p:nvSpPr>
          <p:cNvPr id="107537" name="Text Box 17"/>
          <p:cNvSpPr txBox="1"/>
          <p:nvPr/>
        </p:nvSpPr>
        <p:spPr>
          <a:xfrm>
            <a:off x="468313" y="4076700"/>
            <a:ext cx="8675687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</a:rPr>
              <a:t>我说人生最苦的事，莫若身上背着一种未了的责任。</a:t>
            </a:r>
            <a:endParaRPr lang="zh-CN" altLang="en-US" sz="2800" b="1" dirty="0">
              <a:solidFill>
                <a:srgbClr val="0000CC"/>
              </a:solidFill>
              <a:latin typeface="Arial" panose="020B0604020202020204" pitchFamily="34" charset="0"/>
            </a:endParaRPr>
          </a:p>
        </p:txBody>
      </p:sp>
      <p:sp>
        <p:nvSpPr>
          <p:cNvPr id="107538" name="Text Box 18"/>
          <p:cNvSpPr txBox="1"/>
          <p:nvPr/>
        </p:nvSpPr>
        <p:spPr>
          <a:xfrm>
            <a:off x="468313" y="5057775"/>
            <a:ext cx="8281987" cy="1800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b="1" dirty="0">
                <a:latin typeface="Arial" panose="020B0604020202020204" pitchFamily="34" charset="0"/>
              </a:rPr>
              <a:t>        </a:t>
            </a:r>
            <a:r>
              <a:rPr lang="zh-CN" altLang="en-US" sz="28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从个人对他人的责任（承诺未完、欠人钱、受人恩惠、得罪人等）再延伸到对家庭、社会、国家，乃至于对自己都有责任，一旦应尽的责任没有尽，这种痛苦无法解脱。</a:t>
            </a:r>
            <a:r>
              <a:rPr lang="zh-CN" altLang="en-US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b="1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75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7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7537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7537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075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36" grpId="0"/>
      <p:bldP spid="107537" grpId="0" build="p"/>
      <p:bldP spid="10753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9218" name="Text Box 2"/>
          <p:cNvSpPr txBox="1"/>
          <p:nvPr/>
        </p:nvSpPr>
        <p:spPr>
          <a:xfrm>
            <a:off x="755650" y="260350"/>
            <a:ext cx="51117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讨论第二部分：</a:t>
            </a:r>
            <a:endParaRPr lang="zh-CN" altLang="en-US" sz="3600" b="1" dirty="0">
              <a:solidFill>
                <a:srgbClr val="FF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9219" name="Text Box 3"/>
          <p:cNvSpPr txBox="1"/>
          <p:nvPr/>
        </p:nvSpPr>
        <p:spPr>
          <a:xfrm>
            <a:off x="468313" y="1268413"/>
            <a:ext cx="8064500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1</a:t>
            </a:r>
            <a:r>
              <a:rPr lang="zh-CN" altLang="en-US" sz="3200" dirty="0">
                <a:latin typeface="Times New Roman" panose="02020603050405020304" pitchFamily="18" charset="0"/>
              </a:rPr>
              <a:t>、</a:t>
            </a:r>
            <a:r>
              <a:rPr lang="zh-CN" altLang="en-US" sz="3200" b="1" dirty="0">
                <a:latin typeface="Times New Roman" panose="02020603050405020304" pitchFamily="18" charset="0"/>
              </a:rPr>
              <a:t>从第四自然段得知：作者认为人生什么事最“乐”？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sp>
        <p:nvSpPr>
          <p:cNvPr id="86020" name="Text Box 4"/>
          <p:cNvSpPr txBox="1"/>
          <p:nvPr/>
        </p:nvSpPr>
        <p:spPr>
          <a:xfrm>
            <a:off x="1187450" y="2349500"/>
            <a:ext cx="619283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尽了责任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sp>
        <p:nvSpPr>
          <p:cNvPr id="9221" name="Text Box 5"/>
          <p:cNvSpPr txBox="1"/>
          <p:nvPr/>
        </p:nvSpPr>
        <p:spPr>
          <a:xfrm>
            <a:off x="539750" y="3213100"/>
            <a:ext cx="7777163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</a:rPr>
              <a:t>、作者引用古语“如释重负”、俗话“心上一块石头落了地”其目的是什么？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86022" name="Text Box 6"/>
          <p:cNvSpPr txBox="1"/>
          <p:nvPr/>
        </p:nvSpPr>
        <p:spPr>
          <a:xfrm>
            <a:off x="827088" y="4437063"/>
            <a:ext cx="81534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en-US" altLang="zh-CN" dirty="0">
                <a:latin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用来比喻尽了责任后的轻松和愉快。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  <p:pic>
        <p:nvPicPr>
          <p:cNvPr id="9223" name="Picture 9" descr="04081912550585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589588"/>
            <a:ext cx="9144000" cy="12684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60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60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60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60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20" grpId="0"/>
      <p:bldP spid="860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242" name="Rectangle 2"/>
          <p:cNvSpPr/>
          <p:nvPr/>
        </p:nvSpPr>
        <p:spPr>
          <a:xfrm>
            <a:off x="323850" y="-100012"/>
            <a:ext cx="3743325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讨论第三部分：</a:t>
            </a:r>
            <a:b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br>
            <a:endParaRPr lang="zh-CN" altLang="en-US" sz="3200" b="1" dirty="0">
              <a:solidFill>
                <a:srgbClr val="FF33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0243" name="Rectangle 3"/>
          <p:cNvSpPr/>
          <p:nvPr/>
        </p:nvSpPr>
        <p:spPr>
          <a:xfrm>
            <a:off x="-180975" y="549275"/>
            <a:ext cx="93249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1800" dirty="0">
                <a:latin typeface="Arial" panose="020B0604020202020204" pitchFamily="34" charset="0"/>
              </a:rPr>
              <a:t>　</a:t>
            </a:r>
            <a:r>
              <a:rPr lang="en-US" altLang="zh-CN" b="1" dirty="0">
                <a:latin typeface="宋体" panose="02010600030101010101" pitchFamily="2" charset="-122"/>
              </a:rPr>
              <a:t>1</a:t>
            </a:r>
            <a:r>
              <a:rPr lang="zh-CN" altLang="en-US" b="1" dirty="0">
                <a:latin typeface="宋体" panose="02010600030101010101" pitchFamily="2" charset="-122"/>
              </a:rPr>
              <a:t>、找出作者引用的名言佳句，并想一想这些话要说明什么</a:t>
            </a:r>
            <a:r>
              <a:rPr lang="en-US" altLang="zh-CN" b="1" dirty="0">
                <a:latin typeface="宋体" panose="02010600030101010101" pitchFamily="2" charset="-122"/>
              </a:rPr>
              <a:t>?</a:t>
            </a:r>
            <a:endParaRPr lang="en-US" altLang="zh-CN" b="1" dirty="0">
              <a:latin typeface="宋体" panose="02010600030101010101" pitchFamily="2" charset="-122"/>
            </a:endParaRPr>
          </a:p>
        </p:txBody>
      </p:sp>
      <p:sp>
        <p:nvSpPr>
          <p:cNvPr id="87045" name="Rectangle 5"/>
          <p:cNvSpPr/>
          <p:nvPr/>
        </p:nvSpPr>
        <p:spPr>
          <a:xfrm>
            <a:off x="755650" y="1268413"/>
            <a:ext cx="8027988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32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说明了</a:t>
            </a:r>
            <a:r>
              <a:rPr lang="en-US" altLang="zh-CN" sz="32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:   </a:t>
            </a:r>
            <a:r>
              <a:rPr lang="zh-CN" altLang="en-US" sz="32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人生当勇于负责。</a:t>
            </a:r>
            <a:endParaRPr lang="zh-CN" altLang="en-US" sz="3200" b="1" dirty="0">
              <a:solidFill>
                <a:srgbClr val="FF0066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245" name="Rectangle 6"/>
          <p:cNvSpPr/>
          <p:nvPr/>
        </p:nvSpPr>
        <p:spPr>
          <a:xfrm>
            <a:off x="0" y="1989138"/>
            <a:ext cx="9144000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b="1" dirty="0">
                <a:latin typeface="Arial" panose="020B0604020202020204" pitchFamily="34" charset="0"/>
                <a:ea typeface="黑体" panose="02010609060101010101" pitchFamily="49" charset="-122"/>
              </a:rPr>
              <a:t>2</a:t>
            </a:r>
            <a:r>
              <a:rPr lang="zh-CN" altLang="en-US" b="1" dirty="0">
                <a:latin typeface="Arial" panose="020B0604020202020204" pitchFamily="34" charset="0"/>
                <a:ea typeface="黑体" panose="02010609060101010101" pitchFamily="49" charset="-122"/>
              </a:rPr>
              <a:t>、</a:t>
            </a:r>
            <a:r>
              <a:rPr lang="zh-CN" altLang="en-US" b="1" dirty="0">
                <a:latin typeface="Times New Roman" panose="02020603050405020304" pitchFamily="18" charset="0"/>
              </a:rPr>
              <a:t>作者认为那些仁人志士的忧国忧民的思想是苦还是乐？</a:t>
            </a:r>
            <a:endParaRPr lang="zh-CN" altLang="en-US" b="1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zh-CN" altLang="en-US" b="1" dirty="0">
                <a:latin typeface="Times New Roman" panose="02020603050405020304" pitchFamily="18" charset="0"/>
              </a:rPr>
              <a:t>     </a:t>
            </a:r>
            <a:r>
              <a:rPr lang="zh-CN" altLang="en-US" b="1" dirty="0">
                <a:latin typeface="Arial" panose="020B0604020202020204" pitchFamily="34" charset="0"/>
                <a:ea typeface="黑体" panose="02010609060101010101" pitchFamily="49" charset="-122"/>
              </a:rPr>
              <a:t>（</a:t>
            </a:r>
            <a:r>
              <a:rPr lang="zh-CN" altLang="en-US" b="1" dirty="0">
                <a:latin typeface="Times New Roman" panose="02020603050405020304" pitchFamily="18" charset="0"/>
              </a:rPr>
              <a:t>表面上看他们一辈子在感受苦痛，其实</a:t>
            </a:r>
            <a:r>
              <a:rPr lang="en-US" altLang="zh-CN" b="1" dirty="0">
                <a:latin typeface="Times New Roman" panose="02020603050405020304" pitchFamily="18" charset="0"/>
              </a:rPr>
              <a:t>……</a:t>
            </a:r>
            <a:r>
              <a:rPr lang="en-US" altLang="zh-CN" dirty="0">
                <a:latin typeface="Times New Roman" panose="02020603050405020304" pitchFamily="18" charset="0"/>
              </a:rPr>
              <a:t> </a:t>
            </a:r>
            <a:r>
              <a:rPr lang="zh-CN" altLang="en-US" dirty="0">
                <a:latin typeface="Times New Roman" panose="02020603050405020304" pitchFamily="18" charset="0"/>
              </a:rPr>
              <a:t>）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87047" name="Rectangle 7"/>
          <p:cNvSpPr/>
          <p:nvPr/>
        </p:nvSpPr>
        <p:spPr>
          <a:xfrm>
            <a:off x="0" y="2997200"/>
            <a:ext cx="8893175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1800" dirty="0">
                <a:latin typeface="Arial" panose="020B0604020202020204" pitchFamily="34" charset="0"/>
              </a:rPr>
              <a:t>　 　　</a:t>
            </a:r>
            <a:r>
              <a:rPr lang="zh-CN" altLang="en-US" sz="3200" b="1" dirty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rPr>
              <a:t>他日日在那里尽责任，便日日在那里得苦中真乐，所以他到底是乐，不是苦呀！</a:t>
            </a:r>
            <a:endParaRPr lang="zh-CN" altLang="en-US" sz="3200" b="1" dirty="0">
              <a:solidFill>
                <a:srgbClr val="FF0066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0247" name="Text Box 8"/>
          <p:cNvSpPr txBox="1"/>
          <p:nvPr/>
        </p:nvSpPr>
        <p:spPr>
          <a:xfrm>
            <a:off x="0" y="4292600"/>
            <a:ext cx="8458200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en-US" altLang="zh-CN" b="1" dirty="0">
                <a:solidFill>
                  <a:srgbClr val="FF0066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b="1" dirty="0">
                <a:latin typeface="Times New Roman" panose="02020603050405020304" pitchFamily="18" charset="0"/>
              </a:rPr>
              <a:t>3</a:t>
            </a:r>
            <a:r>
              <a:rPr lang="zh-CN" altLang="en-US" b="1" dirty="0">
                <a:latin typeface="Times New Roman" panose="02020603050405020304" pitchFamily="18" charset="0"/>
              </a:rPr>
              <a:t>、第五自然段：当责任向我们走来时，作者认为我们应该如何对待？</a:t>
            </a:r>
            <a:endParaRPr lang="zh-CN" altLang="en-US" b="1" dirty="0">
              <a:latin typeface="Times New Roman" panose="02020603050405020304" pitchFamily="18" charset="0"/>
            </a:endParaRPr>
          </a:p>
        </p:txBody>
      </p:sp>
      <p:sp>
        <p:nvSpPr>
          <p:cNvPr id="87049" name="Text Box 9"/>
          <p:cNvSpPr txBox="1"/>
          <p:nvPr/>
        </p:nvSpPr>
        <p:spPr>
          <a:xfrm>
            <a:off x="755650" y="5229225"/>
            <a:ext cx="20574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rPr>
              <a:t>勇于负责不能逃避</a:t>
            </a:r>
            <a:endParaRPr lang="zh-CN" altLang="en-US" sz="3200" b="1" dirty="0">
              <a:solidFill>
                <a:srgbClr val="FF0066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87050" name="AutoShape 10"/>
          <p:cNvSpPr/>
          <p:nvPr/>
        </p:nvSpPr>
        <p:spPr>
          <a:xfrm>
            <a:off x="2843213" y="5445125"/>
            <a:ext cx="304800" cy="647700"/>
          </a:xfrm>
          <a:prstGeom prst="rightBrace">
            <a:avLst>
              <a:gd name="adj1" fmla="val 26562"/>
              <a:gd name="adj2" fmla="val 50000"/>
            </a:avLst>
          </a:prstGeom>
          <a:noFill/>
          <a:ln w="9525" cap="flat" cmpd="sng">
            <a:solidFill>
              <a:srgbClr val="FF0066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 eaLnBrk="1" hangingPunct="1"/>
            <a:endParaRPr lang="zh-CN" altLang="zh-CN" b="1" dirty="0">
              <a:latin typeface="Times New Roman" panose="02020603050405020304" pitchFamily="18" charset="0"/>
            </a:endParaRPr>
          </a:p>
        </p:txBody>
      </p:sp>
      <p:sp>
        <p:nvSpPr>
          <p:cNvPr id="87051" name="AutoShape 11"/>
          <p:cNvSpPr/>
          <p:nvPr/>
        </p:nvSpPr>
        <p:spPr>
          <a:xfrm flipV="1">
            <a:off x="3348038" y="5661025"/>
            <a:ext cx="1371600" cy="134938"/>
          </a:xfrm>
          <a:prstGeom prst="rightArrow">
            <a:avLst>
              <a:gd name="adj1" fmla="val 50000"/>
              <a:gd name="adj2" fmla="val 254116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eaLnBrk="1" hangingPunct="1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87052" name="Text Box 12"/>
          <p:cNvSpPr txBox="1"/>
          <p:nvPr/>
        </p:nvSpPr>
        <p:spPr>
          <a:xfrm>
            <a:off x="4787900" y="5445125"/>
            <a:ext cx="3581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66"/>
                </a:solidFill>
                <a:latin typeface="Times New Roman" panose="02020603050405020304" pitchFamily="18" charset="0"/>
                <a:ea typeface="华文行楷" pitchFamily="2" charset="-122"/>
              </a:rPr>
              <a:t>责任是逃避不了的</a:t>
            </a:r>
            <a:endParaRPr lang="zh-CN" altLang="en-US" sz="3200" b="1" dirty="0">
              <a:solidFill>
                <a:srgbClr val="FF0066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70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70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70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870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8705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8705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5" grpId="0"/>
      <p:bldP spid="87047" grpId="0"/>
      <p:bldP spid="87049" grpId="0"/>
      <p:bldP spid="87050" grpId="0" animBg="1"/>
      <p:bldP spid="87052" grpId="0"/>
    </p:bldLst>
  </p:timing>
</p:sld>
</file>

<file path=ppt/tags/tag1.xml><?xml version="1.0" encoding="utf-8"?>
<p:tagLst xmlns:p="http://schemas.openxmlformats.org/presentationml/2006/main">
  <p:tag name="KSO_WPP_MARK_KEY" val="baad98b1-deea-4ea0-8a38-36a58765ab57"/>
  <p:tag name="COMMONDATA" val="eyJoZGlkIjoiMzU0NWJjMmZlYTFjMmI2NGQ5YTYwNTU0YzM4YzAyZmUifQ=="/>
</p:tagLst>
</file>

<file path=ppt/theme/theme1.xml><?xml version="1.0" encoding="utf-8"?>
<a:theme xmlns:a="http://schemas.openxmlformats.org/drawingml/2006/main" name="默认设计模板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Crayons</Template>
  <TotalTime>0</TotalTime>
  <Words>2219</Words>
  <Application>WPS 演示</Application>
  <PresentationFormat>全屏显示(4:3)</PresentationFormat>
  <Paragraphs>250</Paragraphs>
  <Slides>20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8" baseType="lpstr">
      <vt:lpstr>Arial</vt:lpstr>
      <vt:lpstr>宋体</vt:lpstr>
      <vt:lpstr>Wingdings</vt:lpstr>
      <vt:lpstr>Times New Roman</vt:lpstr>
      <vt:lpstr>等线</vt:lpstr>
      <vt:lpstr>华文彩云</vt:lpstr>
      <vt:lpstr>微软雅黑</vt:lpstr>
      <vt:lpstr>楷体_GB2312</vt:lpstr>
      <vt:lpstr>新宋体</vt:lpstr>
      <vt:lpstr>Tahoma</vt:lpstr>
      <vt:lpstr>黑体</vt:lpstr>
      <vt:lpstr>华文行楷</vt:lpstr>
      <vt:lpstr>Verdana</vt:lpstr>
      <vt:lpstr>Arial Unicode MS</vt:lpstr>
      <vt:lpstr>Calibri</vt:lpstr>
      <vt:lpstr>华文新魏</vt:lpstr>
      <vt:lpstr>Segoe Print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Administrator</cp:lastModifiedBy>
  <cp:revision>176</cp:revision>
  <dcterms:created xsi:type="dcterms:W3CDTF">2005-10-26T04:31:43Z</dcterms:created>
  <dcterms:modified xsi:type="dcterms:W3CDTF">2023-04-25T06:50:36Z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9AEAC8905FAC43E9B7F60930ADF68AA9_13</vt:lpwstr>
  </property>
  <property fmtid="{D5CDD505-2E9C-101B-9397-08002B2CF9AE}" pid="3" name="KSOProductBuildVer">
    <vt:lpwstr>2052-11.1.0.14036</vt:lpwstr>
  </property>
</Properties>
</file>