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4" r:id="rId1"/>
  </p:sldMasterIdLst>
  <p:notesMasterIdLst>
    <p:notesMasterId r:id="rId23"/>
  </p:notesMasterIdLst>
  <p:sldIdLst>
    <p:sldId id="264" r:id="rId2"/>
    <p:sldId id="257" r:id="rId3"/>
    <p:sldId id="275" r:id="rId4"/>
    <p:sldId id="263" r:id="rId5"/>
    <p:sldId id="276" r:id="rId6"/>
    <p:sldId id="258" r:id="rId7"/>
    <p:sldId id="269" r:id="rId8"/>
    <p:sldId id="332" r:id="rId9"/>
    <p:sldId id="337" r:id="rId10"/>
    <p:sldId id="343" r:id="rId11"/>
    <p:sldId id="336" r:id="rId12"/>
    <p:sldId id="338" r:id="rId13"/>
    <p:sldId id="348" r:id="rId14"/>
    <p:sldId id="282" r:id="rId15"/>
    <p:sldId id="260" r:id="rId16"/>
    <p:sldId id="261" r:id="rId17"/>
    <p:sldId id="266" r:id="rId18"/>
    <p:sldId id="267" r:id="rId19"/>
    <p:sldId id="268" r:id="rId20"/>
    <p:sldId id="339" r:id="rId21"/>
    <p:sldId id="347" r:id="rId2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4">
          <p15:clr>
            <a:srgbClr val="A4A3A4"/>
          </p15:clr>
        </p15:guide>
        <p15:guide id="2" pos="291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3300"/>
    <a:srgbClr val="9900CC"/>
    <a:srgbClr val="FFFF99"/>
    <a:srgbClr val="008000"/>
    <a:srgbClr val="336699"/>
    <a:srgbClr val="CC3399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912" y="78"/>
      </p:cViewPr>
      <p:guideLst>
        <p:guide orient="horz" pos="2174"/>
        <p:guide pos="291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pPr>
              <a:defRPr/>
            </a:pPr>
            <a:fld id="{CAD139D6-0CF5-4338-89F7-B133B046CA63}" type="datetime1">
              <a:rPr lang="zh-CN" altLang="en-US"/>
              <a:pPr>
                <a:defRPr/>
              </a:pPr>
              <a:t>2018/3/6</a:t>
            </a:fld>
            <a:endParaRPr lang="zh-CN" altLang="en-US" sz="1200"/>
          </a:p>
        </p:txBody>
      </p:sp>
      <p:sp>
        <p:nvSpPr>
          <p:cNvPr id="38916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38917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sz="1200"/>
              <a:t>单击此处编辑母版文本样式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sz="1200"/>
              <a:t>第二级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sz="1200"/>
              <a:t>第三级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sz="1200"/>
              <a:t>第四级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sz="1200"/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pPr>
              <a:defRPr/>
            </a:pPr>
            <a:fld id="{4104465F-DC4E-44D1-A220-E0D914FF7D2D}" type="slidenum">
              <a:rPr lang="zh-CN" altLang="en-US"/>
              <a:pPr>
                <a:defRPr/>
              </a:pPr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292432349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6BE86-2FDF-4037-9D5B-E13BC4CD30F1}" type="datetimeFigureOut">
              <a:rPr lang="zh-CN" altLang="en-US" smtClean="0"/>
              <a:t>2018/3/6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ABAD9-C7AF-4F71-9206-13B1592559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1714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6BE86-2FDF-4037-9D5B-E13BC4CD30F1}" type="datetimeFigureOut">
              <a:rPr lang="zh-CN" altLang="en-US" smtClean="0"/>
              <a:t>2018/3/6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ABAD9-C7AF-4F71-9206-13B1592559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8242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6BE86-2FDF-4037-9D5B-E13BC4CD30F1}" type="datetimeFigureOut">
              <a:rPr lang="zh-CN" altLang="en-US" smtClean="0"/>
              <a:t>2018/3/6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ABAD9-C7AF-4F71-9206-13B1592559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61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6BE86-2FDF-4037-9D5B-E13BC4CD30F1}" type="datetimeFigureOut">
              <a:rPr lang="zh-CN" altLang="en-US" smtClean="0"/>
              <a:t>2018/3/6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ABAD9-C7AF-4F71-9206-13B1592559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634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6BE86-2FDF-4037-9D5B-E13BC4CD30F1}" type="datetimeFigureOut">
              <a:rPr lang="zh-CN" altLang="en-US" smtClean="0"/>
              <a:t>2018/3/6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ABAD9-C7AF-4F71-9206-13B1592559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775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6BE86-2FDF-4037-9D5B-E13BC4CD30F1}" type="datetimeFigureOut">
              <a:rPr lang="zh-CN" altLang="en-US" smtClean="0"/>
              <a:t>2018/3/6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ABAD9-C7AF-4F71-9206-13B1592559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0616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6BE86-2FDF-4037-9D5B-E13BC4CD30F1}" type="datetimeFigureOut">
              <a:rPr lang="zh-CN" altLang="en-US" smtClean="0"/>
              <a:t>2018/3/6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ABAD9-C7AF-4F71-9206-13B1592559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053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6BE86-2FDF-4037-9D5B-E13BC4CD30F1}" type="datetimeFigureOut">
              <a:rPr lang="zh-CN" altLang="en-US" smtClean="0"/>
              <a:t>2018/3/6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ABAD9-C7AF-4F71-9206-13B1592559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437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6BE86-2FDF-4037-9D5B-E13BC4CD30F1}" type="datetimeFigureOut">
              <a:rPr lang="zh-CN" altLang="en-US" smtClean="0"/>
              <a:t>2018/3/6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ABAD9-C7AF-4F71-9206-13B1592559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1674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6BE86-2FDF-4037-9D5B-E13BC4CD30F1}" type="datetimeFigureOut">
              <a:rPr lang="zh-CN" altLang="en-US" smtClean="0"/>
              <a:t>2018/3/6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ABAD9-C7AF-4F71-9206-13B1592559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225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6BE86-2FDF-4037-9D5B-E13BC4CD30F1}" type="datetimeFigureOut">
              <a:rPr lang="zh-CN" altLang="en-US" smtClean="0"/>
              <a:t>2018/3/6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ABAD9-C7AF-4F71-9206-13B1592559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88161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46BE86-2FDF-4037-9D5B-E13BC4CD30F1}" type="datetimeFigureOut">
              <a:rPr lang="zh-CN" altLang="en-US" smtClean="0"/>
              <a:t>2018/3/6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7ABAD9-C7AF-4F71-9206-13B1592559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900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4" r:id="rId10"/>
    <p:sldLayoutId id="214748382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53" name="Picture 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976403"/>
            <a:ext cx="8215370" cy="5313962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/>
        </p:spPr>
      </p:pic>
      <p:sp>
        <p:nvSpPr>
          <p:cNvPr id="14339" name="Text Box 2"/>
          <p:cNvSpPr txBox="1">
            <a:spLocks noChangeArrowheads="1"/>
          </p:cNvSpPr>
          <p:nvPr/>
        </p:nvSpPr>
        <p:spPr bwMode="auto">
          <a:xfrm>
            <a:off x="2987675" y="117475"/>
            <a:ext cx="44418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楷体" pitchFamily="49" charset="-122"/>
              </a:rPr>
              <a:t>教科版二下    第四单元第</a:t>
            </a:r>
            <a:r>
              <a:rPr lang="en-US" altLang="zh-CN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楷体" pitchFamily="49" charset="-122"/>
              </a:rPr>
              <a:t>8</a:t>
            </a:r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楷体" pitchFamily="49" charset="-122"/>
              </a:rPr>
              <a:t>课</a:t>
            </a:r>
          </a:p>
          <a:p>
            <a:endParaRPr lang="zh-CN" altLang="en-US" sz="2400" b="1"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2786063" y="5214938"/>
            <a:ext cx="781050" cy="608012"/>
            <a:chOff x="0" y="0"/>
            <a:chExt cx="1586" cy="1212"/>
          </a:xfrm>
        </p:grpSpPr>
        <p:sp>
          <p:nvSpPr>
            <p:cNvPr id="14351" name="AutoShape 6"/>
            <p:cNvSpPr>
              <a:spLocks noChangeArrowheads="1"/>
            </p:cNvSpPr>
            <p:nvPr/>
          </p:nvSpPr>
          <p:spPr bwMode="auto">
            <a:xfrm>
              <a:off x="0" y="0"/>
              <a:ext cx="1586" cy="1213"/>
            </a:xfrm>
            <a:prstGeom prst="roundRect">
              <a:avLst>
                <a:gd name="adj" fmla="val 26292"/>
              </a:avLst>
            </a:prstGeom>
            <a:solidFill>
              <a:srgbClr val="FF9B05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zh-CN"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4352" name="AutoShape 7"/>
            <p:cNvSpPr>
              <a:spLocks noChangeArrowheads="1"/>
            </p:cNvSpPr>
            <p:nvPr/>
          </p:nvSpPr>
          <p:spPr bwMode="auto">
            <a:xfrm>
              <a:off x="39" y="40"/>
              <a:ext cx="1497" cy="1112"/>
            </a:xfrm>
            <a:prstGeom prst="roundRect">
              <a:avLst>
                <a:gd name="adj" fmla="val 27065"/>
              </a:avLst>
            </a:prstGeom>
            <a:gradFill rotWithShape="0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2400">
                  <a:latin typeface="Calibri" pitchFamily="34" charset="0"/>
                  <a:ea typeface="华文新魏" pitchFamily="2" charset="-122"/>
                  <a:sym typeface="Calibri" pitchFamily="34" charset="0"/>
                </a:rPr>
                <a:t>预习</a:t>
              </a:r>
            </a:p>
          </p:txBody>
        </p:sp>
      </p:grpSp>
      <p:grpSp>
        <p:nvGrpSpPr>
          <p:cNvPr id="3" name="Group 8"/>
          <p:cNvGrpSpPr>
            <a:grpSpLocks/>
          </p:cNvGrpSpPr>
          <p:nvPr/>
        </p:nvGrpSpPr>
        <p:grpSpPr bwMode="auto">
          <a:xfrm rot="120000">
            <a:off x="4225925" y="5229225"/>
            <a:ext cx="790575" cy="665163"/>
            <a:chOff x="0" y="0"/>
            <a:chExt cx="1586" cy="1212"/>
          </a:xfrm>
        </p:grpSpPr>
        <p:sp>
          <p:nvSpPr>
            <p:cNvPr id="14349" name="AutoShape 9"/>
            <p:cNvSpPr>
              <a:spLocks noChangeArrowheads="1"/>
            </p:cNvSpPr>
            <p:nvPr/>
          </p:nvSpPr>
          <p:spPr bwMode="auto">
            <a:xfrm>
              <a:off x="0" y="0"/>
              <a:ext cx="1586" cy="1213"/>
            </a:xfrm>
            <a:prstGeom prst="roundRect">
              <a:avLst>
                <a:gd name="adj" fmla="val 26292"/>
              </a:avLst>
            </a:prstGeom>
            <a:solidFill>
              <a:srgbClr val="FF9B05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zh-CN"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4350" name="AutoShape 10"/>
            <p:cNvSpPr>
              <a:spLocks noChangeArrowheads="1"/>
            </p:cNvSpPr>
            <p:nvPr/>
          </p:nvSpPr>
          <p:spPr bwMode="auto">
            <a:xfrm>
              <a:off x="39" y="40"/>
              <a:ext cx="1497" cy="1112"/>
            </a:xfrm>
            <a:prstGeom prst="roundRect">
              <a:avLst>
                <a:gd name="adj" fmla="val 27065"/>
              </a:avLst>
            </a:prstGeom>
            <a:gradFill rotWithShape="0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2400">
                  <a:latin typeface="Calibri" pitchFamily="34" charset="0"/>
                  <a:ea typeface="华文新魏" pitchFamily="2" charset="-122"/>
                  <a:sym typeface="Calibri" pitchFamily="34" charset="0"/>
                </a:rPr>
                <a:t>详解</a:t>
              </a:r>
            </a:p>
          </p:txBody>
        </p:sp>
      </p:grpSp>
      <p:grpSp>
        <p:nvGrpSpPr>
          <p:cNvPr id="4" name="Group 14"/>
          <p:cNvGrpSpPr>
            <a:grpSpLocks/>
          </p:cNvGrpSpPr>
          <p:nvPr/>
        </p:nvGrpSpPr>
        <p:grpSpPr bwMode="auto">
          <a:xfrm>
            <a:off x="5643563" y="5143500"/>
            <a:ext cx="790575" cy="574675"/>
            <a:chOff x="0" y="0"/>
            <a:chExt cx="1586" cy="1212"/>
          </a:xfrm>
        </p:grpSpPr>
        <p:sp>
          <p:nvSpPr>
            <p:cNvPr id="14347" name="AutoShape 15"/>
            <p:cNvSpPr>
              <a:spLocks noChangeArrowheads="1"/>
            </p:cNvSpPr>
            <p:nvPr/>
          </p:nvSpPr>
          <p:spPr bwMode="auto">
            <a:xfrm>
              <a:off x="0" y="0"/>
              <a:ext cx="1586" cy="1213"/>
            </a:xfrm>
            <a:prstGeom prst="roundRect">
              <a:avLst>
                <a:gd name="adj" fmla="val 26292"/>
              </a:avLst>
            </a:prstGeom>
            <a:solidFill>
              <a:srgbClr val="FF9B05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zh-CN"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4348" name="AutoShape 16"/>
            <p:cNvSpPr>
              <a:spLocks noChangeArrowheads="1"/>
            </p:cNvSpPr>
            <p:nvPr/>
          </p:nvSpPr>
          <p:spPr bwMode="auto">
            <a:xfrm>
              <a:off x="39" y="40"/>
              <a:ext cx="1497" cy="1112"/>
            </a:xfrm>
            <a:prstGeom prst="roundRect">
              <a:avLst>
                <a:gd name="adj" fmla="val 27065"/>
              </a:avLst>
            </a:prstGeom>
            <a:gradFill rotWithShape="0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2400">
                  <a:latin typeface="Calibri" pitchFamily="34" charset="0"/>
                  <a:ea typeface="华文新魏" pitchFamily="2" charset="-122"/>
                  <a:sym typeface="Calibri" pitchFamily="34" charset="0"/>
                </a:rPr>
                <a:t>拓展</a:t>
              </a:r>
            </a:p>
          </p:txBody>
        </p:sp>
      </p:grpSp>
      <p:grpSp>
        <p:nvGrpSpPr>
          <p:cNvPr id="5" name="Group 11"/>
          <p:cNvGrpSpPr>
            <a:grpSpLocks/>
          </p:cNvGrpSpPr>
          <p:nvPr/>
        </p:nvGrpSpPr>
        <p:grpSpPr bwMode="auto">
          <a:xfrm rot="-540000">
            <a:off x="6824663" y="4845050"/>
            <a:ext cx="793750" cy="549275"/>
            <a:chOff x="0" y="0"/>
            <a:chExt cx="1586" cy="1212"/>
          </a:xfrm>
        </p:grpSpPr>
        <p:sp>
          <p:nvSpPr>
            <p:cNvPr id="14345" name="AutoShape 12"/>
            <p:cNvSpPr>
              <a:spLocks noChangeArrowheads="1"/>
            </p:cNvSpPr>
            <p:nvPr/>
          </p:nvSpPr>
          <p:spPr bwMode="auto">
            <a:xfrm>
              <a:off x="0" y="0"/>
              <a:ext cx="1586" cy="1213"/>
            </a:xfrm>
            <a:prstGeom prst="roundRect">
              <a:avLst>
                <a:gd name="adj" fmla="val 26292"/>
              </a:avLst>
            </a:prstGeom>
            <a:solidFill>
              <a:srgbClr val="FF9B05"/>
            </a:solidFill>
            <a:ln w="9525">
              <a:solidFill>
                <a:srgbClr val="FF9B05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zh-CN"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14346" name="AutoShape 13"/>
            <p:cNvSpPr>
              <a:spLocks noChangeArrowheads="1"/>
            </p:cNvSpPr>
            <p:nvPr/>
          </p:nvSpPr>
          <p:spPr bwMode="auto">
            <a:xfrm>
              <a:off x="39" y="40"/>
              <a:ext cx="1497" cy="1112"/>
            </a:xfrm>
            <a:prstGeom prst="roundRect">
              <a:avLst>
                <a:gd name="adj" fmla="val 27065"/>
              </a:avLst>
            </a:prstGeom>
            <a:gradFill rotWithShape="0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2400">
                  <a:latin typeface="Calibri" pitchFamily="34" charset="0"/>
                  <a:ea typeface="华文新魏" pitchFamily="2" charset="-122"/>
                  <a:sym typeface="Calibri" pitchFamily="34" charset="0"/>
                </a:rPr>
                <a:t>练习</a:t>
              </a:r>
            </a:p>
          </p:txBody>
        </p:sp>
      </p:grpSp>
      <p:sp>
        <p:nvSpPr>
          <p:cNvPr id="18" name="矩形 17"/>
          <p:cNvSpPr/>
          <p:nvPr/>
        </p:nvSpPr>
        <p:spPr>
          <a:xfrm>
            <a:off x="714348" y="2428868"/>
            <a:ext cx="4324802" cy="1323439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80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C00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曹冲称象</a:t>
            </a:r>
            <a:endParaRPr lang="zh-CN" altLang="en-US" sz="80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CC00CC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日期占位符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55495D39-FEEA-490E-9500-D26B42726855}" type="datetime1">
              <a:rPr lang="zh-CN" altLang="en-US" smtClean="0"/>
              <a:pPr/>
              <a:t>2018/3/6</a:t>
            </a:fld>
            <a:endParaRPr lang="zh-CN" altLang="en-US" sz="1800" smtClean="0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4348" y="1428736"/>
            <a:ext cx="78581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默读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课文，把曹冲称象的办法用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“</a:t>
            </a:r>
            <a:r>
              <a:rPr lang="en-US" altLang="zh-CN" sz="3200" u="sng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画出来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。想一想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：称象分为哪几步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？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1472" y="2690336"/>
            <a:ext cx="800105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先把大象赶到一艘大船上，看船身下沉</a:t>
            </a: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多少。然后沿着水面，在</a:t>
            </a: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船舷上画一条线。再把</a:t>
            </a: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大象牵上岸</a:t>
            </a: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，往船上装石头</a:t>
            </a: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，一直装到</a:t>
            </a: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船</a:t>
            </a: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下沉至画</a:t>
            </a: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线的</a:t>
            </a: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地方。最后称一称</a:t>
            </a: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船上的</a:t>
            </a: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石头。石头一共有</a:t>
            </a: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多重，大象就有</a:t>
            </a: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多重。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57224" y="5072074"/>
            <a:ext cx="14287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三步。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428596" y="1214422"/>
            <a:ext cx="81438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dirty="0">
                <a:latin typeface="黑体" pitchFamily="49" charset="-122"/>
                <a:ea typeface="黑体" pitchFamily="49" charset="-122"/>
              </a:rPr>
              <a:t>　这部分内容有些表示时间先后顺序的词</a:t>
            </a:r>
            <a:r>
              <a:rPr lang="en-US" altLang="zh-CN" sz="3600" dirty="0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3600" dirty="0">
                <a:latin typeface="黑体" pitchFamily="49" charset="-122"/>
                <a:ea typeface="黑体" pitchFamily="49" charset="-122"/>
              </a:rPr>
              <a:t>你们找一找，画出来。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85786" y="2643182"/>
            <a:ext cx="66479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“先</a:t>
            </a:r>
            <a:r>
              <a:rPr lang="en-US" altLang="zh-CN" sz="36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6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然后</a:t>
            </a:r>
            <a:r>
              <a:rPr lang="en-US" altLang="zh-CN" sz="36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6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再</a:t>
            </a:r>
            <a:r>
              <a:rPr lang="en-US" altLang="zh-CN" sz="36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36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最后”</a:t>
            </a:r>
          </a:p>
        </p:txBody>
      </p:sp>
      <p:sp>
        <p:nvSpPr>
          <p:cNvPr id="6" name="矩形 5"/>
          <p:cNvSpPr/>
          <p:nvPr/>
        </p:nvSpPr>
        <p:spPr>
          <a:xfrm>
            <a:off x="571472" y="3429000"/>
            <a:ext cx="81439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用这些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表示先后顺序的词说一说曹冲称象的过程。</a:t>
            </a:r>
            <a:br>
              <a:rPr lang="zh-CN" altLang="en-US" sz="3200" dirty="0">
                <a:latin typeface="黑体" pitchFamily="49" charset="-122"/>
                <a:ea typeface="黑体" pitchFamily="49" charset="-122"/>
              </a:rPr>
            </a:b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85786" y="4786322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先把大象赶到</a:t>
            </a:r>
          </a:p>
        </p:txBody>
      </p:sp>
      <p:sp>
        <p:nvSpPr>
          <p:cNvPr id="8" name="矩形 7"/>
          <p:cNvSpPr/>
          <p:nvPr/>
        </p:nvSpPr>
        <p:spPr>
          <a:xfrm>
            <a:off x="3740441" y="4786322"/>
            <a:ext cx="20109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00B050"/>
                </a:solidFill>
                <a:latin typeface="黑体" pitchFamily="49" charset="-122"/>
                <a:ea typeface="黑体" pitchFamily="49" charset="-122"/>
              </a:rPr>
              <a:t>船上</a:t>
            </a:r>
            <a:endParaRPr lang="zh-CN" altLang="en-US" sz="3600" dirty="0">
              <a:solidFill>
                <a:srgbClr val="00B05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642910" y="1500174"/>
            <a:ext cx="4286252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dirty="0" smtClean="0"/>
              <a:t>看船身</a:t>
            </a:r>
            <a:r>
              <a:rPr lang="en-US" altLang="zh-CN" sz="3600" dirty="0" smtClean="0"/>
              <a:t>              </a:t>
            </a:r>
          </a:p>
          <a:p>
            <a:r>
              <a:rPr lang="zh-CN" altLang="en-US" sz="3600" dirty="0" smtClean="0">
                <a:solidFill>
                  <a:srgbClr val="FF0000"/>
                </a:solidFill>
              </a:rPr>
              <a:t>下沉多少</a:t>
            </a:r>
            <a:endParaRPr lang="en-US" altLang="zh-CN" sz="3600" dirty="0" smtClean="0">
              <a:solidFill>
                <a:srgbClr val="FF0000"/>
              </a:solidFill>
            </a:endParaRPr>
          </a:p>
          <a:p>
            <a:r>
              <a:rPr lang="zh-CN" altLang="en-US" sz="3600" dirty="0" smtClean="0"/>
              <a:t>然后沿着水面</a:t>
            </a:r>
            <a:endParaRPr lang="en-US" altLang="zh-CN" sz="3600" dirty="0" smtClean="0"/>
          </a:p>
          <a:p>
            <a:r>
              <a:rPr lang="zh-CN" altLang="en-US" sz="3600" dirty="0" smtClean="0">
                <a:solidFill>
                  <a:srgbClr val="FF0000"/>
                </a:solidFill>
              </a:rPr>
              <a:t>在船舷上画一条线</a:t>
            </a:r>
            <a:endParaRPr lang="en-US" altLang="zh-CN" sz="3600" dirty="0" smtClean="0">
              <a:solidFill>
                <a:srgbClr val="FF0000"/>
              </a:solidFill>
            </a:endParaRPr>
          </a:p>
          <a:p>
            <a:r>
              <a:rPr lang="zh-CN" altLang="en-US" sz="3600" dirty="0"/>
              <a:t>再把</a:t>
            </a:r>
            <a:r>
              <a:rPr lang="zh-CN" altLang="en-US" sz="3600" dirty="0" smtClean="0"/>
              <a:t>大象</a:t>
            </a:r>
            <a:endParaRPr lang="en-US" altLang="zh-CN" sz="3600" dirty="0" smtClean="0"/>
          </a:p>
          <a:p>
            <a:r>
              <a:rPr lang="zh-CN" altLang="en-US" sz="3600" dirty="0">
                <a:solidFill>
                  <a:srgbClr val="FF0000"/>
                </a:solidFill>
              </a:rPr>
              <a:t>牵上岸</a:t>
            </a:r>
            <a:r>
              <a:rPr lang="zh-CN" altLang="en-US" sz="3600" dirty="0" smtClean="0">
                <a:solidFill>
                  <a:srgbClr val="FF0000"/>
                </a:solidFill>
              </a:rPr>
              <a:t/>
            </a:r>
            <a:br>
              <a:rPr lang="zh-CN" altLang="en-US" sz="3600" dirty="0" smtClean="0">
                <a:solidFill>
                  <a:srgbClr val="FF0000"/>
                </a:solidFill>
              </a:rPr>
            </a:br>
            <a:r>
              <a:rPr lang="zh-CN" altLang="en-US" sz="3600" dirty="0" smtClean="0"/>
              <a:t>　　　　</a:t>
            </a:r>
            <a:endParaRPr lang="en-US" altLang="zh-CN" sz="3600" b="1" dirty="0">
              <a:solidFill>
                <a:srgbClr val="C00000"/>
              </a:solidFill>
            </a:endParaRPr>
          </a:p>
        </p:txBody>
      </p:sp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2214554"/>
            <a:ext cx="4295775" cy="30765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9" name="日期占位符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7F3761C2-C4B6-49DC-9362-E9E15B9CAE7E}" type="datetime1">
              <a:rPr lang="zh-CN" altLang="en-US" smtClean="0"/>
              <a:pPr/>
              <a:t>2018/3/6</a:t>
            </a:fld>
            <a:endParaRPr lang="zh-CN" altLang="en-US" sz="1800" smtClean="0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928662" y="1643050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装石头到</a:t>
            </a:r>
            <a:r>
              <a:rPr lang="zh-CN" altLang="en-US" sz="3600" dirty="0">
                <a:latin typeface="黑体" pitchFamily="49" charset="-122"/>
                <a:ea typeface="黑体" pitchFamily="49" charset="-122"/>
              </a:rPr>
              <a:t>船</a:t>
            </a:r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下沉至</a:t>
            </a:r>
            <a:endParaRPr lang="zh-CN" altLang="en-US" sz="36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72000" y="1643050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划线的地方</a:t>
            </a:r>
            <a:endParaRPr lang="zh-CN" altLang="en-US" sz="36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5786" y="257174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最后</a:t>
            </a:r>
            <a:endParaRPr lang="zh-CN" altLang="en-US" sz="36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51992" y="2571744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称石头的重量</a:t>
            </a:r>
            <a:endParaRPr lang="zh-CN" altLang="en-US" sz="36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85786" y="3500438"/>
            <a:ext cx="74295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、你们</a:t>
            </a:r>
            <a:r>
              <a:rPr lang="zh-CN" altLang="en-US" sz="3600" dirty="0">
                <a:latin typeface="黑体" pitchFamily="49" charset="-122"/>
                <a:ea typeface="黑体" pitchFamily="49" charset="-122"/>
              </a:rPr>
              <a:t>觉得曹冲是一个怎样的孩子</a:t>
            </a:r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？</a:t>
            </a:r>
            <a:endParaRPr lang="zh-CN" altLang="en-US" sz="36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57224" y="4500570"/>
            <a:ext cx="74295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从小细心观察、爱动脑筋的孩子</a:t>
            </a:r>
            <a:r>
              <a:rPr lang="zh-CN" altLang="en-US" sz="36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内容占位符 2"/>
          <p:cNvSpPr>
            <a:spLocks noChangeArrowheads="1"/>
          </p:cNvSpPr>
          <p:nvPr/>
        </p:nvSpPr>
        <p:spPr bwMode="auto">
          <a:xfrm>
            <a:off x="3214688" y="1000125"/>
            <a:ext cx="2214562" cy="785813"/>
          </a:xfrm>
          <a:prstGeom prst="rect">
            <a:avLst/>
          </a:prstGeom>
          <a:solidFill>
            <a:srgbClr val="FABF8E">
              <a:alpha val="79999"/>
            </a:srgb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 algn="ctr" fontAlgn="ctr">
              <a:spcBef>
                <a:spcPct val="20000"/>
              </a:spcBef>
            </a:pPr>
            <a:r>
              <a:rPr lang="zh-CN" altLang="en-US" sz="3200" b="1">
                <a:latin typeface="方正卡通简体" pitchFamily="1" charset="-122"/>
                <a:ea typeface="方正卡通简体" pitchFamily="1" charset="-122"/>
                <a:sym typeface="宋体" pitchFamily="2" charset="-122"/>
              </a:rPr>
              <a:t>结构梳理</a:t>
            </a: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357188" y="2133600"/>
            <a:ext cx="800100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         </a:t>
            </a:r>
            <a:r>
              <a:rPr lang="zh-CN" altLang="en-US" sz="3200" b="1" dirty="0"/>
              <a:t> </a:t>
            </a:r>
            <a:r>
              <a:rPr lang="en-US" altLang="zh-CN" sz="3200" b="1" dirty="0" smtClean="0"/>
              <a:t>8</a:t>
            </a:r>
            <a:r>
              <a:rPr lang="zh-CN" altLang="en-US" sz="3200" b="1" dirty="0" smtClean="0"/>
              <a:t>  曹冲称象</a:t>
            </a:r>
            <a:endParaRPr lang="zh-CN" altLang="en-US" sz="3200" b="1" dirty="0"/>
          </a:p>
          <a:p>
            <a:r>
              <a:rPr lang="zh-CN" altLang="en-US" sz="3200" b="1" dirty="0"/>
              <a:t>         </a:t>
            </a:r>
            <a:r>
              <a:rPr lang="zh-CN" altLang="en-US" sz="3200" b="1" dirty="0" smtClean="0"/>
              <a:t>官员：造一杆大称；把大象宰了</a:t>
            </a:r>
            <a:endParaRPr lang="en-US" altLang="zh-CN" sz="3200" b="1" dirty="0"/>
          </a:p>
          <a:p>
            <a:endParaRPr lang="zh-CN" altLang="en-US" sz="3200" b="1" dirty="0"/>
          </a:p>
          <a:p>
            <a:r>
              <a:rPr lang="zh-CN" altLang="en-US" sz="3200" b="1" dirty="0"/>
              <a:t>         </a:t>
            </a:r>
            <a:r>
              <a:rPr lang="zh-CN" altLang="en-US" sz="3200" b="1" dirty="0" smtClean="0"/>
              <a:t>曹冲：先</a:t>
            </a:r>
            <a:r>
              <a:rPr lang="en-US" altLang="zh-CN" sz="3200" b="1" dirty="0" smtClean="0"/>
              <a:t>……</a:t>
            </a:r>
            <a:r>
              <a:rPr lang="zh-CN" altLang="en-US" sz="3200" b="1" dirty="0" smtClean="0"/>
              <a:t>然后</a:t>
            </a:r>
            <a:r>
              <a:rPr lang="en-US" altLang="zh-CN" sz="3200" b="1" dirty="0" smtClean="0"/>
              <a:t>……</a:t>
            </a:r>
            <a:r>
              <a:rPr lang="zh-CN" altLang="en-US" sz="3200" b="1" dirty="0" smtClean="0"/>
              <a:t>再</a:t>
            </a:r>
            <a:r>
              <a:rPr lang="en-US" altLang="zh-CN" sz="3200" b="1" dirty="0" smtClean="0"/>
              <a:t>……</a:t>
            </a:r>
            <a:r>
              <a:rPr lang="zh-CN" altLang="en-US" sz="3200" b="1" dirty="0" smtClean="0"/>
              <a:t>最后</a:t>
            </a:r>
            <a:endParaRPr lang="zh-CN" altLang="en-US" sz="3200" b="1" dirty="0"/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0" y="6165850"/>
            <a:ext cx="6516688" cy="3651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zh-CN"/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6445250" y="6165850"/>
            <a:ext cx="2698750" cy="3651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zh-CN"/>
          </a:p>
        </p:txBody>
      </p:sp>
      <p:sp>
        <p:nvSpPr>
          <p:cNvPr id="27655" name="TextBox 11"/>
          <p:cNvSpPr txBox="1">
            <a:spLocks noChangeArrowheads="1"/>
          </p:cNvSpPr>
          <p:nvPr/>
        </p:nvSpPr>
        <p:spPr bwMode="auto">
          <a:xfrm>
            <a:off x="2000250" y="4929188"/>
            <a:ext cx="471487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遇事多动脑筋，就能想出多种解决问题的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方法</a:t>
            </a:r>
            <a:endParaRPr lang="zh-CN" altLang="en-US" sz="2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7656" name="右大括号 12"/>
          <p:cNvSpPr>
            <a:spLocks/>
          </p:cNvSpPr>
          <p:nvPr/>
        </p:nvSpPr>
        <p:spPr bwMode="auto">
          <a:xfrm rot="5400000">
            <a:off x="4051301" y="2092325"/>
            <a:ext cx="398462" cy="5500687"/>
          </a:xfrm>
          <a:prstGeom prst="rightBrace">
            <a:avLst>
              <a:gd name="adj1" fmla="val 8372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内容占位符 2"/>
          <p:cNvSpPr>
            <a:spLocks noChangeArrowheads="1"/>
          </p:cNvSpPr>
          <p:nvPr/>
        </p:nvSpPr>
        <p:spPr bwMode="auto">
          <a:xfrm>
            <a:off x="3214688" y="1000125"/>
            <a:ext cx="2214562" cy="785813"/>
          </a:xfrm>
          <a:prstGeom prst="rect">
            <a:avLst/>
          </a:prstGeom>
          <a:solidFill>
            <a:srgbClr val="FABF8E">
              <a:alpha val="79999"/>
            </a:srgb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 algn="ctr" fontAlgn="ctr">
              <a:spcBef>
                <a:spcPct val="20000"/>
              </a:spcBef>
            </a:pPr>
            <a:r>
              <a:rPr lang="zh-CN" altLang="en-US" sz="3200" b="1">
                <a:latin typeface="方正卡通简体" pitchFamily="1" charset="-122"/>
                <a:ea typeface="方正卡通简体" pitchFamily="1" charset="-122"/>
                <a:sym typeface="宋体" pitchFamily="2" charset="-122"/>
              </a:rPr>
              <a:t>主题概括</a:t>
            </a:r>
          </a:p>
        </p:txBody>
      </p:sp>
      <p:sp>
        <p:nvSpPr>
          <p:cNvPr id="19460" name="矩形 2"/>
          <p:cNvSpPr>
            <a:spLocks noChangeArrowheads="1"/>
          </p:cNvSpPr>
          <p:nvPr/>
        </p:nvSpPr>
        <p:spPr bwMode="auto">
          <a:xfrm>
            <a:off x="357158" y="2000240"/>
            <a:ext cx="5214937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本文通过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写曹冲</a:t>
            </a:r>
            <a:r>
              <a:rPr lang="en-US" altLang="zh-CN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岁</a:t>
            </a:r>
            <a:r>
              <a:rPr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时想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出巧妙的办法称象的故事，告诉</a:t>
            </a:r>
            <a:r>
              <a:rPr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我们遇事多动脑筋，就能想出多种解决问题的方法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36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2643182"/>
            <a:ext cx="3571875" cy="248602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内容占位符 2"/>
          <p:cNvSpPr>
            <a:spLocks noChangeArrowheads="1"/>
          </p:cNvSpPr>
          <p:nvPr/>
        </p:nvSpPr>
        <p:spPr bwMode="auto">
          <a:xfrm>
            <a:off x="3203575" y="620713"/>
            <a:ext cx="2214563" cy="785812"/>
          </a:xfrm>
          <a:prstGeom prst="rect">
            <a:avLst/>
          </a:prstGeom>
          <a:solidFill>
            <a:srgbClr val="FABF8E">
              <a:alpha val="79999"/>
            </a:srgb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 algn="ctr" fontAlgn="ctr">
              <a:spcBef>
                <a:spcPct val="20000"/>
              </a:spcBef>
            </a:pPr>
            <a:r>
              <a:rPr lang="zh-CN" altLang="en-US" sz="3200" b="1">
                <a:latin typeface="方正卡通简体" pitchFamily="1" charset="-122"/>
                <a:ea typeface="方正卡通简体" pitchFamily="1" charset="-122"/>
                <a:sym typeface="宋体" pitchFamily="2" charset="-122"/>
              </a:rPr>
              <a:t>写法点拨</a:t>
            </a:r>
          </a:p>
        </p:txBody>
      </p:sp>
      <p:sp>
        <p:nvSpPr>
          <p:cNvPr id="20484" name="TextBox 2"/>
          <p:cNvSpPr>
            <a:spLocks noChangeArrowheads="1"/>
          </p:cNvSpPr>
          <p:nvPr/>
        </p:nvSpPr>
        <p:spPr bwMode="auto">
          <a:xfrm>
            <a:off x="571472" y="1857364"/>
            <a:ext cx="8215343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200" b="1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、选取典型事例刻画人物形象。课文</a:t>
            </a:r>
            <a:r>
              <a:rPr lang="zh-CN" altLang="en-US" sz="3200" b="1" dirty="0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选取曹冲小时候</a:t>
            </a:r>
            <a:r>
              <a:rPr lang="zh-CN" altLang="en-US" sz="3200" b="1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的一件事，突出表现他的聪明才智。</a:t>
            </a:r>
            <a:endParaRPr lang="en-US" altLang="zh-CN" sz="3200" b="1" dirty="0">
              <a:solidFill>
                <a:srgbClr val="FF33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defRPr/>
            </a:pPr>
            <a:r>
              <a:rPr lang="en-US" altLang="zh-CN" sz="3200" b="1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200" b="1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、正侧面描写相结合</a:t>
            </a:r>
            <a:r>
              <a:rPr lang="zh-CN" altLang="en-US" sz="3200" b="1" dirty="0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。对曹冲的</a:t>
            </a:r>
            <a:r>
              <a:rPr lang="zh-CN" altLang="en-US" sz="3200" b="1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动作、</a:t>
            </a:r>
            <a:r>
              <a:rPr lang="zh-CN" altLang="en-US" sz="3200" b="1" dirty="0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语言描写是</a:t>
            </a:r>
            <a:r>
              <a:rPr lang="zh-CN" altLang="en-US" sz="3200" b="1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正面描写</a:t>
            </a:r>
            <a:r>
              <a:rPr lang="zh-CN" altLang="en-US" sz="3200" b="1" dirty="0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；对曹操的描写是侧面</a:t>
            </a:r>
            <a:r>
              <a:rPr lang="zh-CN" altLang="en-US" sz="3200" b="1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描写。</a:t>
            </a:r>
            <a:endParaRPr lang="en-US" altLang="zh-CN" sz="3200" b="1" dirty="0">
              <a:solidFill>
                <a:srgbClr val="FF33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defRPr/>
            </a:pPr>
            <a:r>
              <a:rPr lang="en-US" altLang="zh-CN" sz="3200" b="1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3200" b="1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、详略得当，</a:t>
            </a:r>
            <a:r>
              <a:rPr lang="zh-CN" altLang="en-US" sz="3200" b="1" dirty="0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重点突出，主</a:t>
            </a:r>
            <a:endParaRPr lang="en-US" altLang="zh-CN" sz="3200" b="1" dirty="0" smtClean="0">
              <a:solidFill>
                <a:srgbClr val="FF33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defRPr/>
            </a:pPr>
            <a:r>
              <a:rPr lang="zh-CN" altLang="en-US" sz="3200" b="1" dirty="0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题鲜明。</a:t>
            </a:r>
            <a:endParaRPr lang="en-US" altLang="zh-CN" sz="2800" b="1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2198" y="4134241"/>
            <a:ext cx="3071802" cy="2137974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4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04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04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6" descr="c:\users\administrator\appdata\roaming\360se6\User Data\temp\20130119170746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85813"/>
            <a:ext cx="9144000" cy="564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内容占位符 2"/>
          <p:cNvSpPr>
            <a:spLocks noChangeArrowheads="1"/>
          </p:cNvSpPr>
          <p:nvPr/>
        </p:nvSpPr>
        <p:spPr bwMode="auto">
          <a:xfrm>
            <a:off x="3203575" y="836613"/>
            <a:ext cx="2214563" cy="785812"/>
          </a:xfrm>
          <a:prstGeom prst="rect">
            <a:avLst/>
          </a:prstGeom>
          <a:solidFill>
            <a:srgbClr val="FABF8E">
              <a:alpha val="79999"/>
            </a:srgb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 algn="ctr" fontAlgn="ctr">
              <a:spcBef>
                <a:spcPct val="20000"/>
              </a:spcBef>
            </a:pPr>
            <a:r>
              <a:rPr lang="zh-CN" altLang="en-US" sz="3200" b="1">
                <a:latin typeface="方正卡通简体" pitchFamily="1" charset="-122"/>
                <a:ea typeface="方正卡通简体" pitchFamily="1" charset="-122"/>
                <a:sym typeface="宋体" pitchFamily="2" charset="-122"/>
              </a:rPr>
              <a:t>拓展提升</a:t>
            </a:r>
          </a:p>
        </p:txBody>
      </p:sp>
      <p:sp>
        <p:nvSpPr>
          <p:cNvPr id="21509" name="Text Box 2"/>
          <p:cNvSpPr>
            <a:spLocks noChangeArrowheads="1"/>
          </p:cNvSpPr>
          <p:nvPr/>
        </p:nvSpPr>
        <p:spPr bwMode="auto">
          <a:xfrm>
            <a:off x="642938" y="1928813"/>
            <a:ext cx="5429250" cy="4216539"/>
          </a:xfrm>
          <a:prstGeom prst="rect">
            <a:avLst/>
          </a:prstGeom>
          <a:solidFill>
            <a:srgbClr val="CCFF99"/>
          </a:solidFill>
          <a:ln w="76200" cmpd="tri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dirty="0"/>
              <a:t>　你喜欢曹冲吗？用一句话来夸一夸他。</a:t>
            </a:r>
            <a:endParaRPr lang="en-US" altLang="zh-CN" sz="3600" dirty="0" smtClean="0"/>
          </a:p>
          <a:p>
            <a:r>
              <a:rPr lang="zh-CN" altLang="en-US" sz="3600" b="1" dirty="0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   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曹冲，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我们要向你学习。我们在平时的学习生活中也要细心观察、善于思考，遇事多动脑筋从不同的角度想一想，也许也会有令人惊喜的结果。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215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6" descr="c:\users\administrator\appdata\roaming\360se6\User Data\temp\20130119170746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85813"/>
            <a:ext cx="9144000" cy="564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内容占位符 2"/>
          <p:cNvSpPr>
            <a:spLocks noChangeArrowheads="1"/>
          </p:cNvSpPr>
          <p:nvPr/>
        </p:nvSpPr>
        <p:spPr bwMode="auto">
          <a:xfrm>
            <a:off x="3214688" y="1000125"/>
            <a:ext cx="2214562" cy="785813"/>
          </a:xfrm>
          <a:prstGeom prst="rect">
            <a:avLst/>
          </a:prstGeom>
          <a:solidFill>
            <a:srgbClr val="FABF8E">
              <a:alpha val="79999"/>
            </a:srgb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 algn="ctr" fontAlgn="ctr">
              <a:spcBef>
                <a:spcPct val="20000"/>
              </a:spcBef>
            </a:pPr>
            <a:r>
              <a:rPr lang="zh-CN" altLang="en-US" sz="3200" b="1">
                <a:latin typeface="方正卡通简体" pitchFamily="1" charset="-122"/>
                <a:ea typeface="方正卡通简体" pitchFamily="1" charset="-122"/>
                <a:sym typeface="宋体" pitchFamily="2" charset="-122"/>
              </a:rPr>
              <a:t>心灵感悟</a:t>
            </a:r>
          </a:p>
        </p:txBody>
      </p:sp>
      <p:sp>
        <p:nvSpPr>
          <p:cNvPr id="22532" name="TextBox 2"/>
          <p:cNvSpPr>
            <a:spLocks noChangeArrowheads="1"/>
          </p:cNvSpPr>
          <p:nvPr/>
        </p:nvSpPr>
        <p:spPr bwMode="auto">
          <a:xfrm>
            <a:off x="357188" y="2143125"/>
            <a:ext cx="5429250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    人生就是一次飞越天际的旅行，只有留心地欣赏悠然的闲云，认真品味野鹤之美，阅览幽鸟相</a:t>
            </a:r>
            <a:r>
              <a:rPr lang="zh-CN" altLang="en-US" sz="3600" b="1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逐、清风</a:t>
            </a:r>
            <a:r>
              <a:rPr lang="zh-CN" altLang="en-US" sz="36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与归，在人生的</a:t>
            </a:r>
            <a:endParaRPr lang="en-US" altLang="zh-CN" sz="3600" b="1" dirty="0">
              <a:solidFill>
                <a:srgbClr val="C00000"/>
              </a:solidFill>
              <a:latin typeface="黑体" pitchFamily="49" charset="-122"/>
              <a:ea typeface="黑体" pitchFamily="49" charset="-122"/>
              <a:sym typeface="宋体" pitchFamily="2" charset="-122"/>
            </a:endParaRPr>
          </a:p>
          <a:p>
            <a:r>
              <a:rPr lang="zh-CN" altLang="en-US" sz="36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尽头，才会不留</a:t>
            </a:r>
            <a:endParaRPr lang="en-US" altLang="zh-CN" sz="3600" b="1" dirty="0">
              <a:solidFill>
                <a:srgbClr val="C00000"/>
              </a:solidFill>
              <a:latin typeface="黑体" pitchFamily="49" charset="-122"/>
              <a:ea typeface="黑体" pitchFamily="49" charset="-122"/>
              <a:sym typeface="宋体" pitchFamily="2" charset="-122"/>
            </a:endParaRPr>
          </a:p>
          <a:p>
            <a:r>
              <a:rPr lang="zh-CN" altLang="en-US" sz="36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后悔，少有遗憾。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225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225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内容占位符 2"/>
          <p:cNvSpPr>
            <a:spLocks noChangeArrowheads="1"/>
          </p:cNvSpPr>
          <p:nvPr/>
        </p:nvSpPr>
        <p:spPr bwMode="auto">
          <a:xfrm>
            <a:off x="3214688" y="1000125"/>
            <a:ext cx="2214562" cy="785813"/>
          </a:xfrm>
          <a:prstGeom prst="rect">
            <a:avLst/>
          </a:prstGeom>
          <a:solidFill>
            <a:srgbClr val="FABF8E">
              <a:alpha val="79999"/>
            </a:srgb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 algn="ctr" fontAlgn="ctr">
              <a:spcBef>
                <a:spcPct val="2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方正卡通简体" pitchFamily="1" charset="-122"/>
                <a:ea typeface="方正卡通简体" pitchFamily="1" charset="-122"/>
                <a:sym typeface="方正卡通简体" pitchFamily="1" charset="-122"/>
              </a:rPr>
              <a:t>随堂练习</a:t>
            </a:r>
            <a:endParaRPr lang="zh-CN" altLang="en-US" sz="3200" b="1">
              <a:latin typeface="方正卡通简体" pitchFamily="1" charset="-122"/>
              <a:ea typeface="方正卡通简体" pitchFamily="1" charset="-122"/>
              <a:sym typeface="宋体" pitchFamily="2" charset="-122"/>
            </a:endParaRP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642910" y="1928802"/>
            <a:ext cx="7745412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latin typeface="Calibri" pitchFamily="34" charset="0"/>
                <a:ea typeface="黑体" pitchFamily="49" charset="-122"/>
                <a:sym typeface="宋体" pitchFamily="2" charset="-122"/>
              </a:rPr>
              <a:t>一</a:t>
            </a:r>
            <a:r>
              <a:rPr lang="zh-CN" altLang="en-US" sz="3600" b="1" dirty="0" smtClean="0">
                <a:latin typeface="Calibri" pitchFamily="34" charset="0"/>
                <a:ea typeface="黑体" pitchFamily="49" charset="-122"/>
                <a:sym typeface="宋体" pitchFamily="2" charset="-122"/>
              </a:rPr>
              <a:t>、形近字组词：</a:t>
            </a:r>
            <a:endParaRPr lang="zh-CN" altLang="en-US" sz="3600" b="1" dirty="0">
              <a:latin typeface="Calibri" pitchFamily="34" charset="0"/>
              <a:ea typeface="黑体" pitchFamily="49" charset="-122"/>
              <a:sym typeface="宋体" pitchFamily="2" charset="-122"/>
            </a:endParaRPr>
          </a:p>
          <a:p>
            <a:r>
              <a:rPr lang="en-US" altLang="zh-CN" sz="3200" b="1" dirty="0"/>
              <a:t>        </a:t>
            </a:r>
            <a:r>
              <a:rPr lang="zh-CN" altLang="en-US" sz="3200" b="1" dirty="0" smtClean="0"/>
              <a:t>根（           </a:t>
            </a:r>
            <a:r>
              <a:rPr lang="zh-CN" altLang="en-US" sz="3200" b="1" dirty="0"/>
              <a:t>）      </a:t>
            </a:r>
            <a:r>
              <a:rPr lang="zh-CN" altLang="en-US" sz="3200" b="1" dirty="0" smtClean="0"/>
              <a:t>    低（            </a:t>
            </a:r>
            <a:r>
              <a:rPr lang="zh-CN" altLang="en-US" sz="3200" b="1" dirty="0"/>
              <a:t>）</a:t>
            </a:r>
            <a:endParaRPr lang="en-US" altLang="zh-CN" sz="3200" b="1" dirty="0"/>
          </a:p>
          <a:p>
            <a:r>
              <a:rPr lang="en-US" altLang="zh-CN" sz="3200" b="1" dirty="0" smtClean="0"/>
              <a:t>       </a:t>
            </a:r>
          </a:p>
          <a:p>
            <a:r>
              <a:rPr lang="en-US" altLang="zh-CN" sz="3200" b="1" dirty="0"/>
              <a:t> </a:t>
            </a:r>
            <a:r>
              <a:rPr lang="en-US" altLang="zh-CN" sz="3200" b="1" dirty="0" smtClean="0"/>
              <a:t>      </a:t>
            </a:r>
            <a:r>
              <a:rPr lang="zh-CN" altLang="en-US" sz="3200" b="1" dirty="0" smtClean="0"/>
              <a:t>跟（            </a:t>
            </a:r>
            <a:r>
              <a:rPr lang="zh-CN" altLang="en-US" sz="3200" b="1" dirty="0"/>
              <a:t>）        </a:t>
            </a:r>
            <a:r>
              <a:rPr lang="zh-CN" altLang="en-US" sz="3200" b="1" dirty="0" smtClean="0"/>
              <a:t>  底（            ）</a:t>
            </a:r>
            <a:endParaRPr lang="en-US" altLang="zh-CN" sz="3200" b="1" dirty="0" smtClean="0"/>
          </a:p>
          <a:p>
            <a:r>
              <a:rPr lang="en-US" altLang="zh-CN" sz="3200" b="1" dirty="0" smtClean="0"/>
              <a:t>        </a:t>
            </a:r>
            <a:endParaRPr lang="en-US" altLang="zh-CN" sz="3200" b="1" dirty="0"/>
          </a:p>
          <a:p>
            <a:r>
              <a:rPr lang="en-US" altLang="zh-CN" sz="3200" b="1" dirty="0" smtClean="0"/>
              <a:t>        </a:t>
            </a:r>
            <a:r>
              <a:rPr lang="zh-CN" altLang="en-US" sz="3200" b="1" dirty="0" smtClean="0"/>
              <a:t>刻（            ）         棵（            ）</a:t>
            </a:r>
            <a:endParaRPr lang="en-US" altLang="zh-CN" sz="3200" b="1" dirty="0" smtClean="0"/>
          </a:p>
          <a:p>
            <a:r>
              <a:rPr lang="en-US" altLang="zh-CN" sz="3200" b="1" dirty="0" smtClean="0"/>
              <a:t> </a:t>
            </a:r>
            <a:endParaRPr lang="en-US" altLang="zh-CN" sz="3200" b="1" dirty="0"/>
          </a:p>
          <a:p>
            <a:r>
              <a:rPr lang="en-US" altLang="zh-CN" sz="3200" b="1" dirty="0" smtClean="0"/>
              <a:t>       </a:t>
            </a:r>
            <a:r>
              <a:rPr lang="zh-CN" altLang="en-US" sz="3200" b="1" dirty="0" smtClean="0"/>
              <a:t>咳（             ）         课（           ）</a:t>
            </a:r>
            <a:endParaRPr lang="zh-CN" altLang="en-US" sz="3200" b="1" dirty="0"/>
          </a:p>
        </p:txBody>
      </p:sp>
      <p:sp>
        <p:nvSpPr>
          <p:cNvPr id="32773" name="左大括号 4"/>
          <p:cNvSpPr>
            <a:spLocks/>
          </p:cNvSpPr>
          <p:nvPr/>
        </p:nvSpPr>
        <p:spPr bwMode="auto">
          <a:xfrm>
            <a:off x="1071538" y="2643182"/>
            <a:ext cx="357190" cy="1285884"/>
          </a:xfrm>
          <a:prstGeom prst="leftBrace">
            <a:avLst>
              <a:gd name="adj1" fmla="val 8339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774" name="左大括号 5"/>
          <p:cNvSpPr>
            <a:spLocks/>
          </p:cNvSpPr>
          <p:nvPr/>
        </p:nvSpPr>
        <p:spPr bwMode="auto">
          <a:xfrm>
            <a:off x="4714876" y="2643182"/>
            <a:ext cx="285752" cy="1357322"/>
          </a:xfrm>
          <a:prstGeom prst="leftBrace">
            <a:avLst>
              <a:gd name="adj1" fmla="val 8339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00298" y="242886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树根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0" name="左大括号 4"/>
          <p:cNvSpPr>
            <a:spLocks/>
          </p:cNvSpPr>
          <p:nvPr/>
        </p:nvSpPr>
        <p:spPr bwMode="auto">
          <a:xfrm>
            <a:off x="928662" y="4500570"/>
            <a:ext cx="357190" cy="1285884"/>
          </a:xfrm>
          <a:prstGeom prst="leftBrace">
            <a:avLst>
              <a:gd name="adj1" fmla="val 8339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左大括号 4"/>
          <p:cNvSpPr>
            <a:spLocks/>
          </p:cNvSpPr>
          <p:nvPr/>
        </p:nvSpPr>
        <p:spPr bwMode="auto">
          <a:xfrm>
            <a:off x="4714876" y="4643446"/>
            <a:ext cx="357190" cy="1285884"/>
          </a:xfrm>
          <a:prstGeom prst="leftBrace">
            <a:avLst>
              <a:gd name="adj1" fmla="val 8339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428860" y="3429000"/>
            <a:ext cx="11079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跟着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072198" y="235743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低头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143636" y="342900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到底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500298" y="435769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刻苦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357422" y="535782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咳嗽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143636" y="4429132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一棵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143636" y="542926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上课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/>
      <p:bldP spid="9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内容占位符 2"/>
          <p:cNvSpPr>
            <a:spLocks noGrp="1" noChangeArrowheads="1"/>
          </p:cNvSpPr>
          <p:nvPr>
            <p:ph type="subTitle" idx="1"/>
          </p:nvPr>
        </p:nvSpPr>
        <p:spPr>
          <a:xfrm>
            <a:off x="6715140" y="928670"/>
            <a:ext cx="2214562" cy="785813"/>
          </a:xfrm>
          <a:solidFill>
            <a:srgbClr val="FABF8E">
              <a:alpha val="79999"/>
            </a:srgbClr>
          </a:solidFill>
        </p:spPr>
        <p:txBody>
          <a:bodyPr anchor="ctr"/>
          <a:lstStyle/>
          <a:p>
            <a:pPr marL="342900" indent="-342900" eaLnBrk="1" fontAlgn="ctr" hangingPunct="1"/>
            <a:r>
              <a:rPr lang="zh-CN" b="1" dirty="0" smtClean="0">
                <a:latin typeface="方正卡通简体" pitchFamily="1" charset="-122"/>
                <a:ea typeface="方正卡通简体" pitchFamily="1" charset="-122"/>
                <a:sym typeface="方正卡通简体" pitchFamily="1" charset="-122"/>
              </a:rPr>
              <a:t>资料宝袋</a:t>
            </a:r>
          </a:p>
        </p:txBody>
      </p:sp>
      <p:sp>
        <p:nvSpPr>
          <p:cNvPr id="5124" name="TextBox 3"/>
          <p:cNvSpPr>
            <a:spLocks noChangeArrowheads="1"/>
          </p:cNvSpPr>
          <p:nvPr/>
        </p:nvSpPr>
        <p:spPr bwMode="auto">
          <a:xfrm>
            <a:off x="214282" y="1500174"/>
            <a:ext cx="6643734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dirty="0"/>
              <a:t>曹冲（</a:t>
            </a:r>
            <a:r>
              <a:rPr lang="en-US" altLang="zh-CN" sz="2800" dirty="0"/>
              <a:t>196</a:t>
            </a:r>
            <a:r>
              <a:rPr lang="zh-CN" altLang="en-US" sz="2800" dirty="0"/>
              <a:t>－</a:t>
            </a:r>
            <a:r>
              <a:rPr lang="en-US" altLang="zh-CN" sz="2800" dirty="0" smtClean="0"/>
              <a:t>208</a:t>
            </a:r>
            <a:r>
              <a:rPr lang="zh-CN" altLang="en-US" sz="2800" dirty="0" smtClean="0"/>
              <a:t>），</a:t>
            </a:r>
            <a:r>
              <a:rPr lang="zh-CN" altLang="en-US" sz="2800" dirty="0"/>
              <a:t>字仓舒，东汉末年</a:t>
            </a:r>
            <a:r>
              <a:rPr lang="zh-CN" altLang="en-US" sz="2800" dirty="0" smtClean="0"/>
              <a:t>人，</a:t>
            </a:r>
            <a:r>
              <a:rPr lang="zh-CN" altLang="en-US" sz="2800" dirty="0"/>
              <a:t>曹操之子。从小聪明仁爱，与众不同，深受曹操喜爱。留有“曹冲称象”的典故。曹操几次对群臣</a:t>
            </a:r>
            <a:r>
              <a:rPr lang="zh-CN" altLang="en-US" sz="2800" dirty="0" smtClean="0"/>
              <a:t>夸他</a:t>
            </a:r>
            <a:r>
              <a:rPr lang="zh-CN" altLang="en-US" sz="2800" dirty="0"/>
              <a:t>，有让他继嗣之意。曹冲还未成年就病逝，年仅十三岁。魏书曰：冲每见当刑者，辄探睹其冤枉之情而微理之。及勤劳之吏，以过误触罪，常为太祖陈说，宜宽宥之。辨察仁爱，与性俱生，容貌姿美，有殊於众，故特见宠异。臣松之以“容貌姿美”一类之言，而分以为三，亦叙属之一病也。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16" y="2500306"/>
            <a:ext cx="1951596" cy="2425002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animBg="1" autoUpdateAnimBg="0"/>
      <p:bldP spid="5124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12" descr="c:\users\administrator\appdata\roaming\360se6\User Data\temp\2e2eb9389b504fc2426068d9e4dde71190ef6d2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50"/>
            <a:ext cx="9144000" cy="552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4819" name="日期占位符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0C7A6A0D-EFE8-48C0-A5B1-CF15A965156C}" type="datetime1">
              <a:rPr lang="zh-CN" altLang="en-US" smtClean="0"/>
              <a:pPr/>
              <a:t>2018/3/6</a:t>
            </a:fld>
            <a:endParaRPr lang="zh-CN" altLang="en-US" sz="1800" smtClean="0">
              <a:solidFill>
                <a:schemeClr val="tx1"/>
              </a:solidFill>
            </a:endParaRPr>
          </a:p>
        </p:txBody>
      </p:sp>
      <p:sp>
        <p:nvSpPr>
          <p:cNvPr id="24580" name="Text Box 2"/>
          <p:cNvSpPr>
            <a:spLocks noChangeArrowheads="1"/>
          </p:cNvSpPr>
          <p:nvPr/>
        </p:nvSpPr>
        <p:spPr bwMode="auto">
          <a:xfrm>
            <a:off x="285750" y="1857375"/>
            <a:ext cx="5472113" cy="3478213"/>
          </a:xfrm>
          <a:prstGeom prst="rect">
            <a:avLst/>
          </a:prstGeom>
          <a:solidFill>
            <a:srgbClr val="CCFF99">
              <a:alpha val="61176"/>
            </a:srgbClr>
          </a:solidFill>
          <a:ln w="76200" cmpd="tri">
            <a:solidFill>
              <a:srgbClr val="FF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zh-CN" altLang="en-US" sz="3200" b="1" dirty="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二、写出近义词：</a:t>
            </a:r>
          </a:p>
          <a:p>
            <a:endParaRPr lang="zh-CN" altLang="en-US" sz="2800" b="1" dirty="0">
              <a:solidFill>
                <a:srgbClr val="6600CC"/>
              </a:solidFill>
              <a:latin typeface="楷体" pitchFamily="49" charset="-122"/>
              <a:ea typeface="楷体" pitchFamily="49" charset="-122"/>
              <a:sym typeface="宋体" pitchFamily="2" charset="-122"/>
            </a:endParaRPr>
          </a:p>
          <a:p>
            <a:r>
              <a:rPr lang="zh-CN" altLang="en-US" sz="4000" b="1" dirty="0" smtClean="0">
                <a:solidFill>
                  <a:srgbClr val="6600CC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到底  </a:t>
            </a:r>
            <a:r>
              <a:rPr lang="zh-CN" altLang="en-US" sz="4000" b="1" dirty="0">
                <a:solidFill>
                  <a:srgbClr val="6600CC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（      ）</a:t>
            </a:r>
            <a:endParaRPr lang="en-US" altLang="zh-CN" sz="4000" b="1" dirty="0">
              <a:solidFill>
                <a:srgbClr val="6600CC"/>
              </a:solidFill>
              <a:latin typeface="黑体" pitchFamily="49" charset="-122"/>
              <a:ea typeface="黑体" pitchFamily="49" charset="-122"/>
              <a:sym typeface="宋体" pitchFamily="2" charset="-122"/>
            </a:endParaRPr>
          </a:p>
          <a:p>
            <a:endParaRPr lang="en-US" altLang="zh-CN" sz="4000" b="1" dirty="0">
              <a:solidFill>
                <a:srgbClr val="6600CC"/>
              </a:solidFill>
              <a:latin typeface="黑体" pitchFamily="49" charset="-122"/>
              <a:ea typeface="黑体" pitchFamily="49" charset="-122"/>
              <a:sym typeface="宋体" pitchFamily="2" charset="-122"/>
            </a:endParaRPr>
          </a:p>
          <a:p>
            <a:r>
              <a:rPr lang="zh-CN" altLang="en-US" sz="4000" b="1" dirty="0" smtClean="0">
                <a:solidFill>
                  <a:srgbClr val="6600CC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立刻  </a:t>
            </a:r>
            <a:r>
              <a:rPr lang="zh-CN" altLang="en-US" sz="4000" b="1" dirty="0">
                <a:solidFill>
                  <a:srgbClr val="6600CC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（      ）</a:t>
            </a:r>
            <a:endParaRPr lang="en-US" altLang="zh-CN" sz="4000" b="1" dirty="0">
              <a:solidFill>
                <a:srgbClr val="6600CC"/>
              </a:solidFill>
              <a:latin typeface="黑体" pitchFamily="49" charset="-122"/>
              <a:ea typeface="黑体" pitchFamily="49" charset="-122"/>
              <a:sym typeface="宋体" pitchFamily="2" charset="-122"/>
            </a:endParaRPr>
          </a:p>
          <a:p>
            <a:endParaRPr lang="en-US" altLang="zh-CN" sz="4000" b="1" dirty="0">
              <a:solidFill>
                <a:srgbClr val="6600CC"/>
              </a:solidFill>
              <a:latin typeface="黑体" pitchFamily="49" charset="-122"/>
              <a:ea typeface="黑体" pitchFamily="49" charset="-122"/>
              <a:sym typeface="宋体" pitchFamily="2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714625" y="2857500"/>
            <a:ext cx="12858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究竟</a:t>
            </a:r>
            <a:endParaRPr lang="zh-CN" altLang="en-US" sz="32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643188" y="4000500"/>
            <a:ext cx="12858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马上</a:t>
            </a:r>
            <a:endParaRPr lang="zh-CN" altLang="en-US" sz="32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45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12" descr="c:\users\administrator\appdata\roaming\360se6\User Data\temp\2e2eb9389b504fc2426068d9e4dde71190ef6d2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50"/>
            <a:ext cx="9144000" cy="552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5843" name="日期占位符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E1445994-ED2E-429F-8A38-6807D675FE41}" type="datetime1">
              <a:rPr lang="zh-CN" altLang="en-US" smtClean="0"/>
              <a:pPr/>
              <a:t>2018/3/6</a:t>
            </a:fld>
            <a:endParaRPr lang="zh-CN" altLang="en-US" sz="1800" smtClean="0">
              <a:solidFill>
                <a:schemeClr val="tx1"/>
              </a:solidFill>
            </a:endParaRPr>
          </a:p>
        </p:txBody>
      </p:sp>
      <p:sp>
        <p:nvSpPr>
          <p:cNvPr id="24580" name="Text Box 2"/>
          <p:cNvSpPr>
            <a:spLocks noChangeArrowheads="1"/>
          </p:cNvSpPr>
          <p:nvPr/>
        </p:nvSpPr>
        <p:spPr bwMode="auto">
          <a:xfrm>
            <a:off x="1143000" y="1714500"/>
            <a:ext cx="5472113" cy="3600450"/>
          </a:xfrm>
          <a:prstGeom prst="rect">
            <a:avLst/>
          </a:prstGeom>
          <a:solidFill>
            <a:srgbClr val="CCFF99">
              <a:alpha val="61176"/>
            </a:srgbClr>
          </a:solidFill>
          <a:ln w="76200" cmpd="tri">
            <a:solidFill>
              <a:srgbClr val="FF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 dirty="0" smtClean="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三、写出</a:t>
            </a:r>
            <a:r>
              <a:rPr lang="zh-CN" altLang="en-US" sz="4000" b="1" dirty="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反义词：</a:t>
            </a:r>
          </a:p>
          <a:p>
            <a:endParaRPr lang="zh-CN" altLang="en-US" sz="2800" b="1" dirty="0">
              <a:solidFill>
                <a:srgbClr val="6600CC"/>
              </a:solidFill>
              <a:latin typeface="楷体" pitchFamily="49" charset="-122"/>
              <a:ea typeface="楷体" pitchFamily="49" charset="-122"/>
              <a:sym typeface="宋体" pitchFamily="2" charset="-122"/>
            </a:endParaRPr>
          </a:p>
          <a:p>
            <a:r>
              <a:rPr lang="zh-CN" altLang="en-US" sz="4000" b="1" dirty="0" smtClean="0">
                <a:solidFill>
                  <a:srgbClr val="6600CC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下沉  （      ）</a:t>
            </a:r>
            <a:endParaRPr lang="en-US" altLang="zh-CN" sz="4000" b="1" dirty="0">
              <a:solidFill>
                <a:srgbClr val="6600CC"/>
              </a:solidFill>
              <a:latin typeface="黑体" pitchFamily="49" charset="-122"/>
              <a:ea typeface="黑体" pitchFamily="49" charset="-122"/>
              <a:sym typeface="宋体" pitchFamily="2" charset="-122"/>
            </a:endParaRPr>
          </a:p>
          <a:p>
            <a:endParaRPr lang="en-US" altLang="zh-CN" sz="4000" b="1" dirty="0">
              <a:solidFill>
                <a:srgbClr val="6600CC"/>
              </a:solidFill>
              <a:latin typeface="黑体" pitchFamily="49" charset="-122"/>
              <a:ea typeface="黑体" pitchFamily="49" charset="-122"/>
              <a:sym typeface="宋体" pitchFamily="2" charset="-122"/>
            </a:endParaRPr>
          </a:p>
          <a:p>
            <a:r>
              <a:rPr lang="zh-CN" altLang="en-US" sz="4000" b="1" dirty="0" smtClean="0">
                <a:solidFill>
                  <a:srgbClr val="6600CC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高兴  </a:t>
            </a:r>
            <a:r>
              <a:rPr lang="zh-CN" altLang="en-US" sz="4000" b="1" dirty="0">
                <a:solidFill>
                  <a:srgbClr val="6600CC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（      ）</a:t>
            </a:r>
            <a:endParaRPr lang="en-US" altLang="zh-CN" sz="4000" b="1" dirty="0">
              <a:solidFill>
                <a:srgbClr val="6600CC"/>
              </a:solidFill>
              <a:latin typeface="黑体" pitchFamily="49" charset="-122"/>
              <a:ea typeface="黑体" pitchFamily="49" charset="-122"/>
              <a:sym typeface="宋体" pitchFamily="2" charset="-122"/>
            </a:endParaRPr>
          </a:p>
          <a:p>
            <a:endParaRPr lang="en-US" altLang="zh-CN" sz="4000" b="1" dirty="0">
              <a:solidFill>
                <a:srgbClr val="6600CC"/>
              </a:solidFill>
              <a:latin typeface="黑体" pitchFamily="49" charset="-122"/>
              <a:ea typeface="黑体" pitchFamily="49" charset="-122"/>
              <a:sym typeface="宋体" pitchFamily="2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500437" y="2780080"/>
            <a:ext cx="12858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上升</a:t>
            </a:r>
            <a:endParaRPr lang="zh-CN" altLang="en-US" sz="32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500438" y="4000500"/>
            <a:ext cx="12858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痛苦</a:t>
            </a:r>
            <a:endParaRPr lang="zh-CN" altLang="en-US" sz="32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45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7" descr="c:\users\administrator\appdata\roaming\360se6\User Data\temp\2466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32"/>
            <a:ext cx="9144000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内容占位符 2"/>
          <p:cNvSpPr>
            <a:spLocks noGrp="1" noChangeArrowheads="1"/>
          </p:cNvSpPr>
          <p:nvPr>
            <p:ph type="subTitle" idx="1"/>
          </p:nvPr>
        </p:nvSpPr>
        <p:spPr>
          <a:xfrm>
            <a:off x="3214688" y="1000125"/>
            <a:ext cx="2214562" cy="785813"/>
          </a:xfrm>
          <a:solidFill>
            <a:srgbClr val="FABF8E">
              <a:alpha val="79999"/>
            </a:srgbClr>
          </a:solidFill>
        </p:spPr>
        <p:txBody>
          <a:bodyPr anchor="ctr"/>
          <a:lstStyle/>
          <a:p>
            <a:pPr marL="342900" indent="-342900" eaLnBrk="1" fontAlgn="ctr" hangingPunct="1"/>
            <a:r>
              <a:rPr lang="zh-CN" b="1" smtClean="0">
                <a:latin typeface="方正卡通简体" pitchFamily="1" charset="-122"/>
                <a:ea typeface="方正卡通简体" pitchFamily="1" charset="-122"/>
                <a:sym typeface="方正卡通简体" pitchFamily="1" charset="-122"/>
              </a:rPr>
              <a:t>字词乐园</a:t>
            </a:r>
          </a:p>
        </p:txBody>
      </p:sp>
      <p:sp>
        <p:nvSpPr>
          <p:cNvPr id="7171" name="矩形 2"/>
          <p:cNvSpPr>
            <a:spLocks noChangeArrowheads="1"/>
          </p:cNvSpPr>
          <p:nvPr/>
        </p:nvSpPr>
        <p:spPr bwMode="auto">
          <a:xfrm>
            <a:off x="428596" y="2786058"/>
            <a:ext cx="81438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800" b="1" dirty="0" err="1" smtClean="0">
                <a:latin typeface="Calibri" pitchFamily="34" charset="0"/>
                <a:sym typeface="宋体" pitchFamily="2" charset="-122"/>
              </a:rPr>
              <a:t>chēng</a:t>
            </a:r>
            <a:r>
              <a:rPr lang="en-US" altLang="zh-CN" sz="2800" b="1" dirty="0" smtClean="0">
                <a:latin typeface="Calibri" pitchFamily="34" charset="0"/>
                <a:sym typeface="宋体" pitchFamily="2" charset="-122"/>
              </a:rPr>
              <a:t>                </a:t>
            </a:r>
            <a:r>
              <a:rPr lang="en-US" altLang="zh-CN" sz="2800" b="1" dirty="0" err="1" smtClean="0">
                <a:latin typeface="Calibri" pitchFamily="34" charset="0"/>
                <a:sym typeface="宋体" pitchFamily="2" charset="-122"/>
              </a:rPr>
              <a:t>cāo</a:t>
            </a:r>
            <a:r>
              <a:rPr lang="en-US" altLang="zh-CN" sz="2800" b="1" dirty="0" smtClean="0">
                <a:latin typeface="Calibri" pitchFamily="34" charset="0"/>
                <a:sym typeface="宋体" pitchFamily="2" charset="-122"/>
              </a:rPr>
              <a:t>       </a:t>
            </a:r>
            <a:r>
              <a:rPr lang="en-US" altLang="zh-CN" sz="2800" b="1" dirty="0" err="1" smtClean="0">
                <a:latin typeface="Calibri" pitchFamily="34" charset="0"/>
                <a:sym typeface="宋体" pitchFamily="2" charset="-122"/>
              </a:rPr>
              <a:t>guān</a:t>
            </a:r>
            <a:r>
              <a:rPr lang="en-US" altLang="zh-CN" sz="2800" b="1" dirty="0" smtClean="0">
                <a:latin typeface="Calibri" pitchFamily="34" charset="0"/>
                <a:sym typeface="宋体" pitchFamily="2" charset="-122"/>
              </a:rPr>
              <a:t>                      </a:t>
            </a:r>
            <a:r>
              <a:rPr lang="en-US" altLang="zh-CN" sz="2800" b="1" dirty="0" err="1" smtClean="0">
                <a:latin typeface="Calibri" pitchFamily="34" charset="0"/>
                <a:sym typeface="宋体" pitchFamily="2" charset="-122"/>
              </a:rPr>
              <a:t>gēn</a:t>
            </a:r>
            <a:r>
              <a:rPr lang="en-US" altLang="zh-CN" sz="2800" b="1" dirty="0" smtClean="0">
                <a:latin typeface="Calibri" pitchFamily="34" charset="0"/>
                <a:sym typeface="宋体" pitchFamily="2" charset="-122"/>
              </a:rPr>
              <a:t>        </a:t>
            </a:r>
            <a:r>
              <a:rPr lang="en-US" altLang="zh-CN" sz="2800" b="1" dirty="0" err="1" smtClean="0">
                <a:latin typeface="Calibri" pitchFamily="34" charset="0"/>
                <a:sym typeface="宋体" pitchFamily="2" charset="-122"/>
              </a:rPr>
              <a:t>chuán</a:t>
            </a:r>
            <a:endParaRPr lang="en-US" altLang="zh-CN" sz="2800" b="1" dirty="0" smtClean="0">
              <a:latin typeface="Calibri" pitchFamily="34" charset="0"/>
              <a:sym typeface="宋体" pitchFamily="2" charset="-122"/>
            </a:endParaRPr>
          </a:p>
          <a:p>
            <a:r>
              <a:rPr lang="zh-CN" altLang="en-US" sz="4000" b="1" dirty="0" smtClean="0">
                <a:solidFill>
                  <a:srgbClr val="FF0000"/>
                </a:solidFill>
              </a:rPr>
              <a:t>称</a:t>
            </a:r>
            <a:r>
              <a:rPr lang="zh-CN" altLang="en-US" sz="4000" b="1" dirty="0" smtClean="0"/>
              <a:t>   象  曹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操</a:t>
            </a:r>
            <a:r>
              <a:rPr lang="zh-CN" altLang="en-US" sz="4000" b="1" dirty="0" smtClean="0"/>
              <a:t>  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官</a:t>
            </a:r>
            <a:r>
              <a:rPr lang="zh-CN" altLang="en-US" sz="4000" b="1" dirty="0" smtClean="0"/>
              <a:t> 员    四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根</a:t>
            </a:r>
            <a:r>
              <a:rPr lang="zh-CN" altLang="en-US" sz="4000" b="1" dirty="0" smtClean="0"/>
              <a:t>   大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船</a:t>
            </a:r>
            <a:endParaRPr lang="zh-CN" altLang="en-US" sz="4000" b="1" dirty="0">
              <a:solidFill>
                <a:srgbClr val="FF0000"/>
              </a:solidFill>
              <a:latin typeface="Calibri" pitchFamily="34" charset="0"/>
              <a:sym typeface="宋体" pitchFamily="2" charset="-122"/>
            </a:endParaRPr>
          </a:p>
          <a:p>
            <a:r>
              <a:rPr lang="en-US" altLang="zh-CN" sz="2800" b="1" dirty="0" err="1" smtClean="0">
                <a:latin typeface="Calibri" pitchFamily="34" charset="0"/>
                <a:sym typeface="宋体" pitchFamily="2" charset="-122"/>
              </a:rPr>
              <a:t>Yì</a:t>
            </a:r>
            <a:r>
              <a:rPr lang="en-US" altLang="zh-CN" sz="2800" b="1" dirty="0" smtClean="0">
                <a:latin typeface="Calibri" pitchFamily="34" charset="0"/>
                <a:sym typeface="宋体" pitchFamily="2" charset="-122"/>
              </a:rPr>
              <a:t>    </a:t>
            </a:r>
            <a:r>
              <a:rPr lang="en-US" altLang="zh-CN" sz="2800" b="1" dirty="0" err="1" smtClean="0">
                <a:latin typeface="Calibri" pitchFamily="34" charset="0"/>
                <a:sym typeface="宋体" pitchFamily="2" charset="-122"/>
              </a:rPr>
              <a:t>lùn</a:t>
            </a:r>
            <a:r>
              <a:rPr lang="en-US" altLang="zh-CN" sz="2800" b="1" dirty="0" smtClean="0">
                <a:latin typeface="Calibri" pitchFamily="34" charset="0"/>
                <a:sym typeface="宋体" pitchFamily="2" charset="-122"/>
              </a:rPr>
              <a:t>            </a:t>
            </a:r>
            <a:r>
              <a:rPr lang="en-US" altLang="zh-CN" sz="2800" b="1" dirty="0" err="1" smtClean="0">
                <a:latin typeface="Calibri" pitchFamily="34" charset="0"/>
                <a:sym typeface="宋体" pitchFamily="2" charset="-122"/>
              </a:rPr>
              <a:t>dǐ</a:t>
            </a:r>
            <a:r>
              <a:rPr lang="en-US" altLang="zh-CN" sz="2800" b="1" dirty="0" smtClean="0">
                <a:latin typeface="Calibri" pitchFamily="34" charset="0"/>
                <a:sym typeface="宋体" pitchFamily="2" charset="-122"/>
              </a:rPr>
              <a:t>              </a:t>
            </a:r>
            <a:r>
              <a:rPr lang="en-US" altLang="zh-CN" sz="2800" b="1" dirty="0" err="1" smtClean="0">
                <a:latin typeface="Calibri" pitchFamily="34" charset="0"/>
                <a:sym typeface="宋体" pitchFamily="2" charset="-122"/>
              </a:rPr>
              <a:t>kē</a:t>
            </a:r>
            <a:r>
              <a:rPr lang="en-US" altLang="zh-CN" sz="2800" b="1" dirty="0" smtClean="0">
                <a:latin typeface="Calibri" pitchFamily="34" charset="0"/>
                <a:sym typeface="宋体" pitchFamily="2" charset="-122"/>
              </a:rPr>
              <a:t>             </a:t>
            </a:r>
            <a:r>
              <a:rPr lang="en-US" altLang="zh-CN" sz="2800" b="1" dirty="0" err="1" smtClean="0">
                <a:latin typeface="Calibri" pitchFamily="34" charset="0"/>
                <a:sym typeface="宋体" pitchFamily="2" charset="-122"/>
              </a:rPr>
              <a:t>kè</a:t>
            </a:r>
            <a:r>
              <a:rPr lang="en-US" altLang="zh-CN" sz="2800" b="1" dirty="0" smtClean="0">
                <a:latin typeface="Calibri" pitchFamily="34" charset="0"/>
                <a:sym typeface="宋体" pitchFamily="2" charset="-122"/>
              </a:rPr>
              <a:t>        </a:t>
            </a:r>
            <a:r>
              <a:rPr lang="en-US" altLang="zh-CN" sz="2800" b="1" dirty="0" err="1" smtClean="0">
                <a:latin typeface="Calibri" pitchFamily="34" charset="0"/>
                <a:sym typeface="宋体" pitchFamily="2" charset="-122"/>
              </a:rPr>
              <a:t>yán</a:t>
            </a:r>
            <a:r>
              <a:rPr lang="en-US" altLang="zh-CN" sz="2800" b="1" dirty="0" smtClean="0">
                <a:latin typeface="Calibri" pitchFamily="34" charset="0"/>
                <a:sym typeface="宋体" pitchFamily="2" charset="-122"/>
              </a:rPr>
              <a:t>   </a:t>
            </a:r>
            <a:r>
              <a:rPr lang="en-US" altLang="zh-CN" sz="2800" b="1" dirty="0" err="1" smtClean="0">
                <a:latin typeface="Calibri" pitchFamily="34" charset="0"/>
                <a:sym typeface="宋体" pitchFamily="2" charset="-122"/>
              </a:rPr>
              <a:t>àn</a:t>
            </a:r>
            <a:endParaRPr lang="en-US" altLang="zh-CN" sz="2800" b="1" dirty="0" smtClean="0">
              <a:latin typeface="Calibri" pitchFamily="34" charset="0"/>
              <a:sym typeface="宋体" pitchFamily="2" charset="-122"/>
            </a:endParaRPr>
          </a:p>
          <a:p>
            <a:r>
              <a:rPr lang="zh-CN" altLang="en-US" sz="4000" b="1" dirty="0" smtClean="0">
                <a:solidFill>
                  <a:srgbClr val="FF0000"/>
                </a:solidFill>
              </a:rPr>
              <a:t>议论</a:t>
            </a:r>
            <a:r>
              <a:rPr lang="zh-CN" altLang="en-US" sz="4000" b="1" dirty="0" smtClean="0"/>
              <a:t>   到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底</a:t>
            </a:r>
            <a:r>
              <a:rPr lang="zh-CN" altLang="en-US" sz="4000" b="1" dirty="0" smtClean="0"/>
              <a:t>   一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棵</a:t>
            </a:r>
            <a:r>
              <a:rPr lang="zh-CN" altLang="en-US" sz="4000" b="1" dirty="0" smtClean="0"/>
              <a:t>   立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刻</a:t>
            </a:r>
            <a:r>
              <a:rPr lang="zh-CN" altLang="en-US" sz="4000" b="1" dirty="0" smtClean="0"/>
              <a:t>  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沿 岸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r>
              <a:rPr lang="en-US" altLang="zh-CN" sz="4000" b="1" dirty="0" smtClean="0">
                <a:latin typeface="Calibri" pitchFamily="34" charset="0"/>
                <a:sym typeface="宋体" pitchFamily="2" charset="-122"/>
              </a:rPr>
              <a:t>   </a:t>
            </a:r>
            <a:r>
              <a:rPr lang="en-US" altLang="zh-CN" sz="4000" b="1" dirty="0" err="1" smtClean="0">
                <a:latin typeface="Calibri" pitchFamily="34" charset="0"/>
                <a:sym typeface="宋体" pitchFamily="2" charset="-122"/>
              </a:rPr>
              <a:t>zhuāng</a:t>
            </a:r>
            <a:r>
              <a:rPr lang="en-US" altLang="zh-CN" sz="4000" b="1" dirty="0" smtClean="0">
                <a:latin typeface="Calibri" pitchFamily="34" charset="0"/>
                <a:sym typeface="宋体" pitchFamily="2" charset="-122"/>
              </a:rPr>
              <a:t>                   </a:t>
            </a:r>
            <a:r>
              <a:rPr lang="en-US" altLang="zh-CN" sz="4000" b="1" dirty="0" err="1" smtClean="0">
                <a:latin typeface="Calibri" pitchFamily="34" charset="0"/>
                <a:sym typeface="宋体" pitchFamily="2" charset="-122"/>
              </a:rPr>
              <a:t>gòng</a:t>
            </a:r>
            <a:endParaRPr lang="en-US" altLang="zh-CN" sz="4000" b="1" dirty="0">
              <a:latin typeface="Calibri" pitchFamily="34" charset="0"/>
              <a:sym typeface="宋体" pitchFamily="2" charset="-122"/>
            </a:endParaRPr>
          </a:p>
          <a:p>
            <a:r>
              <a:rPr lang="en-US" altLang="zh-CN" sz="4000" b="1" dirty="0" smtClean="0">
                <a:latin typeface="Calibri" pitchFamily="34" charset="0"/>
                <a:sym typeface="宋体" pitchFamily="2" charset="-122"/>
              </a:rPr>
              <a:t>     </a:t>
            </a:r>
            <a:r>
              <a:rPr lang="zh-CN" altLang="en-US" sz="4000" b="1" dirty="0" smtClean="0">
                <a:solidFill>
                  <a:srgbClr val="FF0000"/>
                </a:solidFill>
                <a:latin typeface="Calibri" pitchFamily="34" charset="0"/>
                <a:sym typeface="宋体" pitchFamily="2" charset="-122"/>
              </a:rPr>
              <a:t>装 </a:t>
            </a:r>
            <a:r>
              <a:rPr lang="zh-CN" altLang="en-US" sz="4000" b="1" dirty="0" smtClean="0">
                <a:latin typeface="Calibri" pitchFamily="34" charset="0"/>
                <a:sym typeface="宋体" pitchFamily="2" charset="-122"/>
              </a:rPr>
              <a:t>    上           一   </a:t>
            </a:r>
            <a:r>
              <a:rPr lang="zh-CN" altLang="en-US" sz="4000" b="1" dirty="0" smtClean="0">
                <a:solidFill>
                  <a:srgbClr val="FF0000"/>
                </a:solidFill>
                <a:latin typeface="Calibri" pitchFamily="34" charset="0"/>
                <a:sym typeface="宋体" pitchFamily="2" charset="-122"/>
              </a:rPr>
              <a:t>共</a:t>
            </a:r>
            <a:endParaRPr lang="en-US" altLang="zh-CN" sz="4000" b="1" dirty="0">
              <a:solidFill>
                <a:srgbClr val="FF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172" name="WordArt 4"/>
          <p:cNvSpPr>
            <a:spLocks noChangeArrowheads="1" noChangeShapeType="1"/>
          </p:cNvSpPr>
          <p:nvPr/>
        </p:nvSpPr>
        <p:spPr bwMode="auto">
          <a:xfrm>
            <a:off x="714375" y="1500188"/>
            <a:ext cx="1887538" cy="727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C0C0C0">
                      <a:alpha val="75000"/>
                    </a:srgbClr>
                  </a:outerShdw>
                </a:effectLst>
                <a:latin typeface="宋体"/>
                <a:ea typeface="宋体"/>
              </a:rPr>
              <a:t>我会写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autoUpdateAnimBg="0"/>
      <p:bldP spid="717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6" descr="c:\users\administrator\appdata\roaming\360se6\User Data\temp\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50"/>
            <a:ext cx="9144000" cy="564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4" name="内容占位符 2"/>
          <p:cNvSpPr>
            <a:spLocks noGrp="1" noChangeArrowheads="1"/>
          </p:cNvSpPr>
          <p:nvPr>
            <p:ph type="subTitle" idx="1"/>
          </p:nvPr>
        </p:nvSpPr>
        <p:spPr>
          <a:xfrm>
            <a:off x="3214688" y="1000125"/>
            <a:ext cx="2214562" cy="785813"/>
          </a:xfrm>
          <a:solidFill>
            <a:srgbClr val="FABF8E">
              <a:alpha val="79999"/>
            </a:srgbClr>
          </a:solidFill>
        </p:spPr>
        <p:txBody>
          <a:bodyPr anchor="ctr"/>
          <a:lstStyle/>
          <a:p>
            <a:pPr marL="342900" indent="-342900" eaLnBrk="1" fontAlgn="ctr" hangingPunct="1"/>
            <a:r>
              <a:rPr lang="zh-CN" b="1" smtClean="0">
                <a:latin typeface="方正卡通简体" pitchFamily="1" charset="-122"/>
                <a:ea typeface="方正卡通简体" pitchFamily="1" charset="-122"/>
                <a:sym typeface="方正卡通简体" pitchFamily="1" charset="-122"/>
              </a:rPr>
              <a:t>字词乐园</a:t>
            </a:r>
          </a:p>
        </p:txBody>
      </p:sp>
      <p:sp>
        <p:nvSpPr>
          <p:cNvPr id="8195" name="矩形 2"/>
          <p:cNvSpPr>
            <a:spLocks noChangeArrowheads="1"/>
          </p:cNvSpPr>
          <p:nvPr/>
        </p:nvSpPr>
        <p:spPr bwMode="auto">
          <a:xfrm>
            <a:off x="785813" y="2643188"/>
            <a:ext cx="741680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 dirty="0" err="1" smtClean="0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cáo</a:t>
            </a:r>
            <a:r>
              <a:rPr lang="en-US" altLang="zh-CN" sz="3200" b="1" dirty="0" smtClean="0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                      </a:t>
            </a:r>
            <a:r>
              <a:rPr lang="en-US" altLang="zh-CN" sz="3200" b="1" dirty="0" err="1" smtClean="0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dǔ</a:t>
            </a:r>
            <a:r>
              <a:rPr lang="en-US" altLang="zh-CN" sz="3200" b="1" dirty="0" smtClean="0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             </a:t>
            </a:r>
            <a:r>
              <a:rPr lang="en-US" altLang="zh-CN" sz="3200" b="1" dirty="0" err="1" smtClean="0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zhù</a:t>
            </a:r>
            <a:r>
              <a:rPr lang="en-US" altLang="zh-CN" sz="3200" b="1" dirty="0" smtClean="0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            </a:t>
            </a:r>
            <a:r>
              <a:rPr lang="en-US" altLang="zh-CN" sz="3200" b="1" dirty="0" err="1" smtClean="0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kǎn</a:t>
            </a:r>
            <a:endParaRPr lang="en-US" altLang="zh-CN" sz="3200" b="1" dirty="0" smtClean="0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  <a:p>
            <a:r>
              <a:rPr lang="zh-CN" altLang="en-US" sz="4400" b="1" dirty="0" smtClean="0">
                <a:solidFill>
                  <a:srgbClr val="FF0000"/>
                </a:solidFill>
              </a:rPr>
              <a:t>曹</a:t>
            </a:r>
            <a:r>
              <a:rPr lang="zh-CN" altLang="en-US" sz="4400" dirty="0" smtClean="0"/>
              <a:t>冲     一</a:t>
            </a:r>
            <a:r>
              <a:rPr lang="zh-CN" altLang="en-US" sz="4400" b="1" dirty="0">
                <a:solidFill>
                  <a:srgbClr val="FF0000"/>
                </a:solidFill>
              </a:rPr>
              <a:t>堵</a:t>
            </a:r>
            <a:r>
              <a:rPr lang="zh-CN" altLang="en-US" sz="4400" dirty="0" smtClean="0"/>
              <a:t>墙     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柱</a:t>
            </a:r>
            <a:r>
              <a:rPr lang="zh-CN" altLang="en-US" sz="4400" dirty="0" smtClean="0"/>
              <a:t>子    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砍</a:t>
            </a:r>
            <a:r>
              <a:rPr lang="zh-CN" altLang="en-US" sz="4400" dirty="0"/>
              <a:t>下</a:t>
            </a:r>
            <a:endParaRPr lang="en-US" altLang="zh-CN" sz="4400" b="1" dirty="0">
              <a:latin typeface="Calibri" pitchFamily="34" charset="0"/>
              <a:sym typeface="宋体" pitchFamily="2" charset="-122"/>
            </a:endParaRPr>
          </a:p>
          <a:p>
            <a:r>
              <a:rPr lang="en-US" altLang="zh-CN" sz="3200" b="1" dirty="0" smtClean="0">
                <a:latin typeface="Calibri" pitchFamily="34" charset="0"/>
                <a:sym typeface="宋体" pitchFamily="2" charset="-122"/>
              </a:rPr>
              <a:t>       </a:t>
            </a:r>
            <a:r>
              <a:rPr lang="en-US" altLang="zh-CN" sz="3200" b="1" dirty="0" err="1" smtClean="0">
                <a:latin typeface="Calibri" pitchFamily="34" charset="0"/>
                <a:sym typeface="宋体" pitchFamily="2" charset="-122"/>
              </a:rPr>
              <a:t>bó</a:t>
            </a:r>
            <a:r>
              <a:rPr lang="en-US" altLang="zh-CN" sz="3200" b="1" dirty="0" smtClean="0">
                <a:latin typeface="Calibri" pitchFamily="34" charset="0"/>
                <a:sym typeface="宋体" pitchFamily="2" charset="-122"/>
              </a:rPr>
              <a:t>                  </a:t>
            </a:r>
            <a:r>
              <a:rPr lang="en-US" altLang="zh-CN" sz="3200" b="1" dirty="0" err="1" smtClean="0">
                <a:latin typeface="Calibri" pitchFamily="34" charset="0"/>
                <a:sym typeface="宋体" pitchFamily="2" charset="-122"/>
              </a:rPr>
              <a:t>sōu</a:t>
            </a:r>
            <a:r>
              <a:rPr lang="en-US" altLang="zh-CN" sz="3200" b="1" dirty="0" smtClean="0">
                <a:latin typeface="Calibri" pitchFamily="34" charset="0"/>
                <a:sym typeface="宋体" pitchFamily="2" charset="-122"/>
              </a:rPr>
              <a:t>                </a:t>
            </a:r>
            <a:r>
              <a:rPr lang="en-US" altLang="zh-CN" sz="3200" b="1" dirty="0" err="1" smtClean="0">
                <a:latin typeface="Calibri" pitchFamily="34" charset="0"/>
                <a:sym typeface="宋体" pitchFamily="2" charset="-122"/>
              </a:rPr>
              <a:t>chén</a:t>
            </a:r>
            <a:endParaRPr lang="en-US" altLang="zh-CN" sz="3200" b="1" dirty="0" smtClean="0">
              <a:latin typeface="Calibri" pitchFamily="34" charset="0"/>
              <a:sym typeface="宋体" pitchFamily="2" charset="-122"/>
            </a:endParaRPr>
          </a:p>
          <a:p>
            <a:r>
              <a:rPr lang="zh-CN" altLang="en-US" sz="4400" dirty="0" smtClean="0"/>
              <a:t>反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驳</a:t>
            </a:r>
            <a:r>
              <a:rPr lang="zh-CN" altLang="en-US" sz="4400" dirty="0" smtClean="0"/>
              <a:t>      一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艘</a:t>
            </a:r>
            <a:r>
              <a:rPr lang="zh-CN" altLang="en-US" sz="4400" dirty="0" smtClean="0"/>
              <a:t>        下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沉</a:t>
            </a:r>
            <a:r>
              <a:rPr lang="zh-CN" altLang="en-US" sz="4800" b="1" dirty="0">
                <a:latin typeface="Calibri" pitchFamily="34" charset="0"/>
                <a:sym typeface="宋体" pitchFamily="2" charset="-122"/>
              </a:rPr>
              <a:t/>
            </a:r>
            <a:br>
              <a:rPr lang="zh-CN" altLang="en-US" sz="4800" b="1" dirty="0">
                <a:latin typeface="Calibri" pitchFamily="34" charset="0"/>
                <a:sym typeface="宋体" pitchFamily="2" charset="-122"/>
              </a:rPr>
            </a:br>
            <a:endParaRPr lang="zh-CN" altLang="en-US" sz="4800" b="1" dirty="0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196" name="WordArt 4"/>
          <p:cNvSpPr>
            <a:spLocks noChangeArrowheads="1" noChangeShapeType="1"/>
          </p:cNvSpPr>
          <p:nvPr/>
        </p:nvSpPr>
        <p:spPr bwMode="auto">
          <a:xfrm>
            <a:off x="684213" y="1844675"/>
            <a:ext cx="3038475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9900CC"/>
                </a:solidFill>
                <a:effectLst>
                  <a:outerShdw dist="35921" dir="2700000" algn="ctr" rotWithShape="0">
                    <a:srgbClr val="C0C0C0">
                      <a:alpha val="75000"/>
                    </a:srgbClr>
                  </a:outerShdw>
                </a:effectLst>
                <a:latin typeface="宋体"/>
                <a:ea typeface="宋体"/>
              </a:rPr>
              <a:t>我会认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10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10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ldLvl="0" animBg="1" autoUpdateAnimBg="0"/>
      <p:bldP spid="819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2" descr="c:\users\administrator\appdata\roaming\360se6\User Data\temp\2e2eb9389b504fc2426068d9e4dde71190ef6d2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50"/>
            <a:ext cx="9144000" cy="552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内容占位符 2"/>
          <p:cNvSpPr>
            <a:spLocks noGrp="1" noChangeArrowheads="1"/>
          </p:cNvSpPr>
          <p:nvPr>
            <p:ph type="subTitle" idx="1"/>
          </p:nvPr>
        </p:nvSpPr>
        <p:spPr>
          <a:xfrm>
            <a:off x="3214688" y="1000125"/>
            <a:ext cx="2214562" cy="785813"/>
          </a:xfrm>
          <a:solidFill>
            <a:srgbClr val="FABF8E">
              <a:alpha val="79999"/>
            </a:srgbClr>
          </a:solidFill>
        </p:spPr>
        <p:txBody>
          <a:bodyPr anchor="ctr"/>
          <a:lstStyle/>
          <a:p>
            <a:pPr marL="342900" indent="-342900" eaLnBrk="1" fontAlgn="ctr" hangingPunct="1"/>
            <a:r>
              <a:rPr lang="zh-CN" b="1" smtClean="0">
                <a:latin typeface="方正卡通简体" pitchFamily="1" charset="-122"/>
                <a:ea typeface="方正卡通简体" pitchFamily="1" charset="-122"/>
                <a:sym typeface="方正卡通简体" pitchFamily="1" charset="-122"/>
              </a:rPr>
              <a:t>字词乐园</a:t>
            </a:r>
          </a:p>
        </p:txBody>
      </p:sp>
      <p:sp>
        <p:nvSpPr>
          <p:cNvPr id="9219" name="TextBox 2"/>
          <p:cNvSpPr>
            <a:spLocks noChangeArrowheads="1"/>
          </p:cNvSpPr>
          <p:nvPr/>
        </p:nvSpPr>
        <p:spPr bwMode="auto">
          <a:xfrm>
            <a:off x="1071563" y="2143125"/>
            <a:ext cx="6453187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6600CC"/>
                </a:solidFill>
                <a:latin typeface="Calibri" pitchFamily="34" charset="0"/>
                <a:sym typeface="宋体" pitchFamily="2" charset="-122"/>
              </a:rPr>
              <a:t>左右结构的字有：</a:t>
            </a:r>
          </a:p>
          <a:p>
            <a:r>
              <a:rPr lang="zh-CN" altLang="en-US" sz="3200" b="1" dirty="0" smtClean="0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称、操、根、议、论、棵、刻、船</a:t>
            </a:r>
            <a:endParaRPr lang="en-US" altLang="zh-CN" sz="3200" b="1" dirty="0" smtClean="0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  <a:p>
            <a:r>
              <a:rPr lang="zh-CN" altLang="en-US" sz="3200" b="1" dirty="0" smtClean="0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沿</a:t>
            </a:r>
            <a:endParaRPr lang="zh-CN" altLang="en-US" sz="3200" b="1" dirty="0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220" name="TextBox 4"/>
          <p:cNvSpPr>
            <a:spLocks noChangeArrowheads="1"/>
          </p:cNvSpPr>
          <p:nvPr/>
        </p:nvSpPr>
        <p:spPr bwMode="auto">
          <a:xfrm>
            <a:off x="1071563" y="3643313"/>
            <a:ext cx="66675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6600CC"/>
                </a:solidFill>
                <a:latin typeface="Calibri" pitchFamily="34" charset="0"/>
                <a:sym typeface="宋体" pitchFamily="2" charset="-122"/>
              </a:rPr>
              <a:t>上下结构的字有</a:t>
            </a:r>
            <a:r>
              <a:rPr lang="zh-CN" altLang="en-US" sz="3200" b="1" dirty="0" smtClean="0">
                <a:solidFill>
                  <a:srgbClr val="6600CC"/>
                </a:solidFill>
                <a:latin typeface="Calibri" pitchFamily="34" charset="0"/>
                <a:sym typeface="宋体" pitchFamily="2" charset="-122"/>
              </a:rPr>
              <a:t>：官、岸、装、共</a:t>
            </a:r>
            <a:endParaRPr lang="zh-CN" altLang="en-US" sz="3200" b="1" dirty="0"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857250" y="1500188"/>
            <a:ext cx="22447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写字指导：</a:t>
            </a:r>
          </a:p>
        </p:txBody>
      </p:sp>
      <p:sp>
        <p:nvSpPr>
          <p:cNvPr id="8" name="TextBox 4"/>
          <p:cNvSpPr>
            <a:spLocks noChangeArrowheads="1"/>
          </p:cNvSpPr>
          <p:nvPr/>
        </p:nvSpPr>
        <p:spPr bwMode="auto">
          <a:xfrm>
            <a:off x="500063" y="4786313"/>
            <a:ext cx="20716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认读指导：</a:t>
            </a:r>
          </a:p>
        </p:txBody>
      </p:sp>
      <p:sp>
        <p:nvSpPr>
          <p:cNvPr id="9" name="TextBox 4"/>
          <p:cNvSpPr>
            <a:spLocks noChangeArrowheads="1"/>
          </p:cNvSpPr>
          <p:nvPr/>
        </p:nvSpPr>
        <p:spPr bwMode="auto">
          <a:xfrm>
            <a:off x="2428875" y="4786313"/>
            <a:ext cx="485775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“称”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是多音字。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“称象”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中读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“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chēng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；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“对称”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中读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“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chèn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。</a:t>
            </a:r>
          </a:p>
        </p:txBody>
      </p:sp>
      <p:sp>
        <p:nvSpPr>
          <p:cNvPr id="10" name="TextBox 4"/>
          <p:cNvSpPr>
            <a:spLocks noChangeArrowheads="1"/>
          </p:cNvSpPr>
          <p:nvPr/>
        </p:nvSpPr>
        <p:spPr bwMode="auto">
          <a:xfrm>
            <a:off x="1143000" y="4214813"/>
            <a:ext cx="5000636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6600CC"/>
                </a:solidFill>
                <a:latin typeface="Calibri" pitchFamily="34" charset="0"/>
                <a:sym typeface="宋体" pitchFamily="2" charset="-122"/>
              </a:rPr>
              <a:t>半包围结构的字有</a:t>
            </a:r>
            <a:r>
              <a:rPr lang="zh-CN" altLang="en-US" sz="3200" b="1" dirty="0" smtClean="0">
                <a:solidFill>
                  <a:srgbClr val="6600CC"/>
                </a:solidFill>
                <a:latin typeface="Calibri" pitchFamily="34" charset="0"/>
                <a:sym typeface="宋体" pitchFamily="2" charset="-122"/>
              </a:rPr>
              <a:t>：底</a:t>
            </a:r>
            <a:endParaRPr lang="zh-CN" altLang="en-US" sz="3200" b="1" dirty="0">
              <a:latin typeface="Calibri" pitchFamily="34" charset="0"/>
              <a:sym typeface="宋体" pitchFamily="2" charset="-122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autoUpdateAnimBg="0"/>
      <p:bldP spid="9220" grpId="0" autoUpdateAnimBg="0"/>
      <p:bldP spid="9222" grpId="0" autoUpdateAnimBg="0"/>
      <p:bldP spid="8" grpId="0" autoUpdateAnimBg="0"/>
      <p:bldP spid="9" grpId="0" autoUpdateAnimBg="0"/>
      <p:bldP spid="10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12" descr="c:\users\administrator\appdata\roaming\360se6\User Data\temp\2e2eb9389b504fc2426068d9e4dde71190ef6d2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50"/>
            <a:ext cx="9144000" cy="552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内容占位符 2"/>
          <p:cNvSpPr>
            <a:spLocks noGrp="1" noChangeArrowheads="1"/>
          </p:cNvSpPr>
          <p:nvPr>
            <p:ph type="subTitle" idx="1"/>
          </p:nvPr>
        </p:nvSpPr>
        <p:spPr>
          <a:xfrm>
            <a:off x="500063" y="2714625"/>
            <a:ext cx="7143750" cy="2357438"/>
          </a:xfrm>
        </p:spPr>
        <p:txBody>
          <a:bodyPr/>
          <a:lstStyle/>
          <a:p>
            <a:pPr marL="342900" indent="-342900" algn="l" eaLnBrk="1" hangingPunct="1">
              <a:lnSpc>
                <a:spcPct val="90000"/>
              </a:lnSpc>
              <a:buFont typeface="Arial" pitchFamily="34" charset="0"/>
              <a:buChar char="•"/>
            </a:pPr>
            <a:r>
              <a:rPr lang="zh-CN" altLang="en-US" sz="4800" b="1" dirty="0" smtClean="0">
                <a:solidFill>
                  <a:srgbClr val="FF0066"/>
                </a:solidFill>
                <a:ea typeface="楷体" pitchFamily="49" charset="-122"/>
              </a:rPr>
              <a:t>        你知道曹冲用什么方法称出大象来的吗？说一说。</a:t>
            </a:r>
            <a:endParaRPr lang="en-US" altLang="zh-CN" sz="4800" b="1" dirty="0" smtClean="0">
              <a:ea typeface="楷体" pitchFamily="49" charset="-122"/>
            </a:endParaRPr>
          </a:p>
          <a:p>
            <a:pPr marL="342900" indent="-342900" algn="l" eaLnBrk="1" hangingPunct="1">
              <a:lnSpc>
                <a:spcPct val="90000"/>
              </a:lnSpc>
              <a:buFont typeface="Arial" pitchFamily="34" charset="0"/>
              <a:buChar char="•"/>
            </a:pPr>
            <a:endParaRPr lang="en-US" sz="4400" b="1" dirty="0" smtClean="0">
              <a:ea typeface="楷体" pitchFamily="49" charset="-122"/>
            </a:endParaRPr>
          </a:p>
        </p:txBody>
      </p:sp>
      <p:sp>
        <p:nvSpPr>
          <p:cNvPr id="10244" name="内容占位符 2"/>
          <p:cNvSpPr>
            <a:spLocks noChangeArrowheads="1"/>
          </p:cNvSpPr>
          <p:nvPr/>
        </p:nvSpPr>
        <p:spPr bwMode="auto">
          <a:xfrm>
            <a:off x="3214688" y="1000125"/>
            <a:ext cx="2214562" cy="785813"/>
          </a:xfrm>
          <a:prstGeom prst="rect">
            <a:avLst/>
          </a:prstGeom>
          <a:solidFill>
            <a:srgbClr val="FABF8E">
              <a:alpha val="79999"/>
            </a:srgb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 algn="ctr" fontAlgn="ctr">
              <a:spcBef>
                <a:spcPct val="20000"/>
              </a:spcBef>
            </a:pPr>
            <a:r>
              <a:rPr lang="zh-CN" altLang="en-US" sz="3200" b="1">
                <a:latin typeface="方正卡通简体" pitchFamily="1" charset="-122"/>
                <a:ea typeface="方正卡通简体" pitchFamily="1" charset="-122"/>
                <a:sym typeface="宋体" pitchFamily="2" charset="-122"/>
              </a:rPr>
              <a:t>预习</a:t>
            </a:r>
            <a:r>
              <a:rPr lang="zh-CN" altLang="en-US" sz="3200" b="1">
                <a:solidFill>
                  <a:srgbClr val="000000"/>
                </a:solidFill>
                <a:latin typeface="方正卡通简体" pitchFamily="1" charset="-122"/>
                <a:ea typeface="方正卡通简体" pitchFamily="1" charset="-122"/>
                <a:sym typeface="方正卡通简体" pitchFamily="1" charset="-122"/>
              </a:rPr>
              <a:t>检查</a:t>
            </a:r>
            <a:endParaRPr lang="zh-CN" altLang="en-US" sz="3200" b="1">
              <a:latin typeface="方正卡通简体" pitchFamily="1" charset="-122"/>
              <a:ea typeface="方正卡通简体" pitchFamily="1" charset="-122"/>
              <a:sym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utoUpdateAnimBg="0"/>
      <p:bldP spid="10244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6" descr="c:\users\administrator\appdata\roaming\360se6\User Data\temp\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50"/>
            <a:ext cx="9144000" cy="564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内容占位符 2"/>
          <p:cNvSpPr>
            <a:spLocks noGrp="1" noChangeArrowheads="1"/>
          </p:cNvSpPr>
          <p:nvPr>
            <p:ph type="subTitle" idx="1"/>
          </p:nvPr>
        </p:nvSpPr>
        <p:spPr>
          <a:xfrm>
            <a:off x="714375" y="3000375"/>
            <a:ext cx="7316788" cy="1785938"/>
          </a:xfrm>
        </p:spPr>
        <p:txBody>
          <a:bodyPr/>
          <a:lstStyle/>
          <a:p>
            <a:pPr marL="342900" indent="-342900" algn="l" eaLnBrk="1" hangingPunct="1">
              <a:lnSpc>
                <a:spcPct val="90000"/>
              </a:lnSpc>
            </a:pPr>
            <a:r>
              <a:rPr lang="en-US" altLang="zh-CN" b="1" dirty="0" smtClean="0">
                <a:solidFill>
                  <a:srgbClr val="FF0000"/>
                </a:solidFill>
              </a:rPr>
              <a:t>1</a:t>
            </a:r>
            <a:r>
              <a:rPr lang="zh-CN" altLang="en-US" b="1" dirty="0" smtClean="0">
                <a:solidFill>
                  <a:srgbClr val="FF0000"/>
                </a:solidFill>
              </a:rPr>
              <a:t>、自由读课文，借助文中给出的拼音读准字音，标出自然段。</a:t>
            </a:r>
          </a:p>
          <a:p>
            <a:pPr marL="342900" indent="-342900" algn="l" eaLnBrk="1" hangingPunct="1">
              <a:lnSpc>
                <a:spcPct val="90000"/>
              </a:lnSpc>
            </a:pPr>
            <a:r>
              <a:rPr lang="en-US" altLang="zh-CN" b="1" dirty="0" smtClean="0">
                <a:solidFill>
                  <a:srgbClr val="FF0000"/>
                </a:solidFill>
              </a:rPr>
              <a:t>2</a:t>
            </a:r>
            <a:r>
              <a:rPr lang="zh-CN" altLang="en-US" b="1" dirty="0" smtClean="0">
                <a:solidFill>
                  <a:srgbClr val="FF0000"/>
                </a:solidFill>
              </a:rPr>
              <a:t>、同桌合作，分自然段朗读课文。</a:t>
            </a:r>
          </a:p>
        </p:txBody>
      </p:sp>
      <p:sp>
        <p:nvSpPr>
          <p:cNvPr id="11268" name="内容占位符 2"/>
          <p:cNvSpPr>
            <a:spLocks noChangeArrowheads="1"/>
          </p:cNvSpPr>
          <p:nvPr/>
        </p:nvSpPr>
        <p:spPr bwMode="auto">
          <a:xfrm>
            <a:off x="3214688" y="1000125"/>
            <a:ext cx="2214562" cy="785813"/>
          </a:xfrm>
          <a:prstGeom prst="rect">
            <a:avLst/>
          </a:prstGeom>
          <a:solidFill>
            <a:srgbClr val="FABF8E">
              <a:alpha val="79999"/>
            </a:srgb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 algn="ctr" fontAlgn="ctr">
              <a:spcBef>
                <a:spcPct val="2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方正卡通简体" pitchFamily="1" charset="-122"/>
                <a:ea typeface="方正卡通简体" pitchFamily="1" charset="-122"/>
                <a:sym typeface="方正卡通简体" pitchFamily="1" charset="-122"/>
              </a:rPr>
              <a:t>课文解析</a:t>
            </a:r>
            <a:endParaRPr lang="zh-CN" altLang="en-US" sz="3200" b="1">
              <a:latin typeface="方正卡通简体" pitchFamily="1" charset="-122"/>
              <a:ea typeface="方正卡通简体" pitchFamily="1" charset="-122"/>
              <a:sym typeface="宋体" pitchFamily="2" charset="-122"/>
            </a:endParaRPr>
          </a:p>
        </p:txBody>
      </p:sp>
      <p:sp>
        <p:nvSpPr>
          <p:cNvPr id="11269" name="WordArt 5" descr="water"/>
          <p:cNvSpPr>
            <a:spLocks noChangeArrowheads="1" noChangeShapeType="1"/>
          </p:cNvSpPr>
          <p:nvPr/>
        </p:nvSpPr>
        <p:spPr bwMode="auto">
          <a:xfrm>
            <a:off x="714375" y="1988900"/>
            <a:ext cx="4572000" cy="849312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>
                  <a:outerShdw dist="107763" dir="13500000" sx="125000" sy="125000" rotWithShape="0">
                    <a:srgbClr val="C7DFD3">
                      <a:alpha val="75000"/>
                    </a:srgbClr>
                  </a:outerShdw>
                </a:effectLst>
                <a:latin typeface="宋体"/>
                <a:ea typeface="宋体"/>
              </a:rPr>
              <a:t>自读课文，整体感知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bldLvl="0" animBg="1" autoUpdateAnimBg="0"/>
      <p:bldP spid="1126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12" y="4357694"/>
            <a:ext cx="2541039" cy="178595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/>
        </p:spPr>
      </p:pic>
      <p:sp>
        <p:nvSpPr>
          <p:cNvPr id="12292" name="Rectangle 4"/>
          <p:cNvSpPr>
            <a:spLocks noGrp="1" noChangeArrowheads="1"/>
          </p:cNvSpPr>
          <p:nvPr>
            <p:ph idx="1"/>
          </p:nvPr>
        </p:nvSpPr>
        <p:spPr>
          <a:xfrm>
            <a:off x="142875" y="1857375"/>
            <a:ext cx="8215313" cy="3714750"/>
          </a:xfrm>
        </p:spPr>
        <p:txBody>
          <a:bodyPr/>
          <a:lstStyle/>
          <a:p>
            <a:pPr eaLnBrk="1" hangingPunct="1">
              <a:buNone/>
            </a:pPr>
            <a:r>
              <a:rPr lang="en-US" altLang="zh-CN" sz="3600" b="1" dirty="0" smtClean="0"/>
              <a:t>3</a:t>
            </a:r>
            <a:r>
              <a:rPr lang="zh-CN" altLang="en-US" sz="3600" b="1" dirty="0" smtClean="0"/>
              <a:t>、边读边在书中画出不认识的词语，小组内交流。</a:t>
            </a:r>
          </a:p>
          <a:p>
            <a:pPr eaLnBrk="1" hangingPunct="1">
              <a:buNone/>
            </a:pPr>
            <a:r>
              <a:rPr lang="en-US" altLang="zh-CN" sz="3600" b="1" dirty="0" smtClean="0"/>
              <a:t>4</a:t>
            </a:r>
            <a:r>
              <a:rPr lang="zh-CN" altLang="en-US" sz="3600" b="1" dirty="0" smtClean="0"/>
              <a:t>、分自然段读课文，想一想：</a:t>
            </a:r>
            <a:endParaRPr lang="en-US" altLang="zh-CN" sz="3600" b="1" dirty="0" smtClean="0"/>
          </a:p>
          <a:p>
            <a:pPr eaLnBrk="1" hangingPunct="1">
              <a:buNone/>
            </a:pPr>
            <a:r>
              <a:rPr lang="zh-CN" altLang="en-US" sz="3600" b="1" dirty="0" smtClean="0"/>
              <a:t>课文讲了曹冲的什么事？</a:t>
            </a:r>
          </a:p>
          <a:p>
            <a:pPr eaLnBrk="1" hangingPunct="1">
              <a:buNone/>
            </a:pPr>
            <a:r>
              <a:rPr lang="zh-CN" altLang="en-US" b="1" dirty="0" smtClean="0">
                <a:solidFill>
                  <a:srgbClr val="FF0000"/>
                </a:solidFill>
              </a:rPr>
              <a:t>六岁的曹冲就能想出称象的方法。</a:t>
            </a:r>
            <a:r>
              <a:rPr lang="zh-CN" altLang="en-US" sz="3600" dirty="0" smtClean="0"/>
              <a:t/>
            </a:r>
            <a:br>
              <a:rPr lang="zh-CN" altLang="en-US" sz="3600" dirty="0" smtClean="0"/>
            </a:br>
            <a:r>
              <a:rPr lang="zh-CN" altLang="en-US" sz="3600" dirty="0" smtClean="0"/>
              <a:t>　　　　</a:t>
            </a:r>
            <a:endParaRPr lang="zh-CN" altLang="en-US" sz="3600" b="1" dirty="0" smtClean="0"/>
          </a:p>
        </p:txBody>
      </p:sp>
      <p:sp>
        <p:nvSpPr>
          <p:cNvPr id="21507" name="日期占位符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fld id="{9670751D-FF3E-47A3-9C4F-B632E5671B61}" type="datetime1">
              <a:rPr lang="zh-CN" altLang="en-US" smtClean="0"/>
              <a:pPr/>
              <a:t>2018/3/6</a:t>
            </a:fld>
            <a:endParaRPr lang="zh-CN" altLang="en-US" sz="180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122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857224" y="2825299"/>
            <a:ext cx="471490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说明大象又高又大。</a:t>
            </a:r>
            <a:endParaRPr lang="en-US" altLang="zh-CN" sz="32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57224" y="1142984"/>
            <a:ext cx="7286676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4400" b="1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FF33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品词析句，理解课文</a:t>
            </a:r>
          </a:p>
        </p:txBody>
      </p:sp>
      <p:sp>
        <p:nvSpPr>
          <p:cNvPr id="7" name="矩形 6"/>
          <p:cNvSpPr/>
          <p:nvPr/>
        </p:nvSpPr>
        <p:spPr>
          <a:xfrm>
            <a:off x="500034" y="2000240"/>
            <a:ext cx="821537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默读课文，边读边动笔画一画，你从“身子像堵墙，腿像四根柱子” 可以知道什么？</a:t>
            </a:r>
            <a:endParaRPr lang="zh-CN" altLang="en-US" sz="2800" dirty="0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91701" y="3410074"/>
            <a:ext cx="814393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、要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想知道大象有多重，必须得称一称它。课文介绍了几种称象的办法？你认为哪种好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？从哪看出来的？</a:t>
            </a:r>
            <a:endParaRPr lang="en-US" altLang="zh-CN" sz="32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673669" y="4797095"/>
            <a:ext cx="7451899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三种；曹冲的好；曹操点头微笑。他叫人按照曹冲说的方法去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做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，果然称出了大象的重量。</a:t>
            </a:r>
            <a:endParaRPr lang="en-US" altLang="zh-CN" sz="32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7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1230</TotalTime>
  <Pages>0</Pages>
  <Words>948</Words>
  <Characters>0</Characters>
  <Application>Microsoft Office PowerPoint</Application>
  <DocSecurity>0</DocSecurity>
  <PresentationFormat>全屏显示(4:3)</PresentationFormat>
  <Lines>0</Lines>
  <Paragraphs>122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方正卡通简体</vt:lpstr>
      <vt:lpstr>仿宋</vt:lpstr>
      <vt:lpstr>黑体</vt:lpstr>
      <vt:lpstr>华文新魏</vt:lpstr>
      <vt:lpstr>楷体</vt:lpstr>
      <vt:lpstr>宋体</vt:lpstr>
      <vt:lpstr>Arial</vt:lpstr>
      <vt:lpstr>Calibri</vt:lpstr>
      <vt:lpstr>Calibri Light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revision>语文备课大师【全免费】</cp:revision>
  <dcterms:created xsi:type="dcterms:W3CDTF">2015-06-14T22:00:58Z</dcterms:created>
  <dcterms:modified xsi:type="dcterms:W3CDTF">2018-03-06T02:25:09Z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2052-9.1.0.5155</vt:lpwstr>
  </property>
</Properties>
</file>