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603" r:id="rId3"/>
    <p:sldId id="367" r:id="rId4"/>
    <p:sldId id="368" r:id="rId6"/>
    <p:sldId id="369" r:id="rId7"/>
    <p:sldId id="640" r:id="rId8"/>
    <p:sldId id="641" r:id="rId9"/>
    <p:sldId id="370" r:id="rId10"/>
    <p:sldId id="642" r:id="rId11"/>
    <p:sldId id="643" r:id="rId12"/>
    <p:sldId id="644" r:id="rId13"/>
    <p:sldId id="645" r:id="rId14"/>
    <p:sldId id="680" r:id="rId15"/>
    <p:sldId id="371" r:id="rId16"/>
    <p:sldId id="681" r:id="rId17"/>
    <p:sldId id="682" r:id="rId18"/>
    <p:sldId id="683" r:id="rId19"/>
    <p:sldId id="684" r:id="rId20"/>
    <p:sldId id="685" r:id="rId21"/>
    <p:sldId id="686" r:id="rId22"/>
    <p:sldId id="687" r:id="rId23"/>
    <p:sldId id="688" r:id="rId24"/>
    <p:sldId id="689" r:id="rId25"/>
    <p:sldId id="690" r:id="rId26"/>
    <p:sldId id="503" r:id="rId27"/>
    <p:sldId id="691" r:id="rId28"/>
  </p:sldIdLst>
  <p:sldSz cx="9144000" cy="5143500" type="screen16x9"/>
  <p:notesSz cx="6858000" cy="9144000"/>
  <p:custDataLst>
    <p:tags r:id="rId3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</p:showPr>
  <p:clrMru>
    <a:srgbClr val="E8EAE9"/>
    <a:srgbClr val="FCFCFC"/>
    <a:srgbClr val="CCD0D1"/>
    <a:srgbClr val="D7D9E1"/>
    <a:srgbClr val="D5D8E3"/>
    <a:srgbClr val="DADBDE"/>
    <a:srgbClr val="D9DDE7"/>
    <a:srgbClr val="ECECEC"/>
    <a:srgbClr val="E2E2E2"/>
    <a:srgbClr val="E4E4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6" autoAdjust="0"/>
    <p:restoredTop sz="94660"/>
  </p:normalViewPr>
  <p:slideViewPr>
    <p:cSldViewPr>
      <p:cViewPr varScale="1">
        <p:scale>
          <a:sx n="145" d="100"/>
          <a:sy n="145" d="100"/>
        </p:scale>
        <p:origin x="834" y="120"/>
      </p:cViewPr>
      <p:guideLst>
        <p:guide orient="horz" pos="1767"/>
        <p:guide pos="2886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3" Type="http://schemas.openxmlformats.org/officeDocument/2006/relationships/tags" Target="tags/tag8.xml"/><Relationship Id="rId32" Type="http://schemas.openxmlformats.org/officeDocument/2006/relationships/commentAuthors" Target="commentAuthors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3B58EF-4ABD-40F4-ACA4-FE81D742E6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F8838-2596-481A-81BD-BA549497E72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507C5-9851-4EF6-82C9-5647805156C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B09A5-729D-4B62-9A05-E166FB41220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A21541-2C8E-4FE7-AD01-6AECC40AD2E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2E821-025F-4B15-A27C-65B12F3A2C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DD757-FC75-4840-AABC-5FEC07B4A5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6008" y="123478"/>
            <a:ext cx="2741856" cy="277143"/>
          </a:xfrm>
        </p:spPr>
        <p:txBody>
          <a:bodyPr/>
          <a:lstStyle>
            <a:lvl1pPr algn="l">
              <a:defRPr sz="16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02D13-023C-493B-946F-6334B155020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027665-4685-4CFB-A4DF-574C5BBB63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0EC45-3C31-4C3D-8B77-22FF0C9AAD4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074A8-D729-49BB-A7BC-DB2359C77DB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E339D-55A7-444C-B9D1-1957295915E5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3A32D-1FCD-4730-805F-780D3DD8791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42A674-53CD-422B-9892-C4EF0827967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350D4-CBC2-4A07-BB4A-B4CC231CE9C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165C5-19AB-4D7E-BF4E-8030D4BC8E0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2AC4E-50CB-4334-996F-7EE8464BD26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6AEFD-D42C-445E-A078-69D256A721CC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7A587-D83B-45BF-80B0-EB01029C556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F2B87-989E-4F4D-A3D6-9B10DAD785B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54EB6-7BED-43FD-8483-DCA0766CC83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CA76A6C-E1BF-41A9-90D8-1F55C472F0D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AC6EAE7-8652-497A-B0B9-2516C5BD65F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7.xml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2.xml"/><Relationship Id="rId2" Type="http://schemas.openxmlformats.org/officeDocument/2006/relationships/image" Target="../media/image6.png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4.xml"/><Relationship Id="rId2" Type="http://schemas.openxmlformats.org/officeDocument/2006/relationships/image" Target="../media/image6.png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3365" cy="51435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525" y="4763"/>
            <a:ext cx="4246880" cy="39878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>
            <a:spAutoFit/>
          </a:bodyPr>
          <a:p>
            <a:r>
              <a:rPr lang="zh-CN" altLang="en-US" sz="2000" b="1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统编新版必修下册第三单元写作指导</a:t>
            </a:r>
            <a:endParaRPr lang="zh-CN" altLang="en-US" sz="2000" b="1" noProof="1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11275" y="1329690"/>
            <a:ext cx="6865620" cy="12465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p>
            <a:pPr eaLnBrk="1" latinLnBrk="0" hangingPunct="1">
              <a:lnSpc>
                <a:spcPct val="150000"/>
              </a:lnSpc>
            </a:pPr>
            <a:r>
              <a:rPr lang="zh-CN" altLang="en-US" sz="5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如何清晰地说明事理</a:t>
            </a:r>
            <a:endParaRPr lang="zh-CN" altLang="en-US" sz="5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6105" y="4711700"/>
            <a:ext cx="4928235" cy="43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>
            <a:stCxn id="15" idx="2"/>
          </p:cNvCxnSpPr>
          <p:nvPr/>
        </p:nvCxnSpPr>
        <p:spPr bwMode="auto">
          <a:xfrm>
            <a:off x="4090035" y="3058795"/>
            <a:ext cx="0" cy="128778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" name="TextBox 8"/>
          <p:cNvSpPr txBox="1"/>
          <p:nvPr/>
        </p:nvSpPr>
        <p:spPr>
          <a:xfrm>
            <a:off x="184150" y="1289050"/>
            <a:ext cx="3500755" cy="64389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lIns="91420" tIns="45710" rIns="91420" bIns="45710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说明方法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35838" y="667320"/>
            <a:ext cx="827830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endCxn id="15" idx="0"/>
          </p:cNvCxnSpPr>
          <p:nvPr/>
        </p:nvCxnSpPr>
        <p:spPr bwMode="auto">
          <a:xfrm>
            <a:off x="4090035" y="1779905"/>
            <a:ext cx="0" cy="1025525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" name="六边形 11"/>
          <p:cNvSpPr/>
          <p:nvPr/>
        </p:nvSpPr>
        <p:spPr bwMode="auto">
          <a:xfrm>
            <a:off x="3795537" y="1288956"/>
            <a:ext cx="589383" cy="491140"/>
          </a:xfrm>
          <a:prstGeom prst="hexagon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6553" tIns="28276" rIns="56553" bIns="28276" numCol="1" rtlCol="0" anchor="t" anchorCtr="0" compatLnSpc="1"/>
          <a:lstStyle/>
          <a:p>
            <a:pPr algn="ctr" defTabSz="753745"/>
            <a:endParaRPr lang="zh-CN" altLang="en-US" sz="107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4"/>
          <p:cNvSpPr txBox="1"/>
          <p:nvPr/>
        </p:nvSpPr>
        <p:spPr>
          <a:xfrm>
            <a:off x="3960575" y="1407708"/>
            <a:ext cx="259080" cy="25336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en-US" altLang="zh-CN" sz="16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165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六边形 13"/>
          <p:cNvSpPr/>
          <p:nvPr/>
        </p:nvSpPr>
        <p:spPr bwMode="auto">
          <a:xfrm>
            <a:off x="3795537" y="2686730"/>
            <a:ext cx="589383" cy="491140"/>
          </a:xfrm>
          <a:prstGeom prst="hexagon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6553" tIns="28276" rIns="56553" bIns="28276" numCol="1" rtlCol="0" anchor="t" anchorCtr="0" compatLnSpc="1"/>
          <a:lstStyle/>
          <a:p>
            <a:pPr defTabSz="753745"/>
            <a:endParaRPr lang="zh-CN" altLang="en-US" sz="107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6"/>
          <p:cNvSpPr txBox="1"/>
          <p:nvPr/>
        </p:nvSpPr>
        <p:spPr>
          <a:xfrm>
            <a:off x="3960485" y="2805482"/>
            <a:ext cx="259080" cy="2533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6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165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519930" y="1490345"/>
            <a:ext cx="4494530" cy="701675"/>
          </a:xfrm>
          <a:prstGeom prst="rect">
            <a:avLst/>
          </a:prstGeom>
          <a:noFill/>
          <a:ln>
            <a:noFill/>
          </a:ln>
        </p:spPr>
        <p:txBody>
          <a:bodyPr wrap="square" lIns="56553" tIns="28276" rIns="56553" bIns="28276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Gill Sans" charset="0"/>
              </a:rPr>
              <a:t>为了把复杂的事物说清楚，采用图表法，来弥补单用文字表达的缺欠，对有些事物解说更直接、更具体。 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 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519295" y="2272665"/>
            <a:ext cx="3479165" cy="332740"/>
          </a:xfrm>
          <a:prstGeom prst="rect">
            <a:avLst/>
          </a:prstGeom>
          <a:noFill/>
          <a:ln>
            <a:noFill/>
          </a:ln>
        </p:spPr>
        <p:txBody>
          <a:bodyPr wrap="square" lIns="56553" tIns="28276" rIns="56553" bIns="28276">
            <a:spAutoFit/>
          </a:bodyPr>
          <a:lstStyle/>
          <a:p>
            <a:pPr algn="just" eaLnBrk="0" hangingPunct="0"/>
            <a:r>
              <a:rPr lang="zh-CN" altLang="en-US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  诠  释</a:t>
            </a:r>
            <a:endParaRPr lang="zh-CN" altLang="en-US" sz="18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519341" y="1221969"/>
            <a:ext cx="2069575" cy="332740"/>
          </a:xfrm>
          <a:prstGeom prst="rect">
            <a:avLst/>
          </a:prstGeom>
          <a:noFill/>
          <a:ln>
            <a:noFill/>
          </a:ln>
        </p:spPr>
        <p:txBody>
          <a:bodyPr wrap="square" lIns="56553" tIns="28276" rIns="56553" bIns="28276">
            <a:spAutoFit/>
          </a:bodyPr>
          <a:lstStyle/>
          <a:p>
            <a:pPr algn="just" eaLnBrk="0" hangingPunct="0"/>
            <a:r>
              <a:rPr lang="zh-CN" altLang="en-US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列  图  表</a:t>
            </a:r>
            <a:endParaRPr lang="zh-CN" altLang="en-US" sz="18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582160" y="2546350"/>
            <a:ext cx="4335780" cy="701675"/>
          </a:xfrm>
          <a:prstGeom prst="rect">
            <a:avLst/>
          </a:prstGeom>
          <a:noFill/>
          <a:ln>
            <a:noFill/>
          </a:ln>
        </p:spPr>
        <p:txBody>
          <a:bodyPr wrap="square" lIns="56553" tIns="28276" rIns="56553" bIns="28276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Gill Sans" charset="0"/>
              </a:rPr>
              <a:t>从一个侧面，就事物的某一个特点做些解释，这种方法叫诠释法。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  <a:sym typeface="Gill Sans" charset="0"/>
            </a:endParaRPr>
          </a:p>
        </p:txBody>
      </p:sp>
      <p:sp>
        <p:nvSpPr>
          <p:cNvPr id="4" name="六边形 3"/>
          <p:cNvSpPr/>
          <p:nvPr/>
        </p:nvSpPr>
        <p:spPr bwMode="auto">
          <a:xfrm>
            <a:off x="3795537" y="4346620"/>
            <a:ext cx="589383" cy="491140"/>
          </a:xfrm>
          <a:prstGeom prst="hexagon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6553" tIns="28276" rIns="56553" bIns="28276" numCol="1" rtlCol="0" anchor="t" anchorCtr="0" compatLnSpc="1"/>
          <a:p>
            <a:pPr defTabSz="753745"/>
            <a:endParaRPr lang="zh-CN" altLang="en-US" sz="107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6"/>
          <p:cNvSpPr txBox="1"/>
          <p:nvPr/>
        </p:nvSpPr>
        <p:spPr>
          <a:xfrm>
            <a:off x="3960485" y="4465372"/>
            <a:ext cx="259080" cy="2533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p>
            <a:r>
              <a:rPr lang="en-US" altLang="zh-CN" sz="16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  <a:endParaRPr lang="zh-CN" altLang="en-US" sz="165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19295" y="3545840"/>
            <a:ext cx="3479165" cy="332740"/>
          </a:xfrm>
          <a:prstGeom prst="rect">
            <a:avLst/>
          </a:prstGeom>
          <a:noFill/>
          <a:ln>
            <a:noFill/>
          </a:ln>
        </p:spPr>
        <p:txBody>
          <a:bodyPr wrap="square" lIns="56553" tIns="28276" rIns="56553" bIns="28276">
            <a:spAutoFit/>
          </a:bodyPr>
          <a:p>
            <a:pPr algn="just" eaLnBrk="0" hangingPunct="0"/>
            <a:r>
              <a:rPr lang="zh-CN" altLang="en-US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  比  方</a:t>
            </a:r>
            <a:endParaRPr lang="zh-CN" altLang="en-US" sz="18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81525" y="3878580"/>
            <a:ext cx="4337050" cy="1024890"/>
          </a:xfrm>
          <a:prstGeom prst="rect">
            <a:avLst/>
          </a:prstGeom>
          <a:noFill/>
          <a:ln>
            <a:noFill/>
          </a:ln>
        </p:spPr>
        <p:txBody>
          <a:bodyPr wrap="square" lIns="56553" tIns="28276" rIns="56553" bIns="28276">
            <a:spAutoFit/>
          </a:bodyPr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Gill Sans" charset="0"/>
              </a:rPr>
              <a:t>利用两种不同事物之间的相似之处作比较，以突出事物的形状特点，增强说明的形象性和生动性的说明方法叫做打比方。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  <a:sym typeface="Gill Sans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150" y="1979930"/>
            <a:ext cx="3500755" cy="2857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6679">
        <p14:prism dir="d"/>
      </p:transition>
    </mc:Choice>
    <mc:Fallback>
      <p:transition spd="slow" advTm="667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/>
      <p:bldP spid="21" grpId="0"/>
      <p:bldP spid="18" grpId="0"/>
      <p:bldP spid="14" grpId="0" bldLvl="0" animBg="1"/>
      <p:bldP spid="15" grpId="0"/>
      <p:bldP spid="19" grpId="0"/>
      <p:bldP spid="22" grpId="0"/>
      <p:bldP spid="4" grpId="0" bldLvl="0" animBg="1"/>
      <p:bldP spid="5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直接连接符 24"/>
          <p:cNvCxnSpPr>
            <a:endCxn id="24" idx="0"/>
          </p:cNvCxnSpPr>
          <p:nvPr/>
        </p:nvCxnSpPr>
        <p:spPr bwMode="auto">
          <a:xfrm>
            <a:off x="4090035" y="1779905"/>
            <a:ext cx="0" cy="2580005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" name="TextBox 8"/>
          <p:cNvSpPr txBox="1"/>
          <p:nvPr/>
        </p:nvSpPr>
        <p:spPr>
          <a:xfrm>
            <a:off x="184150" y="1289050"/>
            <a:ext cx="3500755" cy="64389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lIns="91420" tIns="45710" rIns="91420" bIns="45710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说明方法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35838" y="667320"/>
            <a:ext cx="827830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六边形 11"/>
          <p:cNvSpPr/>
          <p:nvPr/>
        </p:nvSpPr>
        <p:spPr bwMode="auto">
          <a:xfrm>
            <a:off x="3795537" y="1288956"/>
            <a:ext cx="589383" cy="491140"/>
          </a:xfrm>
          <a:prstGeom prst="hexagon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6553" tIns="28276" rIns="56553" bIns="28276" numCol="1" rtlCol="0" anchor="t" anchorCtr="0" compatLnSpc="1"/>
          <a:lstStyle/>
          <a:p>
            <a:pPr algn="ctr" defTabSz="753745"/>
            <a:endParaRPr lang="zh-CN" altLang="en-US" sz="107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4"/>
          <p:cNvSpPr txBox="1"/>
          <p:nvPr/>
        </p:nvSpPr>
        <p:spPr>
          <a:xfrm>
            <a:off x="3960575" y="1407708"/>
            <a:ext cx="259080" cy="25336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en-US" altLang="zh-CN" sz="16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07</a:t>
            </a:r>
            <a:endParaRPr lang="zh-CN" altLang="en-US" sz="165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六边形 13"/>
          <p:cNvSpPr/>
          <p:nvPr/>
        </p:nvSpPr>
        <p:spPr bwMode="auto">
          <a:xfrm>
            <a:off x="3795537" y="2270170"/>
            <a:ext cx="589383" cy="491140"/>
          </a:xfrm>
          <a:prstGeom prst="hexagon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6553" tIns="28276" rIns="56553" bIns="28276" numCol="1" rtlCol="0" anchor="t" anchorCtr="0" compatLnSpc="1"/>
          <a:lstStyle/>
          <a:p>
            <a:pPr defTabSz="753745"/>
            <a:endParaRPr lang="zh-CN" altLang="en-US" sz="107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6"/>
          <p:cNvSpPr txBox="1"/>
          <p:nvPr/>
        </p:nvSpPr>
        <p:spPr>
          <a:xfrm>
            <a:off x="3960485" y="2382572"/>
            <a:ext cx="259080" cy="2533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6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08</a:t>
            </a:r>
            <a:endParaRPr lang="zh-CN" altLang="en-US" sz="165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519930" y="1407795"/>
            <a:ext cx="4494530" cy="701675"/>
          </a:xfrm>
          <a:prstGeom prst="rect">
            <a:avLst/>
          </a:prstGeom>
          <a:noFill/>
          <a:ln>
            <a:noFill/>
          </a:ln>
        </p:spPr>
        <p:txBody>
          <a:bodyPr wrap="square" lIns="56553" tIns="28276" rIns="56553" bIns="28276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Gill Sans" charset="0"/>
              </a:rPr>
              <a:t>为了使被说明对象更形象、具体，可以进行状貌摹写，这种说明方法叫摹状貌。 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 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519930" y="2051050"/>
            <a:ext cx="3479165" cy="332740"/>
          </a:xfrm>
          <a:prstGeom prst="rect">
            <a:avLst/>
          </a:prstGeom>
          <a:noFill/>
          <a:ln>
            <a:noFill/>
          </a:ln>
        </p:spPr>
        <p:txBody>
          <a:bodyPr wrap="square" lIns="56553" tIns="28276" rIns="56553" bIns="28276">
            <a:spAutoFit/>
          </a:bodyPr>
          <a:lstStyle/>
          <a:p>
            <a:pPr algn="just" eaLnBrk="0" hangingPunct="0"/>
            <a:r>
              <a:rPr lang="zh-CN" altLang="en-US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      用</a:t>
            </a:r>
            <a:endParaRPr lang="zh-CN" altLang="en-US" sz="18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519341" y="1221969"/>
            <a:ext cx="2069575" cy="332740"/>
          </a:xfrm>
          <a:prstGeom prst="rect">
            <a:avLst/>
          </a:prstGeom>
          <a:noFill/>
          <a:ln>
            <a:noFill/>
          </a:ln>
        </p:spPr>
        <p:txBody>
          <a:bodyPr wrap="square" lIns="56553" tIns="28276" rIns="56553" bIns="28276">
            <a:spAutoFit/>
          </a:bodyPr>
          <a:lstStyle/>
          <a:p>
            <a:pPr algn="just" eaLnBrk="0" hangingPunct="0"/>
            <a:r>
              <a:rPr lang="zh-CN" altLang="en-US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摹  状  貌</a:t>
            </a:r>
            <a:endParaRPr lang="zh-CN" altLang="en-US" sz="18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521200" y="2382520"/>
            <a:ext cx="4335780" cy="378460"/>
          </a:xfrm>
          <a:prstGeom prst="rect">
            <a:avLst/>
          </a:prstGeom>
          <a:noFill/>
          <a:ln>
            <a:noFill/>
          </a:ln>
        </p:spPr>
        <p:txBody>
          <a:bodyPr wrap="square" lIns="56553" tIns="28276" rIns="56553" bIns="28276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Gill Sans" charset="0"/>
              </a:rPr>
              <a:t>为了使说明的内容更充实具体，可以引资料说明。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  <a:sym typeface="Gill Sans" charset="0"/>
            </a:endParaRPr>
          </a:p>
        </p:txBody>
      </p:sp>
      <p:sp>
        <p:nvSpPr>
          <p:cNvPr id="4" name="六边形 3"/>
          <p:cNvSpPr/>
          <p:nvPr/>
        </p:nvSpPr>
        <p:spPr bwMode="auto">
          <a:xfrm>
            <a:off x="3795537" y="3272835"/>
            <a:ext cx="589383" cy="491140"/>
          </a:xfrm>
          <a:prstGeom prst="hexagon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6553" tIns="28276" rIns="56553" bIns="28276" numCol="1" rtlCol="0" anchor="t" anchorCtr="0" compatLnSpc="1"/>
          <a:p>
            <a:pPr defTabSz="753745"/>
            <a:endParaRPr lang="zh-CN" altLang="en-US" sz="107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21200" y="2760980"/>
            <a:ext cx="3479165" cy="332740"/>
          </a:xfrm>
          <a:prstGeom prst="rect">
            <a:avLst/>
          </a:prstGeom>
          <a:noFill/>
          <a:ln>
            <a:noFill/>
          </a:ln>
        </p:spPr>
        <p:txBody>
          <a:bodyPr wrap="square" lIns="56553" tIns="28276" rIns="56553" bIns="28276">
            <a:spAutoFit/>
          </a:bodyPr>
          <a:p>
            <a:pPr algn="just" eaLnBrk="0" hangingPunct="0"/>
            <a:r>
              <a:rPr lang="zh-CN" altLang="en-US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  类  别</a:t>
            </a:r>
            <a:endParaRPr lang="zh-CN" altLang="en-US" sz="18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19295" y="3093720"/>
            <a:ext cx="4337050" cy="701675"/>
          </a:xfrm>
          <a:prstGeom prst="rect">
            <a:avLst/>
          </a:prstGeom>
          <a:noFill/>
          <a:ln>
            <a:noFill/>
          </a:ln>
        </p:spPr>
        <p:txBody>
          <a:bodyPr wrap="square" lIns="56553" tIns="28276" rIns="56553" bIns="28276">
            <a:spAutoFit/>
          </a:bodyPr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Gill Sans" charset="0"/>
              </a:rPr>
              <a:t>将被说明的对象，按照一定的标准划分成不同的类别，一类一类地加以说明，这种说明方法，叫分类别。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  <a:sym typeface="Gill Sans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150" y="1979930"/>
            <a:ext cx="3500755" cy="28575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519295" y="3768090"/>
            <a:ext cx="3479165" cy="332740"/>
          </a:xfrm>
          <a:prstGeom prst="rect">
            <a:avLst/>
          </a:prstGeom>
          <a:noFill/>
          <a:ln>
            <a:noFill/>
          </a:ln>
        </p:spPr>
        <p:txBody>
          <a:bodyPr wrap="square" lIns="56553" tIns="28276" rIns="56553" bIns="28276">
            <a:spAutoFit/>
          </a:bodyPr>
          <a:p>
            <a:pPr algn="just" eaLnBrk="0" hangingPunct="0"/>
            <a:r>
              <a:rPr lang="zh-CN" altLang="en-US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列  数  字</a:t>
            </a:r>
            <a:endParaRPr lang="zh-CN" altLang="en-US" sz="18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19930" y="4135755"/>
            <a:ext cx="4337050" cy="701675"/>
          </a:xfrm>
          <a:prstGeom prst="rect">
            <a:avLst/>
          </a:prstGeom>
          <a:noFill/>
          <a:ln>
            <a:noFill/>
          </a:ln>
        </p:spPr>
        <p:txBody>
          <a:bodyPr wrap="square" lIns="56553" tIns="28276" rIns="56553" bIns="28276">
            <a:spAutoFit/>
          </a:bodyPr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Gill Sans" charset="0"/>
              </a:rPr>
              <a:t>为了使所要说明的事物具体化，还可以采用列数据的方法，以便读者理解。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  <a:sym typeface="Gill Sans" charset="0"/>
            </a:endParaRPr>
          </a:p>
        </p:txBody>
      </p:sp>
      <p:sp>
        <p:nvSpPr>
          <p:cNvPr id="17" name="六边形 16"/>
          <p:cNvSpPr/>
          <p:nvPr/>
        </p:nvSpPr>
        <p:spPr bwMode="auto">
          <a:xfrm>
            <a:off x="3795537" y="4241210"/>
            <a:ext cx="589383" cy="491140"/>
          </a:xfrm>
          <a:prstGeom prst="hexagon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6553" tIns="28276" rIns="56553" bIns="28276" numCol="1" rtlCol="0" anchor="t" anchorCtr="0" compatLnSpc="1"/>
          <a:p>
            <a:pPr defTabSz="753745"/>
            <a:endParaRPr lang="zh-CN" altLang="en-US" sz="107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16"/>
          <p:cNvSpPr txBox="1"/>
          <p:nvPr/>
        </p:nvSpPr>
        <p:spPr>
          <a:xfrm>
            <a:off x="3960485" y="3391587"/>
            <a:ext cx="259080" cy="2533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p>
            <a:r>
              <a:rPr lang="en-US" altLang="zh-CN" sz="16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09</a:t>
            </a:r>
            <a:endParaRPr lang="zh-CN" altLang="en-US" sz="165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16"/>
          <p:cNvSpPr txBox="1"/>
          <p:nvPr/>
        </p:nvSpPr>
        <p:spPr>
          <a:xfrm>
            <a:off x="3960485" y="4359962"/>
            <a:ext cx="259080" cy="2533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6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en-US" altLang="zh-CN" sz="165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6679">
        <p14:prism dir="d"/>
      </p:transition>
    </mc:Choice>
    <mc:Fallback>
      <p:transition spd="slow" advTm="667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/>
      <p:bldP spid="21" grpId="0"/>
      <p:bldP spid="18" grpId="0"/>
      <p:bldP spid="14" grpId="0" bldLvl="0" animBg="1"/>
      <p:bldP spid="15" grpId="0"/>
      <p:bldP spid="19" grpId="0"/>
      <p:bldP spid="22" grpId="0"/>
      <p:bldP spid="4" grpId="0" animBg="1"/>
      <p:bldP spid="23" grpId="0"/>
      <p:bldP spid="7" grpId="0"/>
      <p:bldP spid="8" grpId="0"/>
      <p:bldP spid="17" grpId="0" animBg="1"/>
      <p:bldP spid="24" grpId="0"/>
      <p:bldP spid="2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1187450" y="699770"/>
            <a:ext cx="669671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AutoShape 1"/>
          <p:cNvSpPr/>
          <p:nvPr/>
        </p:nvSpPr>
        <p:spPr bwMode="auto">
          <a:xfrm>
            <a:off x="2671345" y="3179243"/>
            <a:ext cx="1853756" cy="952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2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1875">
              <a:cs typeface="Calibri" panose="020F0502020204030204" pitchFamily="34" charset="0"/>
            </a:endParaRPr>
          </a:p>
        </p:txBody>
      </p:sp>
      <p:sp>
        <p:nvSpPr>
          <p:cNvPr id="13" name="AutoShape 6"/>
          <p:cNvSpPr/>
          <p:nvPr/>
        </p:nvSpPr>
        <p:spPr bwMode="auto">
          <a:xfrm>
            <a:off x="1242939" y="3179243"/>
            <a:ext cx="1501415" cy="952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1875">
              <a:cs typeface="Calibri" panose="020F0502020204030204" pitchFamily="34" charset="0"/>
            </a:endParaRPr>
          </a:p>
        </p:txBody>
      </p:sp>
      <p:sp>
        <p:nvSpPr>
          <p:cNvPr id="14" name="AutoShape 7"/>
          <p:cNvSpPr/>
          <p:nvPr/>
        </p:nvSpPr>
        <p:spPr bwMode="auto">
          <a:xfrm>
            <a:off x="4528276" y="3179243"/>
            <a:ext cx="1539505" cy="952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A0C563"/>
          </a:solidFill>
          <a:ln w="25400" cap="flat" cmpd="sng">
            <a:noFill/>
            <a:prstDash val="solid"/>
            <a:miter lim="0"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s-ES" sz="1875">
              <a:cs typeface="Calibri" panose="020F0502020204030204" pitchFamily="34" charset="0"/>
            </a:endParaRPr>
          </a:p>
        </p:txBody>
      </p:sp>
      <p:sp>
        <p:nvSpPr>
          <p:cNvPr id="15" name="AutoShape 8"/>
          <p:cNvSpPr/>
          <p:nvPr/>
        </p:nvSpPr>
        <p:spPr bwMode="auto">
          <a:xfrm>
            <a:off x="6061432" y="3179243"/>
            <a:ext cx="1815664" cy="8570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4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1875">
              <a:cs typeface="Calibri" panose="020F0502020204030204" pitchFamily="34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232379" y="3481794"/>
            <a:ext cx="663519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223474" y="3544129"/>
            <a:ext cx="6644717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64"/>
          <p:cNvSpPr txBox="1"/>
          <p:nvPr/>
        </p:nvSpPr>
        <p:spPr>
          <a:xfrm>
            <a:off x="3191510" y="3711575"/>
            <a:ext cx="2936240" cy="789305"/>
          </a:xfrm>
          <a:prstGeom prst="rect">
            <a:avLst/>
          </a:prstGeom>
          <a:noFill/>
        </p:spPr>
        <p:txBody>
          <a:bodyPr wrap="square" lIns="51425" tIns="25712" rIns="51425" bIns="25712" rtlCol="0">
            <a:spAutoFit/>
          </a:bodyPr>
          <a:p>
            <a:pPr algn="ctr"/>
            <a:r>
              <a:rPr lang="zh-CN" altLang="zh-HK" sz="4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知识引领</a:t>
            </a:r>
            <a:endParaRPr lang="zh-CN" altLang="zh-HK" sz="48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198880" y="789940"/>
            <a:ext cx="3329305" cy="21863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601845" y="789940"/>
            <a:ext cx="3275330" cy="21863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1839">
        <p14:doors dir="vert"/>
      </p:transition>
    </mc:Choice>
    <mc:Fallback>
      <p:transition spd="slow" advTm="183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435838" y="667320"/>
            <a:ext cx="827830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1435" y="864235"/>
            <a:ext cx="8924290" cy="673100"/>
          </a:xfrm>
          <a:prstGeom prst="rect">
            <a:avLst/>
          </a:prstGeom>
          <a:solidFill>
            <a:srgbClr val="A0C563"/>
          </a:solidFill>
          <a:ln>
            <a:noFill/>
          </a:ln>
        </p:spPr>
        <p:txBody>
          <a:bodyPr lIns="68565" tIns="34282" rIns="68565" bIns="34282" anchor="ctr"/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325">
              <a:solidFill>
                <a:srgbClr val="000000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1435" y="1717040"/>
            <a:ext cx="8924290" cy="3249930"/>
          </a:xfrm>
          <a:prstGeom prst="rect">
            <a:avLst/>
          </a:prstGeom>
          <a:solidFill>
            <a:srgbClr val="FFFFFF"/>
          </a:solidFill>
          <a:ln w="12700" cmpd="sng">
            <a:solidFill>
              <a:srgbClr val="ADBACA"/>
            </a:solidFill>
            <a:miter lim="800000"/>
          </a:ln>
        </p:spPr>
        <p:txBody>
          <a:bodyPr lIns="68565" tIns="34282" rIns="68565" bIns="34282" anchor="ctr"/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endParaRPr lang="zh-CN" altLang="en-US" sz="1000">
              <a:solidFill>
                <a:srgbClr val="000000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19710" y="979805"/>
            <a:ext cx="8587740" cy="442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事理说明文与事物说明文的区别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14935" y="1855470"/>
            <a:ext cx="8735060" cy="610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latinLnBrk="0" hangingPunct="1">
              <a:lnSpc>
                <a:spcPts val="2380"/>
              </a:lnSpc>
            </a:pPr>
            <a:r>
              <a:rPr sz="1800" dirty="0">
                <a:solidFill>
                  <a:srgbClr val="44546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事物说明文是对事物进行详细介绍的文体形式。事理说明文是对道理进行详细介绍的文体形式；或者说事理说明文就是以分析事物的因果关系、介绍科学道理为主的说明文。</a:t>
            </a:r>
            <a:endParaRPr sz="1800" dirty="0">
              <a:solidFill>
                <a:srgbClr val="445469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3" name="TextBox 13"/>
          <p:cNvSpPr txBox="1">
            <a:spLocks noChangeArrowheads="1"/>
          </p:cNvSpPr>
          <p:nvPr/>
        </p:nvSpPr>
        <p:spPr bwMode="auto">
          <a:xfrm>
            <a:off x="83185" y="2615565"/>
            <a:ext cx="8704580" cy="915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latinLnBrk="0" hangingPunct="1">
              <a:lnSpc>
                <a:spcPts val="2380"/>
              </a:lnSpc>
            </a:pPr>
            <a:r>
              <a:rPr sz="180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二者的区别是前者针对事物,后者针对道理。也就是说，事理说明文主要回答“是什么”的问题，事理说明文主要回答“为什么”的问题。但是，有时在一篇说明文中，介绍事物与阐释事理往往是交错使用的。</a:t>
            </a:r>
            <a:endParaRPr sz="1800">
              <a:solidFill>
                <a:srgbClr val="00B0F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TextBox 13"/>
          <p:cNvSpPr txBox="1">
            <a:spLocks noChangeArrowheads="1"/>
          </p:cNvSpPr>
          <p:nvPr/>
        </p:nvSpPr>
        <p:spPr bwMode="auto">
          <a:xfrm>
            <a:off x="99060" y="3657600"/>
            <a:ext cx="8766810" cy="1220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latinLnBrk="0" hangingPunct="1">
              <a:lnSpc>
                <a:spcPts val="2380"/>
              </a:lnSpc>
            </a:pPr>
            <a:r>
              <a:rPr sz="1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事物说明文的说明对象是具体事物，通过对具体事物的形状、构造、性质、特点、用途等作客观而准确的说明，使读者了解、认识这个或这类事物。事理说明文的说明对象是某个抽象事理，将抽象事理的成因、关系、原理等说清楚，使读者知其然知其所以然，明白这个事理“为什么是这样”。</a:t>
            </a:r>
            <a:endParaRPr sz="1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3087">
        <p14:doors dir="vert"/>
      </p:transition>
    </mc:Choice>
    <mc:Fallback>
      <p:transition spd="slow" advTm="308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/>
      <p:bldP spid="14" grpId="0"/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435838" y="667320"/>
            <a:ext cx="827830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1435" y="864235"/>
            <a:ext cx="8924290" cy="673100"/>
          </a:xfrm>
          <a:prstGeom prst="rect">
            <a:avLst/>
          </a:prstGeom>
          <a:solidFill>
            <a:srgbClr val="A0C563"/>
          </a:solidFill>
          <a:ln>
            <a:noFill/>
          </a:ln>
        </p:spPr>
        <p:txBody>
          <a:bodyPr lIns="68565" tIns="34282" rIns="68565" bIns="34282" anchor="ctr"/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325">
              <a:solidFill>
                <a:srgbClr val="000000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1435" y="1717040"/>
            <a:ext cx="8924290" cy="3249930"/>
          </a:xfrm>
          <a:prstGeom prst="rect">
            <a:avLst/>
          </a:prstGeom>
          <a:solidFill>
            <a:srgbClr val="FFFFFF"/>
          </a:solidFill>
          <a:ln w="12700" cmpd="sng">
            <a:solidFill>
              <a:srgbClr val="ADBACA"/>
            </a:solidFill>
            <a:miter lim="800000"/>
          </a:ln>
        </p:spPr>
        <p:txBody>
          <a:bodyPr lIns="68565" tIns="34282" rIns="68565" bIns="34282" anchor="ctr"/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endParaRPr lang="zh-CN" altLang="en-US" sz="1000">
              <a:solidFill>
                <a:srgbClr val="000000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19710" y="979805"/>
            <a:ext cx="8587740" cy="442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写作事理说明文需要注意三点要求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14935" y="1855470"/>
            <a:ext cx="8735060" cy="738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latinLnBrk="0" hangingPunct="1">
              <a:lnSpc>
                <a:spcPts val="2880"/>
              </a:lnSpc>
            </a:pPr>
            <a:r>
              <a:rPr sz="1800" b="1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Arial" panose="020B0604020202020204" pitchFamily="34" charset="0"/>
              </a:rPr>
              <a:t>要考虑读者的接受能力与需求。</a:t>
            </a:r>
            <a:r>
              <a:rPr sz="1800" dirty="0">
                <a:solidFill>
                  <a:srgbClr val="44546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如《青蒿素：人类征服疾病的一小步》和《生命的秘密》，保持科学的严谨，也照顾了非专业读者。</a:t>
            </a:r>
            <a:endParaRPr sz="1800" dirty="0">
              <a:solidFill>
                <a:srgbClr val="445469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3" name="TextBox 13"/>
          <p:cNvSpPr txBox="1">
            <a:spLocks noChangeArrowheads="1"/>
          </p:cNvSpPr>
          <p:nvPr/>
        </p:nvSpPr>
        <p:spPr bwMode="auto">
          <a:xfrm>
            <a:off x="83185" y="2781935"/>
            <a:ext cx="8704580" cy="1107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latinLnBrk="0" hangingPunct="1">
              <a:lnSpc>
                <a:spcPts val="2880"/>
              </a:lnSpc>
            </a:pPr>
            <a:r>
              <a:rPr sz="18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脉络要清楚，关键内容要突出。</a:t>
            </a:r>
            <a:r>
              <a:rPr sz="180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在说明事理的时候，作者思考要周密，条理要清晰，要讲逻辑。《采草药》一文，作者依次抓住入药部位，同时列举“地势”“物性”“地气”“人力”几个方面的不同，把道理说得清清楚楚。</a:t>
            </a:r>
            <a:endParaRPr sz="1800">
              <a:solidFill>
                <a:srgbClr val="00B0F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TextBox 13"/>
          <p:cNvSpPr txBox="1">
            <a:spLocks noChangeArrowheads="1"/>
          </p:cNvSpPr>
          <p:nvPr/>
        </p:nvSpPr>
        <p:spPr bwMode="auto">
          <a:xfrm>
            <a:off x="52070" y="4013200"/>
            <a:ext cx="8766810" cy="738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latinLnBrk="0" hangingPunct="1">
              <a:lnSpc>
                <a:spcPts val="2880"/>
              </a:lnSpc>
            </a:pPr>
            <a:r>
              <a:rPr sz="1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要讲究文采。</a:t>
            </a:r>
            <a:r>
              <a:rPr sz="1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《说“木叶”》一文，讲古典诗歌中“树”和“木”的异同，作者旁征博引，把一个看似简单的话题说得兴味盎然，给读者无尽的遐想和启迪。</a:t>
            </a:r>
            <a:endParaRPr sz="1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3087">
        <p14:doors dir="vert"/>
      </p:transition>
    </mc:Choice>
    <mc:Fallback>
      <p:transition spd="slow" advTm="308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/>
      <p:bldP spid="14" grpId="0"/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435838" y="667320"/>
            <a:ext cx="827830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1435" y="864235"/>
            <a:ext cx="8924290" cy="673100"/>
          </a:xfrm>
          <a:prstGeom prst="rect">
            <a:avLst/>
          </a:prstGeom>
          <a:solidFill>
            <a:srgbClr val="A0C563"/>
          </a:solidFill>
          <a:ln>
            <a:noFill/>
          </a:ln>
        </p:spPr>
        <p:txBody>
          <a:bodyPr lIns="68565" tIns="34282" rIns="68565" bIns="34282" anchor="ctr"/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325">
              <a:solidFill>
                <a:srgbClr val="000000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1435" y="1717040"/>
            <a:ext cx="8924290" cy="3249930"/>
          </a:xfrm>
          <a:prstGeom prst="rect">
            <a:avLst/>
          </a:prstGeom>
          <a:solidFill>
            <a:srgbClr val="FFFFFF"/>
          </a:solidFill>
          <a:ln w="12700" cmpd="sng">
            <a:solidFill>
              <a:srgbClr val="ADBACA"/>
            </a:solidFill>
            <a:miter lim="800000"/>
          </a:ln>
        </p:spPr>
        <p:txBody>
          <a:bodyPr lIns="68565" tIns="34282" rIns="68565" bIns="34282" anchor="ctr"/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endParaRPr lang="zh-CN" altLang="en-US" sz="1000">
              <a:solidFill>
                <a:srgbClr val="000000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19710" y="979805"/>
            <a:ext cx="8587740" cy="442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写作事理说明文需注意的几个方面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14935" y="1855470"/>
            <a:ext cx="873506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latinLnBrk="0" hangingPunct="1">
              <a:lnSpc>
                <a:spcPts val="2380"/>
              </a:lnSpc>
            </a:pPr>
            <a:r>
              <a:rPr sz="1800" b="1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Arial" panose="020B0604020202020204" pitchFamily="34" charset="0"/>
              </a:rPr>
              <a:t>要清晰地说明事理，就要对其有准确、深入的认识。</a:t>
            </a:r>
            <a:endParaRPr sz="1800" b="1" dirty="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3" name="TextBox 13"/>
          <p:cNvSpPr txBox="1">
            <a:spLocks noChangeArrowheads="1"/>
          </p:cNvSpPr>
          <p:nvPr/>
        </p:nvSpPr>
        <p:spPr bwMode="auto">
          <a:xfrm>
            <a:off x="106680" y="2288540"/>
            <a:ext cx="513842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latinLnBrk="0" hangingPunct="1">
              <a:lnSpc>
                <a:spcPts val="2380"/>
              </a:lnSpc>
            </a:pPr>
            <a:r>
              <a:rPr sz="18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在说明事理时，要着重说清其中的关键要素。</a:t>
            </a:r>
            <a:endParaRPr sz="18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</p:txBody>
      </p:sp>
      <p:sp>
        <p:nvSpPr>
          <p:cNvPr id="4" name="TextBox 13"/>
          <p:cNvSpPr txBox="1">
            <a:spLocks noChangeArrowheads="1"/>
          </p:cNvSpPr>
          <p:nvPr/>
        </p:nvSpPr>
        <p:spPr bwMode="auto">
          <a:xfrm>
            <a:off x="114935" y="2733040"/>
            <a:ext cx="5243830" cy="610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latinLnBrk="0" hangingPunct="1">
              <a:lnSpc>
                <a:spcPts val="2380"/>
              </a:lnSpc>
            </a:pPr>
            <a:r>
              <a:rPr sz="1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说明事理时，还要考虑人们认识事理的一般规律，根据说明对象的具体情况安排说明顺序。</a:t>
            </a:r>
            <a:endParaRPr sz="1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</p:txBody>
      </p:sp>
      <p:sp>
        <p:nvSpPr>
          <p:cNvPr id="2" name="TextBox 13"/>
          <p:cNvSpPr txBox="1">
            <a:spLocks noChangeArrowheads="1"/>
          </p:cNvSpPr>
          <p:nvPr/>
        </p:nvSpPr>
        <p:spPr bwMode="auto">
          <a:xfrm>
            <a:off x="106680" y="3450590"/>
            <a:ext cx="5185410" cy="610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latinLnBrk="0" hangingPunct="1">
              <a:lnSpc>
                <a:spcPts val="2380"/>
              </a:lnSpc>
            </a:pPr>
            <a:r>
              <a:rPr sz="1800" b="1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根据事理的特点和人们认识事物的规律，选择适当的说明方法。</a:t>
            </a:r>
            <a:endParaRPr sz="1800" b="1">
              <a:solidFill>
                <a:schemeClr val="accent3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5268595" y="1944370"/>
            <a:ext cx="3581400" cy="2510790"/>
          </a:xfrm>
          <a:prstGeom prst="rect">
            <a:avLst/>
          </a:prstGeom>
        </p:spPr>
      </p:pic>
      <p:sp>
        <p:nvSpPr>
          <p:cNvPr id="9" name="TextBox 13"/>
          <p:cNvSpPr txBox="1">
            <a:spLocks noChangeArrowheads="1"/>
          </p:cNvSpPr>
          <p:nvPr/>
        </p:nvSpPr>
        <p:spPr bwMode="auto">
          <a:xfrm>
            <a:off x="83185" y="4185285"/>
            <a:ext cx="518541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latinLnBrk="0" hangingPunct="1">
              <a:lnSpc>
                <a:spcPts val="2380"/>
              </a:lnSpc>
            </a:pPr>
            <a:r>
              <a:rPr sz="1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语言要深入浅出，通俗易懂，尽量少用术语。</a:t>
            </a:r>
            <a:endParaRPr sz="18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3087">
        <p14:doors dir="vert"/>
      </p:transition>
    </mc:Choice>
    <mc:Fallback>
      <p:transition spd="slow" advTm="308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/>
      <p:bldP spid="14" grpId="0"/>
      <p:bldP spid="3" grpId="0"/>
      <p:bldP spid="4" grpId="0"/>
      <p:bldP spid="2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1187450" y="699770"/>
            <a:ext cx="669671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AutoShape 1"/>
          <p:cNvSpPr/>
          <p:nvPr/>
        </p:nvSpPr>
        <p:spPr bwMode="auto">
          <a:xfrm>
            <a:off x="2671345" y="3179243"/>
            <a:ext cx="1853756" cy="952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2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1875">
              <a:cs typeface="Calibri" panose="020F0502020204030204" pitchFamily="34" charset="0"/>
            </a:endParaRPr>
          </a:p>
        </p:txBody>
      </p:sp>
      <p:sp>
        <p:nvSpPr>
          <p:cNvPr id="13" name="AutoShape 6"/>
          <p:cNvSpPr/>
          <p:nvPr/>
        </p:nvSpPr>
        <p:spPr bwMode="auto">
          <a:xfrm>
            <a:off x="1242939" y="3179243"/>
            <a:ext cx="1501415" cy="952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1875">
              <a:cs typeface="Calibri" panose="020F0502020204030204" pitchFamily="34" charset="0"/>
            </a:endParaRPr>
          </a:p>
        </p:txBody>
      </p:sp>
      <p:sp>
        <p:nvSpPr>
          <p:cNvPr id="14" name="AutoShape 7"/>
          <p:cNvSpPr/>
          <p:nvPr/>
        </p:nvSpPr>
        <p:spPr bwMode="auto">
          <a:xfrm>
            <a:off x="4528276" y="3179243"/>
            <a:ext cx="1539505" cy="952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A0C563"/>
          </a:solidFill>
          <a:ln w="25400" cap="flat" cmpd="sng">
            <a:noFill/>
            <a:prstDash val="solid"/>
            <a:miter lim="0"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s-ES" sz="1875">
              <a:cs typeface="Calibri" panose="020F0502020204030204" pitchFamily="34" charset="0"/>
            </a:endParaRPr>
          </a:p>
        </p:txBody>
      </p:sp>
      <p:sp>
        <p:nvSpPr>
          <p:cNvPr id="15" name="AutoShape 8"/>
          <p:cNvSpPr/>
          <p:nvPr/>
        </p:nvSpPr>
        <p:spPr bwMode="auto">
          <a:xfrm>
            <a:off x="6061432" y="3179243"/>
            <a:ext cx="1815664" cy="8570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4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1875">
              <a:cs typeface="Calibri" panose="020F0502020204030204" pitchFamily="34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232379" y="3481794"/>
            <a:ext cx="663519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223474" y="3544129"/>
            <a:ext cx="6644717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64"/>
          <p:cNvSpPr txBox="1"/>
          <p:nvPr/>
        </p:nvSpPr>
        <p:spPr>
          <a:xfrm>
            <a:off x="3191510" y="3711575"/>
            <a:ext cx="2936240" cy="789305"/>
          </a:xfrm>
          <a:prstGeom prst="rect">
            <a:avLst/>
          </a:prstGeom>
          <a:noFill/>
        </p:spPr>
        <p:txBody>
          <a:bodyPr wrap="square" lIns="51425" tIns="25712" rIns="51425" bIns="25712" rtlCol="0">
            <a:spAutoFit/>
          </a:bodyPr>
          <a:p>
            <a:pPr algn="ctr"/>
            <a:r>
              <a:rPr lang="zh-CN" altLang="zh-HK" sz="4800" b="1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示例赏析</a:t>
            </a:r>
            <a:endParaRPr lang="zh-CN" altLang="zh-HK" sz="4800" b="1" dirty="0">
              <a:solidFill>
                <a:schemeClr val="accent3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198880" y="789940"/>
            <a:ext cx="3329305" cy="21863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601845" y="789940"/>
            <a:ext cx="3275330" cy="21863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1839">
        <p14:doors dir="vert"/>
      </p:transition>
    </mc:Choice>
    <mc:Fallback>
      <p:transition spd="slow" advTm="183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231265" y="652145"/>
            <a:ext cx="7629525" cy="4208780"/>
          </a:xfrm>
          <a:prstGeom prst="rect">
            <a:avLst/>
          </a:prstGeom>
          <a:noFill/>
        </p:spPr>
        <p:txBody>
          <a:bodyPr wrap="square" lIns="91420" tIns="45710" rIns="91420" bIns="45710">
            <a:spAutoFit/>
          </a:bodyPr>
          <a:lstStyle/>
          <a:p>
            <a:pPr algn="just" eaLnBrk="1" latinLnBrk="0" hangingPunct="1">
              <a:lnSpc>
                <a:spcPts val="2920"/>
              </a:lnSpc>
              <a:defRPr/>
            </a:pP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花朵的红色是热情的色彩，它强烈、奔放、激动、令人精神振奋。红紫烂漫的春天，活力充沛，生气蓬勃。花儿为什么这样红?人们一边赞叹，一边不免提出疑问，寻求科学的解释。</a:t>
            </a:r>
            <a:endParaRPr sz="18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just" eaLnBrk="1" latinLnBrk="0" hangingPunct="1">
              <a:lnSpc>
                <a:spcPts val="2920"/>
              </a:lnSpc>
              <a:defRPr/>
            </a:pPr>
            <a:r>
              <a:rPr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花儿为什么这样红?首先有它的物质基础。不论是红花还是红叶，它们的细胞液里都含有由葡萄糖变成的花青素。当它是酸性的时候，呈现红色，酸性愈强，颜色愈红。当它是碱性的时候，呈现蓝色，碱性较强，成为蓝黑色，如墨菊、黑牡丹等是。而当它是中性的时候，则是紫色。万紫千红，红蓝交辉，都是花青素在不同的酸碱反应中所显示出来的。</a:t>
            </a:r>
            <a:endParaRPr sz="18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just" eaLnBrk="1" latinLnBrk="0" hangingPunct="1">
              <a:lnSpc>
                <a:spcPts val="2920"/>
              </a:lnSpc>
              <a:defRPr/>
            </a:pPr>
            <a:r>
              <a:rPr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除了红花以外，还有黄色、橙色的花。橙色与柑橘，南瓜等果实的色彩相似，而最典型的是胡萝卜，所以表现这种色彩的色素，就被称为胡萝卜素。</a:t>
            </a:r>
            <a:endParaRPr sz="18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34185" y="784731"/>
            <a:ext cx="968175" cy="3942716"/>
            <a:chOff x="1049988" y="3868043"/>
            <a:chExt cx="821716" cy="1775819"/>
          </a:xfrm>
        </p:grpSpPr>
        <p:sp>
          <p:nvSpPr>
            <p:cNvPr id="16" name="矩形 15"/>
            <p:cNvSpPr/>
            <p:nvPr/>
          </p:nvSpPr>
          <p:spPr>
            <a:xfrm>
              <a:off x="1049988" y="3868101"/>
              <a:ext cx="821716" cy="1712325"/>
            </a:xfrm>
            <a:prstGeom prst="rect">
              <a:avLst/>
            </a:prstGeom>
            <a:solidFill>
              <a:srgbClr val="AECD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132277" y="3868043"/>
              <a:ext cx="517053" cy="17758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花儿为什这样红</a:t>
              </a:r>
              <a:r>
                <a:rPr lang="zh-CN" altLang="en-US" sz="26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zh-CN" altLang="en-US" sz="26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26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飞哥PPT眉头"/>
          <p:cNvSpPr>
            <a:spLocks noChangeShapeType="1"/>
          </p:cNvSpPr>
          <p:nvPr/>
        </p:nvSpPr>
        <p:spPr bwMode="auto">
          <a:xfrm rot="16200000" flipH="1">
            <a:off x="-1020445" y="2593340"/>
            <a:ext cx="4445635" cy="57150"/>
          </a:xfrm>
          <a:prstGeom prst="lin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20" tIns="45710" rIns="91420" bIns="45710" numCol="1" anchor="t" anchorCtr="0" compatLnSpc="1"/>
          <a:lstStyle/>
          <a:p>
            <a:endParaRPr lang="zh-CN" altLang="en-US" sz="100"/>
          </a:p>
        </p:txBody>
      </p:sp>
      <p:sp>
        <p:nvSpPr>
          <p:cNvPr id="21" name="飞哥PPT眉头"/>
          <p:cNvSpPr>
            <a:spLocks noChangeShapeType="1"/>
          </p:cNvSpPr>
          <p:nvPr/>
        </p:nvSpPr>
        <p:spPr bwMode="auto">
          <a:xfrm flipH="1">
            <a:off x="125095" y="4705350"/>
            <a:ext cx="8942705" cy="43815"/>
          </a:xfrm>
          <a:prstGeom prst="lin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20" tIns="45710" rIns="91420" bIns="45710" numCol="1" anchor="t" anchorCtr="0" compatLnSpc="1"/>
          <a:lstStyle/>
          <a:p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300" advTm="3166">
        <p14:honeycomb/>
      </p:transition>
    </mc:Choice>
    <mc:Fallback>
      <p:transition spd="slow" advTm="316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231265" y="652145"/>
            <a:ext cx="7629525" cy="4168140"/>
          </a:xfrm>
          <a:prstGeom prst="rect">
            <a:avLst/>
          </a:prstGeom>
          <a:noFill/>
        </p:spPr>
        <p:txBody>
          <a:bodyPr wrap="square" lIns="91420" tIns="45710" rIns="91420" bIns="45710">
            <a:spAutoFit/>
          </a:bodyPr>
          <a:lstStyle/>
          <a:p>
            <a:pPr algn="just" eaLnBrk="1" latinLnBrk="0" hangingPunct="1">
              <a:lnSpc>
                <a:spcPts val="2120"/>
              </a:lnSpc>
              <a:defRPr/>
            </a:pP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至于白花，那是因为细胞液里不含色素的缘故。有些白花，例如菊花，萎谢之前微染红色，表示它这时也含有少量的花青素了。变色的一个特殊例子是添色木芙蓉，早晨初开白色，中午淡红，下午深红，一日三变，愈开愈美丽。又如八仙花，初开白色微绿，经过几天，变成淡红，或带微蓝，它不像添色木芙蓉那样朝开暮落。至于一般的花，大都初开时浓艳，后渐淡褪。</a:t>
            </a:r>
            <a:endParaRPr sz="18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just" eaLnBrk="1" latinLnBrk="0" hangingPunct="1">
              <a:lnSpc>
                <a:spcPts val="2120"/>
              </a:lnSpc>
              <a:defRPr/>
            </a:pPr>
            <a:r>
              <a:rPr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花儿为什么这样红?还需要用物理学原理来解释。太阳光经过三棱镜或水滴的折射，会分成红、橙、黄、绿、蓝、靛、紫、七种颜色。这七种颜色的光波长短不同，红光波长，紫光波短。酸性的花青素会把红色的长光波反射出来，送到我们的眼帘，我们便感觉到是鲜艳的红花。同样，中性的花青素反射紫色的光波，碱性的花青素反射蓝色的光波，胡萝卜素有不同的成分，便分别反射黄色光波或橙色光波。白花不含色素，但组织里面含有空气，会把光波全部反射出来。有的花瓣，表面有较多的细微而排列整齐的玻璃球似的突起，看起来好像丝绒，能够像金刚石那样强烈地反射光线，色彩就更为鲜艳，如某些月季花就是。</a:t>
            </a:r>
            <a:endParaRPr sz="18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34185" y="784731"/>
            <a:ext cx="968175" cy="3942716"/>
            <a:chOff x="1049988" y="3868043"/>
            <a:chExt cx="821716" cy="1775819"/>
          </a:xfrm>
        </p:grpSpPr>
        <p:sp>
          <p:nvSpPr>
            <p:cNvPr id="16" name="矩形 15"/>
            <p:cNvSpPr/>
            <p:nvPr/>
          </p:nvSpPr>
          <p:spPr>
            <a:xfrm>
              <a:off x="1049988" y="3868101"/>
              <a:ext cx="821716" cy="1712325"/>
            </a:xfrm>
            <a:prstGeom prst="rect">
              <a:avLst/>
            </a:prstGeom>
            <a:solidFill>
              <a:srgbClr val="AECD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132277" y="3868043"/>
              <a:ext cx="517053" cy="17758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花儿为什这样红</a:t>
              </a:r>
              <a:r>
                <a:rPr lang="zh-CN" altLang="en-US" sz="26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zh-CN" altLang="en-US" sz="26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26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飞哥PPT眉头"/>
          <p:cNvSpPr>
            <a:spLocks noChangeShapeType="1"/>
          </p:cNvSpPr>
          <p:nvPr/>
        </p:nvSpPr>
        <p:spPr bwMode="auto">
          <a:xfrm rot="16200000" flipH="1">
            <a:off x="-1020445" y="2593340"/>
            <a:ext cx="4445635" cy="57150"/>
          </a:xfrm>
          <a:prstGeom prst="lin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20" tIns="45710" rIns="91420" bIns="45710" numCol="1" anchor="t" anchorCtr="0" compatLnSpc="1"/>
          <a:lstStyle/>
          <a:p>
            <a:endParaRPr lang="zh-CN" altLang="en-US" sz="100"/>
          </a:p>
        </p:txBody>
      </p:sp>
      <p:sp>
        <p:nvSpPr>
          <p:cNvPr id="21" name="飞哥PPT眉头"/>
          <p:cNvSpPr>
            <a:spLocks noChangeShapeType="1"/>
          </p:cNvSpPr>
          <p:nvPr/>
        </p:nvSpPr>
        <p:spPr bwMode="auto">
          <a:xfrm flipH="1">
            <a:off x="125095" y="4705350"/>
            <a:ext cx="8942705" cy="43815"/>
          </a:xfrm>
          <a:prstGeom prst="lin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20" tIns="45710" rIns="91420" bIns="45710" numCol="1" anchor="t" anchorCtr="0" compatLnSpc="1"/>
          <a:lstStyle/>
          <a:p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300" advTm="3166">
        <p14:honeycomb/>
      </p:transition>
    </mc:Choice>
    <mc:Fallback>
      <p:transition spd="slow" advTm="316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231265" y="652145"/>
            <a:ext cx="7629525" cy="3896360"/>
          </a:xfrm>
          <a:prstGeom prst="rect">
            <a:avLst/>
          </a:prstGeom>
          <a:noFill/>
        </p:spPr>
        <p:txBody>
          <a:bodyPr wrap="square" lIns="91420" tIns="45710" rIns="91420" bIns="45710">
            <a:spAutoFit/>
          </a:bodyPr>
          <a:lstStyle/>
          <a:p>
            <a:pPr algn="just" eaLnBrk="1" latinLnBrk="0" hangingPunct="1">
              <a:lnSpc>
                <a:spcPts val="2120"/>
              </a:lnSpc>
              <a:defRPr/>
            </a:pP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花儿为什么这样红?还有它生理上的需要。光波长短不同，所含热量也不同:红、橙、黄光波长，含热量多;蓝、紫光波短，含热量少。花的组织，尤其是花瓣，一般都比较柔嫩。在野生状态，红、橙、黄花都生长在阳光强烈的地方，反射了含热量多的长光波，不致引起灼伤，有保护的作用。蓝花都生长在树林下、草丛间，反射短光波，吸收微弱的含热量多的长光波，对它的生理作用有利。白花也多阴性植物，有些夜间开放，反射了全部的光波，是另一种适应措施。自然界少有黑色的花，只有少数的花偶然有黑色的斑点，因为黑色吸收全部的光波，热量过多，容易受到伤害。</a:t>
            </a:r>
            <a:endParaRPr sz="18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just" eaLnBrk="1" latinLnBrk="0" hangingPunct="1">
              <a:lnSpc>
                <a:spcPts val="2120"/>
              </a:lnSpc>
              <a:defRPr/>
            </a:pPr>
            <a:r>
              <a:rPr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花儿为什么这样红?从进化的观点来考察，它有一个发展的过程。裸子植物的花是原始的形态，都带绿色，而花药和花粉则呈黄色。在光谱里面，与绿色邻接的，长波一端是黄、橙和红，短波一端是青、蓝和紫。我们可以说，花色以绿色为起点，向长波一端发展，由黄而橙，最后出现红色;向短波一端发展，是蓝色和紫色。红色应是最晚出现的花色，在进化途程中居于项峰，最鲜艳，最耀眼。</a:t>
            </a:r>
            <a:endParaRPr sz="18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34185" y="784731"/>
            <a:ext cx="968175" cy="3942716"/>
            <a:chOff x="1049988" y="3868043"/>
            <a:chExt cx="821716" cy="1775819"/>
          </a:xfrm>
        </p:grpSpPr>
        <p:sp>
          <p:nvSpPr>
            <p:cNvPr id="16" name="矩形 15"/>
            <p:cNvSpPr/>
            <p:nvPr/>
          </p:nvSpPr>
          <p:spPr>
            <a:xfrm>
              <a:off x="1049988" y="3868101"/>
              <a:ext cx="821716" cy="1712325"/>
            </a:xfrm>
            <a:prstGeom prst="rect">
              <a:avLst/>
            </a:prstGeom>
            <a:solidFill>
              <a:srgbClr val="AECD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132277" y="3868043"/>
              <a:ext cx="517053" cy="17758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花儿为什这样红</a:t>
              </a:r>
              <a:r>
                <a:rPr lang="zh-CN" altLang="en-US" sz="26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zh-CN" altLang="en-US" sz="26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26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飞哥PPT眉头"/>
          <p:cNvSpPr>
            <a:spLocks noChangeShapeType="1"/>
          </p:cNvSpPr>
          <p:nvPr/>
        </p:nvSpPr>
        <p:spPr bwMode="auto">
          <a:xfrm rot="16200000" flipH="1">
            <a:off x="-1020445" y="2593340"/>
            <a:ext cx="4445635" cy="57150"/>
          </a:xfrm>
          <a:prstGeom prst="lin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20" tIns="45710" rIns="91420" bIns="45710" numCol="1" anchor="t" anchorCtr="0" compatLnSpc="1"/>
          <a:lstStyle/>
          <a:p>
            <a:endParaRPr lang="zh-CN" altLang="en-US" sz="100"/>
          </a:p>
        </p:txBody>
      </p:sp>
      <p:sp>
        <p:nvSpPr>
          <p:cNvPr id="21" name="飞哥PPT眉头"/>
          <p:cNvSpPr>
            <a:spLocks noChangeShapeType="1"/>
          </p:cNvSpPr>
          <p:nvPr/>
        </p:nvSpPr>
        <p:spPr bwMode="auto">
          <a:xfrm flipH="1">
            <a:off x="125095" y="4705350"/>
            <a:ext cx="8942705" cy="43815"/>
          </a:xfrm>
          <a:prstGeom prst="lin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20" tIns="45710" rIns="91420" bIns="45710" numCol="1" anchor="t" anchorCtr="0" compatLnSpc="1"/>
          <a:lstStyle/>
          <a:p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300" advTm="3166">
        <p14:honeycomb/>
      </p:transition>
    </mc:Choice>
    <mc:Fallback>
      <p:transition spd="slow" advTm="316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339190" y="716174"/>
            <a:ext cx="2297430" cy="767080"/>
          </a:xfrm>
          <a:prstGeom prst="rect">
            <a:avLst/>
          </a:prstGeom>
          <a:noFill/>
        </p:spPr>
        <p:txBody>
          <a:bodyPr wrap="none" lIns="91420" tIns="45710" rIns="91420" bIns="45710" rtlCol="0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    录</a:t>
            </a:r>
            <a:endParaRPr lang="zh-CN" altLang="en-US" sz="4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33298" y="674305"/>
            <a:ext cx="827830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898667" y="1695163"/>
            <a:ext cx="1675130" cy="2629775"/>
            <a:chOff x="778084" y="1038958"/>
            <a:chExt cx="1850420" cy="2900945"/>
          </a:xfrm>
        </p:grpSpPr>
        <p:sp>
          <p:nvSpPr>
            <p:cNvPr id="6" name="圆角矩形 5"/>
            <p:cNvSpPr/>
            <p:nvPr/>
          </p:nvSpPr>
          <p:spPr>
            <a:xfrm>
              <a:off x="887052" y="1038958"/>
              <a:ext cx="1632254" cy="1502651"/>
            </a:xfrm>
            <a:prstGeom prst="roundRect">
              <a:avLst>
                <a:gd name="adj" fmla="val 935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425" tIns="25712" rIns="51425" bIns="25712" rtlCol="0" anchor="ctr"/>
            <a:lstStyle/>
            <a:p>
              <a:pPr algn="ctr"/>
              <a:endParaRPr lang="zh-HK" altLang="en-US" sz="100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778084" y="1947913"/>
              <a:ext cx="1850186" cy="1991990"/>
            </a:xfrm>
            <a:custGeom>
              <a:avLst/>
              <a:gdLst>
                <a:gd name="connsiteX0" fmla="*/ 1 w 2466914"/>
                <a:gd name="connsiteY0" fmla="*/ 0 h 3944375"/>
                <a:gd name="connsiteX1" fmla="*/ 2466914 w 2466914"/>
                <a:gd name="connsiteY1" fmla="*/ 0 h 3944375"/>
                <a:gd name="connsiteX2" fmla="*/ 2466914 w 2466914"/>
                <a:gd name="connsiteY2" fmla="*/ 3515745 h 3944375"/>
                <a:gd name="connsiteX3" fmla="*/ 2466913 w 2466914"/>
                <a:gd name="connsiteY3" fmla="*/ 3515745 h 3944375"/>
                <a:gd name="connsiteX4" fmla="*/ 2466913 w 2466914"/>
                <a:gd name="connsiteY4" fmla="*/ 3757044 h 3944375"/>
                <a:gd name="connsiteX5" fmla="*/ 2279582 w 2466914"/>
                <a:gd name="connsiteY5" fmla="*/ 3944375 h 3944375"/>
                <a:gd name="connsiteX6" fmla="*/ 187331 w 2466914"/>
                <a:gd name="connsiteY6" fmla="*/ 3944375 h 3944375"/>
                <a:gd name="connsiteX7" fmla="*/ 0 w 2466914"/>
                <a:gd name="connsiteY7" fmla="*/ 3757044 h 3944375"/>
                <a:gd name="connsiteX8" fmla="*/ 0 w 2466914"/>
                <a:gd name="connsiteY8" fmla="*/ 2128171 h 3944375"/>
                <a:gd name="connsiteX9" fmla="*/ 1 w 2466914"/>
                <a:gd name="connsiteY9" fmla="*/ 2128161 h 394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6914" h="3944375">
                  <a:moveTo>
                    <a:pt x="1" y="0"/>
                  </a:moveTo>
                  <a:lnTo>
                    <a:pt x="2466914" y="0"/>
                  </a:lnTo>
                  <a:lnTo>
                    <a:pt x="2466914" y="3515745"/>
                  </a:lnTo>
                  <a:lnTo>
                    <a:pt x="2466913" y="3515745"/>
                  </a:lnTo>
                  <a:lnTo>
                    <a:pt x="2466913" y="3757044"/>
                  </a:lnTo>
                  <a:cubicBezTo>
                    <a:pt x="2466913" y="3860504"/>
                    <a:pt x="2383042" y="3944375"/>
                    <a:pt x="2279582" y="3944375"/>
                  </a:cubicBezTo>
                  <a:lnTo>
                    <a:pt x="187331" y="3944375"/>
                  </a:lnTo>
                  <a:cubicBezTo>
                    <a:pt x="83871" y="3944375"/>
                    <a:pt x="0" y="3860504"/>
                    <a:pt x="0" y="3757044"/>
                  </a:cubicBezTo>
                  <a:lnTo>
                    <a:pt x="0" y="2128171"/>
                  </a:lnTo>
                  <a:lnTo>
                    <a:pt x="1" y="212816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425" tIns="25712" rIns="51425" bIns="25712" rtlCol="0" anchor="ctr"/>
            <a:lstStyle/>
            <a:p>
              <a:pPr algn="ctr"/>
              <a:endParaRPr lang="zh-HK" altLang="en-US" sz="100">
                <a:solidFill>
                  <a:schemeClr val="bg1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1403141" y="1647875"/>
              <a:ext cx="600075" cy="6000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425" tIns="25712" rIns="51425" bIns="25712" rtlCol="0" anchor="ctr"/>
            <a:lstStyle/>
            <a:p>
              <a:pPr algn="ctr"/>
              <a:endParaRPr lang="zh-HK" altLang="en-US" sz="100">
                <a:latin typeface="Impact" panose="020B0806030902050204" pitchFamily="34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304926" y="1222952"/>
              <a:ext cx="839367" cy="615720"/>
            </a:xfrm>
            <a:prstGeom prst="rect">
              <a:avLst/>
            </a:prstGeom>
            <a:noFill/>
          </p:spPr>
          <p:txBody>
            <a:bodyPr wrap="square" lIns="51425" tIns="25712" rIns="51425" bIns="25712" rtlCol="0">
              <a:spAutoFit/>
            </a:bodyPr>
            <a:lstStyle/>
            <a:p>
              <a:pPr algn="ctr"/>
              <a:r>
                <a:rPr lang="en-US" altLang="zh-HK" sz="3300" dirty="0">
                  <a:solidFill>
                    <a:schemeClr val="bg1"/>
                  </a:solidFill>
                  <a:latin typeface="Impact" panose="020B0806030902050204" pitchFamily="34" charset="0"/>
                  <a:ea typeface="张海山锐谐体2.0-授权联系：Samtype@QQ.com" panose="02000000000000000000" pitchFamily="2" charset="-122"/>
                </a:rPr>
                <a:t>01</a:t>
              </a:r>
              <a:endParaRPr lang="zh-HK" altLang="en-US" sz="3300" dirty="0">
                <a:solidFill>
                  <a:schemeClr val="bg1"/>
                </a:solidFill>
                <a:latin typeface="Impact" panose="020B0806030902050204" pitchFamily="34" charset="0"/>
                <a:ea typeface="张海山锐谐体2.0-授权联系：Samtype@QQ.com" panose="02000000000000000000" pitchFamily="2" charset="-122"/>
              </a:endParaRPr>
            </a:p>
          </p:txBody>
        </p:sp>
        <p:sp>
          <p:nvSpPr>
            <p:cNvPr id="13" name="文本框 64"/>
            <p:cNvSpPr txBox="1"/>
            <p:nvPr/>
          </p:nvSpPr>
          <p:spPr>
            <a:xfrm>
              <a:off x="778785" y="2707497"/>
              <a:ext cx="1849719" cy="530962"/>
            </a:xfrm>
            <a:prstGeom prst="rect">
              <a:avLst/>
            </a:prstGeom>
            <a:noFill/>
          </p:spPr>
          <p:txBody>
            <a:bodyPr wrap="square" lIns="51425" tIns="25712" rIns="51425" bIns="25712" rtlCol="0">
              <a:spAutoFit/>
            </a:bodyPr>
            <a:lstStyle/>
            <a:p>
              <a:pPr algn="ctr"/>
              <a:r>
                <a:rPr lang="zh-CN" altLang="zh-HK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勾线提要</a:t>
              </a:r>
              <a:endParaRPr lang="zh-CN" altLang="zh-HK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663928" y="1695163"/>
            <a:ext cx="1674918" cy="2629775"/>
            <a:chOff x="2690633" y="1038958"/>
            <a:chExt cx="1850186" cy="2900945"/>
          </a:xfrm>
        </p:grpSpPr>
        <p:sp>
          <p:nvSpPr>
            <p:cNvPr id="16" name="圆角矩形 15"/>
            <p:cNvSpPr/>
            <p:nvPr/>
          </p:nvSpPr>
          <p:spPr>
            <a:xfrm>
              <a:off x="2799601" y="1038958"/>
              <a:ext cx="1632254" cy="1502651"/>
            </a:xfrm>
            <a:prstGeom prst="roundRect">
              <a:avLst>
                <a:gd name="adj" fmla="val 935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425" tIns="25712" rIns="51425" bIns="25712" rtlCol="0" anchor="ctr"/>
            <a:lstStyle/>
            <a:p>
              <a:pPr algn="ctr"/>
              <a:endParaRPr lang="zh-HK" altLang="en-US" sz="100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2690633" y="1947912"/>
              <a:ext cx="1850186" cy="1991991"/>
            </a:xfrm>
            <a:custGeom>
              <a:avLst/>
              <a:gdLst>
                <a:gd name="connsiteX0" fmla="*/ 1 w 2466914"/>
                <a:gd name="connsiteY0" fmla="*/ 0 h 3944375"/>
                <a:gd name="connsiteX1" fmla="*/ 2466914 w 2466914"/>
                <a:gd name="connsiteY1" fmla="*/ 0 h 3944375"/>
                <a:gd name="connsiteX2" fmla="*/ 2466914 w 2466914"/>
                <a:gd name="connsiteY2" fmla="*/ 3515745 h 3944375"/>
                <a:gd name="connsiteX3" fmla="*/ 2466913 w 2466914"/>
                <a:gd name="connsiteY3" fmla="*/ 3515745 h 3944375"/>
                <a:gd name="connsiteX4" fmla="*/ 2466913 w 2466914"/>
                <a:gd name="connsiteY4" fmla="*/ 3757044 h 3944375"/>
                <a:gd name="connsiteX5" fmla="*/ 2279582 w 2466914"/>
                <a:gd name="connsiteY5" fmla="*/ 3944375 h 3944375"/>
                <a:gd name="connsiteX6" fmla="*/ 187331 w 2466914"/>
                <a:gd name="connsiteY6" fmla="*/ 3944375 h 3944375"/>
                <a:gd name="connsiteX7" fmla="*/ 0 w 2466914"/>
                <a:gd name="connsiteY7" fmla="*/ 3757044 h 3944375"/>
                <a:gd name="connsiteX8" fmla="*/ 0 w 2466914"/>
                <a:gd name="connsiteY8" fmla="*/ 2128171 h 3944375"/>
                <a:gd name="connsiteX9" fmla="*/ 1 w 2466914"/>
                <a:gd name="connsiteY9" fmla="*/ 2128161 h 394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6914" h="3944375">
                  <a:moveTo>
                    <a:pt x="1" y="0"/>
                  </a:moveTo>
                  <a:lnTo>
                    <a:pt x="2466914" y="0"/>
                  </a:lnTo>
                  <a:lnTo>
                    <a:pt x="2466914" y="3515745"/>
                  </a:lnTo>
                  <a:lnTo>
                    <a:pt x="2466913" y="3515745"/>
                  </a:lnTo>
                  <a:lnTo>
                    <a:pt x="2466913" y="3757044"/>
                  </a:lnTo>
                  <a:cubicBezTo>
                    <a:pt x="2466913" y="3860504"/>
                    <a:pt x="2383042" y="3944375"/>
                    <a:pt x="2279582" y="3944375"/>
                  </a:cubicBezTo>
                  <a:lnTo>
                    <a:pt x="187331" y="3944375"/>
                  </a:lnTo>
                  <a:cubicBezTo>
                    <a:pt x="83871" y="3944375"/>
                    <a:pt x="0" y="3860504"/>
                    <a:pt x="0" y="3757044"/>
                  </a:cubicBezTo>
                  <a:lnTo>
                    <a:pt x="0" y="2128171"/>
                  </a:lnTo>
                  <a:lnTo>
                    <a:pt x="1" y="212816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425" tIns="25712" rIns="51425" bIns="25712" rtlCol="0" anchor="ctr"/>
            <a:lstStyle/>
            <a:p>
              <a:pPr algn="ctr"/>
              <a:endParaRPr lang="zh-HK" altLang="en-US" sz="100">
                <a:solidFill>
                  <a:schemeClr val="bg1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315689" y="1647875"/>
              <a:ext cx="600075" cy="6000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425" tIns="25712" rIns="51425" bIns="25712" rtlCol="0" anchor="ctr"/>
            <a:lstStyle/>
            <a:p>
              <a:pPr algn="ctr"/>
              <a:endParaRPr lang="zh-HK" altLang="en-US" sz="100">
                <a:latin typeface="Impact" panose="020B0806030902050204" pitchFamily="34" charset="0"/>
              </a:endParaRPr>
            </a:p>
          </p:txBody>
        </p:sp>
        <p:sp>
          <p:nvSpPr>
            <p:cNvPr id="19" name="文本框 48"/>
            <p:cNvSpPr txBox="1"/>
            <p:nvPr/>
          </p:nvSpPr>
          <p:spPr>
            <a:xfrm>
              <a:off x="3185327" y="1222952"/>
              <a:ext cx="894944" cy="615720"/>
            </a:xfrm>
            <a:prstGeom prst="rect">
              <a:avLst/>
            </a:prstGeom>
            <a:noFill/>
          </p:spPr>
          <p:txBody>
            <a:bodyPr wrap="square" lIns="51425" tIns="25712" rIns="51425" bIns="25712" rtlCol="0">
              <a:spAutoFit/>
            </a:bodyPr>
            <a:lstStyle/>
            <a:p>
              <a:pPr algn="ctr"/>
              <a:r>
                <a:rPr lang="en-US" altLang="zh-HK" sz="3300" dirty="0">
                  <a:solidFill>
                    <a:schemeClr val="bg1"/>
                  </a:solidFill>
                  <a:latin typeface="Impact" panose="020B0806030902050204" pitchFamily="34" charset="0"/>
                  <a:ea typeface="张海山锐谐体2.0-授权联系：Samtype@QQ.com" panose="02000000000000000000" pitchFamily="2" charset="-122"/>
                </a:rPr>
                <a:t>02</a:t>
              </a:r>
              <a:endParaRPr lang="zh-HK" altLang="en-US" sz="3300" dirty="0">
                <a:solidFill>
                  <a:schemeClr val="bg1"/>
                </a:solidFill>
                <a:latin typeface="Impact" panose="020B0806030902050204" pitchFamily="34" charset="0"/>
                <a:ea typeface="张海山锐谐体2.0-授权联系：Samtype@QQ.com" panose="02000000000000000000" pitchFamily="2" charset="-122"/>
              </a:endParaRPr>
            </a:p>
          </p:txBody>
        </p:sp>
        <p:sp>
          <p:nvSpPr>
            <p:cNvPr id="20" name="文本框 66"/>
            <p:cNvSpPr txBox="1"/>
            <p:nvPr/>
          </p:nvSpPr>
          <p:spPr>
            <a:xfrm>
              <a:off x="2800760" y="2707497"/>
              <a:ext cx="1689087" cy="530962"/>
            </a:xfrm>
            <a:prstGeom prst="rect">
              <a:avLst/>
            </a:prstGeom>
            <a:noFill/>
          </p:spPr>
          <p:txBody>
            <a:bodyPr wrap="square" lIns="51425" tIns="25712" rIns="51425" bIns="25712" rtlCol="0">
              <a:spAutoFit/>
            </a:bodyPr>
            <a:lstStyle/>
            <a:p>
              <a:pPr algn="ctr"/>
              <a:r>
                <a:rPr lang="zh-CN" altLang="zh-HK" sz="28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知识引领</a:t>
              </a:r>
              <a:endParaRPr lang="zh-CN" altLang="zh-HK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456657" y="1695163"/>
            <a:ext cx="1674918" cy="2629775"/>
            <a:chOff x="4603182" y="1038958"/>
            <a:chExt cx="1850186" cy="2900945"/>
          </a:xfrm>
        </p:grpSpPr>
        <p:sp>
          <p:nvSpPr>
            <p:cNvPr id="23" name="圆角矩形 22"/>
            <p:cNvSpPr/>
            <p:nvPr/>
          </p:nvSpPr>
          <p:spPr>
            <a:xfrm>
              <a:off x="4712149" y="1038958"/>
              <a:ext cx="1632254" cy="1502651"/>
            </a:xfrm>
            <a:prstGeom prst="roundRect">
              <a:avLst>
                <a:gd name="adj" fmla="val 935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425" tIns="25712" rIns="51425" bIns="25712" rtlCol="0" anchor="ctr"/>
            <a:lstStyle/>
            <a:p>
              <a:pPr algn="ctr"/>
              <a:endParaRPr lang="zh-HK" altLang="en-US" sz="100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4603182" y="1947912"/>
              <a:ext cx="1850186" cy="1991991"/>
            </a:xfrm>
            <a:custGeom>
              <a:avLst/>
              <a:gdLst>
                <a:gd name="connsiteX0" fmla="*/ 1 w 2466914"/>
                <a:gd name="connsiteY0" fmla="*/ 0 h 3944375"/>
                <a:gd name="connsiteX1" fmla="*/ 2466914 w 2466914"/>
                <a:gd name="connsiteY1" fmla="*/ 0 h 3944375"/>
                <a:gd name="connsiteX2" fmla="*/ 2466914 w 2466914"/>
                <a:gd name="connsiteY2" fmla="*/ 3515745 h 3944375"/>
                <a:gd name="connsiteX3" fmla="*/ 2466913 w 2466914"/>
                <a:gd name="connsiteY3" fmla="*/ 3515745 h 3944375"/>
                <a:gd name="connsiteX4" fmla="*/ 2466913 w 2466914"/>
                <a:gd name="connsiteY4" fmla="*/ 3757044 h 3944375"/>
                <a:gd name="connsiteX5" fmla="*/ 2279582 w 2466914"/>
                <a:gd name="connsiteY5" fmla="*/ 3944375 h 3944375"/>
                <a:gd name="connsiteX6" fmla="*/ 187331 w 2466914"/>
                <a:gd name="connsiteY6" fmla="*/ 3944375 h 3944375"/>
                <a:gd name="connsiteX7" fmla="*/ 0 w 2466914"/>
                <a:gd name="connsiteY7" fmla="*/ 3757044 h 3944375"/>
                <a:gd name="connsiteX8" fmla="*/ 0 w 2466914"/>
                <a:gd name="connsiteY8" fmla="*/ 2128171 h 3944375"/>
                <a:gd name="connsiteX9" fmla="*/ 1 w 2466914"/>
                <a:gd name="connsiteY9" fmla="*/ 2128161 h 394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6914" h="3944375">
                  <a:moveTo>
                    <a:pt x="1" y="0"/>
                  </a:moveTo>
                  <a:lnTo>
                    <a:pt x="2466914" y="0"/>
                  </a:lnTo>
                  <a:lnTo>
                    <a:pt x="2466914" y="3515745"/>
                  </a:lnTo>
                  <a:lnTo>
                    <a:pt x="2466913" y="3515745"/>
                  </a:lnTo>
                  <a:lnTo>
                    <a:pt x="2466913" y="3757044"/>
                  </a:lnTo>
                  <a:cubicBezTo>
                    <a:pt x="2466913" y="3860504"/>
                    <a:pt x="2383042" y="3944375"/>
                    <a:pt x="2279582" y="3944375"/>
                  </a:cubicBezTo>
                  <a:lnTo>
                    <a:pt x="187331" y="3944375"/>
                  </a:lnTo>
                  <a:cubicBezTo>
                    <a:pt x="83871" y="3944375"/>
                    <a:pt x="0" y="3860504"/>
                    <a:pt x="0" y="3757044"/>
                  </a:cubicBezTo>
                  <a:lnTo>
                    <a:pt x="0" y="2128171"/>
                  </a:lnTo>
                  <a:lnTo>
                    <a:pt x="1" y="212816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425" tIns="25712" rIns="51425" bIns="25712" rtlCol="0" anchor="ctr"/>
            <a:lstStyle/>
            <a:p>
              <a:pPr algn="ctr"/>
              <a:endParaRPr lang="zh-HK" altLang="en-US" sz="100">
                <a:solidFill>
                  <a:schemeClr val="bg1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5228238" y="1647875"/>
              <a:ext cx="600075" cy="6000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425" tIns="25712" rIns="51425" bIns="25712" rtlCol="0" anchor="ctr"/>
            <a:lstStyle/>
            <a:p>
              <a:pPr algn="ctr"/>
              <a:endParaRPr lang="zh-HK" altLang="en-US" sz="100">
                <a:latin typeface="Impact" panose="020B0806030902050204" pitchFamily="34" charset="0"/>
              </a:endParaRPr>
            </a:p>
          </p:txBody>
        </p:sp>
        <p:sp>
          <p:nvSpPr>
            <p:cNvPr id="26" name="文本框 54"/>
            <p:cNvSpPr txBox="1"/>
            <p:nvPr/>
          </p:nvSpPr>
          <p:spPr>
            <a:xfrm>
              <a:off x="5044295" y="1222952"/>
              <a:ext cx="978584" cy="615720"/>
            </a:xfrm>
            <a:prstGeom prst="rect">
              <a:avLst/>
            </a:prstGeom>
            <a:noFill/>
          </p:spPr>
          <p:txBody>
            <a:bodyPr wrap="square" lIns="51425" tIns="25712" rIns="51425" bIns="25712" rtlCol="0">
              <a:spAutoFit/>
            </a:bodyPr>
            <a:lstStyle/>
            <a:p>
              <a:pPr algn="ctr"/>
              <a:r>
                <a:rPr lang="en-US" altLang="zh-HK" sz="3300" dirty="0">
                  <a:solidFill>
                    <a:schemeClr val="bg1"/>
                  </a:solidFill>
                  <a:latin typeface="Impact" panose="020B0806030902050204" pitchFamily="34" charset="0"/>
                  <a:ea typeface="张海山锐谐体2.0-授权联系：Samtype@QQ.com" panose="02000000000000000000" pitchFamily="2" charset="-122"/>
                </a:rPr>
                <a:t>03</a:t>
              </a:r>
              <a:endParaRPr lang="zh-HK" altLang="en-US" sz="3300" dirty="0">
                <a:solidFill>
                  <a:schemeClr val="bg1"/>
                </a:solidFill>
                <a:latin typeface="Impact" panose="020B0806030902050204" pitchFamily="34" charset="0"/>
                <a:ea typeface="张海山锐谐体2.0-授权联系：Samtype@QQ.com" panose="02000000000000000000" pitchFamily="2" charset="-122"/>
              </a:endParaRPr>
            </a:p>
          </p:txBody>
        </p:sp>
        <p:sp>
          <p:nvSpPr>
            <p:cNvPr id="27" name="文本框 68"/>
            <p:cNvSpPr txBox="1"/>
            <p:nvPr/>
          </p:nvSpPr>
          <p:spPr>
            <a:xfrm>
              <a:off x="4615106" y="2736917"/>
              <a:ext cx="1729771" cy="530962"/>
            </a:xfrm>
            <a:prstGeom prst="rect">
              <a:avLst/>
            </a:prstGeom>
            <a:noFill/>
          </p:spPr>
          <p:txBody>
            <a:bodyPr wrap="square" lIns="51425" tIns="25712" rIns="51425" bIns="25712" rtlCol="0">
              <a:spAutoFit/>
            </a:bodyPr>
            <a:lstStyle/>
            <a:p>
              <a:pPr algn="ctr"/>
              <a:r>
                <a:rPr lang="zh-CN" altLang="zh-HK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示例赏析</a:t>
              </a:r>
              <a:endParaRPr lang="zh-CN" altLang="zh-HK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198421" y="1721833"/>
            <a:ext cx="1675553" cy="2629775"/>
            <a:chOff x="6515030" y="1038958"/>
            <a:chExt cx="1850887" cy="2900945"/>
          </a:xfrm>
        </p:grpSpPr>
        <p:sp>
          <p:nvSpPr>
            <p:cNvPr id="30" name="圆角矩形 29"/>
            <p:cNvSpPr/>
            <p:nvPr/>
          </p:nvSpPr>
          <p:spPr>
            <a:xfrm>
              <a:off x="6624698" y="1038958"/>
              <a:ext cx="1632254" cy="1502651"/>
            </a:xfrm>
            <a:prstGeom prst="roundRect">
              <a:avLst>
                <a:gd name="adj" fmla="val 935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425" tIns="25712" rIns="51425" bIns="25712" rtlCol="0" anchor="ctr"/>
            <a:lstStyle/>
            <a:p>
              <a:pPr algn="ctr"/>
              <a:endParaRPr lang="zh-HK" altLang="en-US" sz="100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6515731" y="1947912"/>
              <a:ext cx="1850186" cy="1991991"/>
            </a:xfrm>
            <a:custGeom>
              <a:avLst/>
              <a:gdLst>
                <a:gd name="connsiteX0" fmla="*/ 1 w 2466914"/>
                <a:gd name="connsiteY0" fmla="*/ 0 h 3944375"/>
                <a:gd name="connsiteX1" fmla="*/ 2466914 w 2466914"/>
                <a:gd name="connsiteY1" fmla="*/ 0 h 3944375"/>
                <a:gd name="connsiteX2" fmla="*/ 2466914 w 2466914"/>
                <a:gd name="connsiteY2" fmla="*/ 3515745 h 3944375"/>
                <a:gd name="connsiteX3" fmla="*/ 2466913 w 2466914"/>
                <a:gd name="connsiteY3" fmla="*/ 3515745 h 3944375"/>
                <a:gd name="connsiteX4" fmla="*/ 2466913 w 2466914"/>
                <a:gd name="connsiteY4" fmla="*/ 3757044 h 3944375"/>
                <a:gd name="connsiteX5" fmla="*/ 2279582 w 2466914"/>
                <a:gd name="connsiteY5" fmla="*/ 3944375 h 3944375"/>
                <a:gd name="connsiteX6" fmla="*/ 187331 w 2466914"/>
                <a:gd name="connsiteY6" fmla="*/ 3944375 h 3944375"/>
                <a:gd name="connsiteX7" fmla="*/ 0 w 2466914"/>
                <a:gd name="connsiteY7" fmla="*/ 3757044 h 3944375"/>
                <a:gd name="connsiteX8" fmla="*/ 0 w 2466914"/>
                <a:gd name="connsiteY8" fmla="*/ 2128171 h 3944375"/>
                <a:gd name="connsiteX9" fmla="*/ 1 w 2466914"/>
                <a:gd name="connsiteY9" fmla="*/ 2128161 h 394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6914" h="3944375">
                  <a:moveTo>
                    <a:pt x="1" y="0"/>
                  </a:moveTo>
                  <a:lnTo>
                    <a:pt x="2466914" y="0"/>
                  </a:lnTo>
                  <a:lnTo>
                    <a:pt x="2466914" y="3515745"/>
                  </a:lnTo>
                  <a:lnTo>
                    <a:pt x="2466913" y="3515745"/>
                  </a:lnTo>
                  <a:lnTo>
                    <a:pt x="2466913" y="3757044"/>
                  </a:lnTo>
                  <a:cubicBezTo>
                    <a:pt x="2466913" y="3860504"/>
                    <a:pt x="2383042" y="3944375"/>
                    <a:pt x="2279582" y="3944375"/>
                  </a:cubicBezTo>
                  <a:lnTo>
                    <a:pt x="187331" y="3944375"/>
                  </a:lnTo>
                  <a:cubicBezTo>
                    <a:pt x="83871" y="3944375"/>
                    <a:pt x="0" y="3860504"/>
                    <a:pt x="0" y="3757044"/>
                  </a:cubicBezTo>
                  <a:lnTo>
                    <a:pt x="0" y="2128171"/>
                  </a:lnTo>
                  <a:lnTo>
                    <a:pt x="1" y="212816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425" tIns="25712" rIns="51425" bIns="25712" rtlCol="0" anchor="ctr"/>
            <a:lstStyle/>
            <a:p>
              <a:pPr algn="ctr"/>
              <a:endParaRPr lang="zh-HK" altLang="en-US" sz="100">
                <a:solidFill>
                  <a:schemeClr val="bg1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7140787" y="1647875"/>
              <a:ext cx="600075" cy="6000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425" tIns="25712" rIns="51425" bIns="25712" rtlCol="0" anchor="ctr"/>
            <a:lstStyle/>
            <a:p>
              <a:pPr algn="ctr"/>
              <a:endParaRPr lang="zh-HK" altLang="en-US" sz="100">
                <a:latin typeface="Impact" panose="020B0806030902050204" pitchFamily="34" charset="0"/>
              </a:endParaRPr>
            </a:p>
          </p:txBody>
        </p:sp>
        <p:sp>
          <p:nvSpPr>
            <p:cNvPr id="33" name="文本框 60"/>
            <p:cNvSpPr txBox="1"/>
            <p:nvPr/>
          </p:nvSpPr>
          <p:spPr>
            <a:xfrm>
              <a:off x="6988992" y="1222952"/>
              <a:ext cx="876274" cy="615720"/>
            </a:xfrm>
            <a:prstGeom prst="rect">
              <a:avLst/>
            </a:prstGeom>
            <a:noFill/>
          </p:spPr>
          <p:txBody>
            <a:bodyPr wrap="square" lIns="51425" tIns="25712" rIns="51425" bIns="25712" rtlCol="0">
              <a:spAutoFit/>
            </a:bodyPr>
            <a:lstStyle/>
            <a:p>
              <a:pPr algn="ctr"/>
              <a:r>
                <a:rPr lang="en-US" altLang="zh-HK" sz="3300" dirty="0">
                  <a:solidFill>
                    <a:schemeClr val="bg1"/>
                  </a:solidFill>
                  <a:latin typeface="Impact" panose="020B0806030902050204" pitchFamily="34" charset="0"/>
                  <a:ea typeface="张海山锐谐体2.0-授权联系：Samtype@QQ.com" panose="02000000000000000000" pitchFamily="2" charset="-122"/>
                </a:rPr>
                <a:t>04</a:t>
              </a:r>
              <a:endParaRPr lang="zh-HK" altLang="en-US" sz="3300" dirty="0">
                <a:solidFill>
                  <a:schemeClr val="bg1"/>
                </a:solidFill>
                <a:latin typeface="Impact" panose="020B0806030902050204" pitchFamily="34" charset="0"/>
                <a:ea typeface="张海山锐谐体2.0-授权联系：Samtype@QQ.com" panose="02000000000000000000" pitchFamily="2" charset="-122"/>
              </a:endParaRPr>
            </a:p>
          </p:txBody>
        </p:sp>
        <p:sp>
          <p:nvSpPr>
            <p:cNvPr id="34" name="文本框 70"/>
            <p:cNvSpPr txBox="1"/>
            <p:nvPr/>
          </p:nvSpPr>
          <p:spPr>
            <a:xfrm>
              <a:off x="6515030" y="2707497"/>
              <a:ext cx="1762739" cy="530962"/>
            </a:xfrm>
            <a:prstGeom prst="rect">
              <a:avLst/>
            </a:prstGeom>
            <a:noFill/>
          </p:spPr>
          <p:txBody>
            <a:bodyPr wrap="square" lIns="51425" tIns="25712" rIns="51425" bIns="25712" rtlCol="0">
              <a:spAutoFit/>
            </a:bodyPr>
            <a:lstStyle/>
            <a:p>
              <a:pPr algn="ctr"/>
              <a:r>
                <a:rPr lang="zh-CN" altLang="zh-HK" sz="28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写作实践</a:t>
              </a:r>
              <a:endParaRPr lang="zh-CN" altLang="zh-HK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958">
        <p14:doors dir="vert"/>
      </p:transition>
    </mc:Choice>
    <mc:Fallback>
      <p:transition spd="slow" advTm="95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231265" y="652145"/>
            <a:ext cx="7629525" cy="3896360"/>
          </a:xfrm>
          <a:prstGeom prst="rect">
            <a:avLst/>
          </a:prstGeom>
          <a:noFill/>
        </p:spPr>
        <p:txBody>
          <a:bodyPr wrap="square" lIns="91420" tIns="45710" rIns="91420" bIns="45710">
            <a:spAutoFit/>
          </a:bodyPr>
          <a:lstStyle/>
          <a:p>
            <a:pPr algn="just" eaLnBrk="1" latinLnBrk="0" hangingPunct="1">
              <a:lnSpc>
                <a:spcPts val="2120"/>
              </a:lnSpc>
              <a:defRPr/>
            </a:pP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花儿为什么这样红?从达尔文的自然选择学说来看，昆虫起了到重要的作用。亿万年前，裸子植物在地球上出现的时候，昆虫还不多。花色素淡，传粉授精，依靠风力，全部是风媒花。后来出现了被子植物，昆虫也繁生起来。被子植物的花有了花被，更分化为花萼和花冠(花被和花冠通称花瓣)。花瓣不再是绿色，而是比较显眼的黄色、白色或其他颜色。形状也大了，有的生有蜜腺，分泌蜜汁，有的散发芳香，这就成为虫媒花。“蜂争粉蕊蝶分香”，昆虫给花完成传粉授精的作用。</a:t>
            </a:r>
            <a:endParaRPr sz="18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just" eaLnBrk="1" latinLnBrk="0" hangingPunct="1">
              <a:lnSpc>
                <a:spcPts val="2120"/>
              </a:lnSpc>
              <a:defRPr/>
            </a:pPr>
            <a:r>
              <a:rPr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昆虫采蜜传粉，有一特殊的习性，就是经常只采访同一种植物的花朵。这个习性有利于保证同一种植物间的异花传粉，繁殖后代。这样可以固定种的特征，包括花的颜色。我们可以设想，假如当初有一种植物，花色微红，由于其中红色比较显著的花朵，容易受到昆虫的注意，获得传粉的机会较多，经过无数代的选择，在悠长的岁月中，昆虫就给这种植物创造出纯一、显著、鲜艳的红色花朵。昆虫参与自然选择的作用，造成各种不同的植物，也造成各种不同的花色。</a:t>
            </a:r>
            <a:endParaRPr sz="18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34185" y="784731"/>
            <a:ext cx="968175" cy="3942716"/>
            <a:chOff x="1049988" y="3868043"/>
            <a:chExt cx="821716" cy="1775819"/>
          </a:xfrm>
        </p:grpSpPr>
        <p:sp>
          <p:nvSpPr>
            <p:cNvPr id="16" name="矩形 15"/>
            <p:cNvSpPr/>
            <p:nvPr/>
          </p:nvSpPr>
          <p:spPr>
            <a:xfrm>
              <a:off x="1049988" y="3868101"/>
              <a:ext cx="821716" cy="1712325"/>
            </a:xfrm>
            <a:prstGeom prst="rect">
              <a:avLst/>
            </a:prstGeom>
            <a:solidFill>
              <a:srgbClr val="AECD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132277" y="3868043"/>
              <a:ext cx="517053" cy="17758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花儿为什这样红</a:t>
              </a:r>
              <a:r>
                <a:rPr lang="zh-CN" altLang="en-US" sz="26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zh-CN" altLang="en-US" sz="26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26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飞哥PPT眉头"/>
          <p:cNvSpPr>
            <a:spLocks noChangeShapeType="1"/>
          </p:cNvSpPr>
          <p:nvPr/>
        </p:nvSpPr>
        <p:spPr bwMode="auto">
          <a:xfrm rot="16200000" flipH="1">
            <a:off x="-1020445" y="2593340"/>
            <a:ext cx="4445635" cy="57150"/>
          </a:xfrm>
          <a:prstGeom prst="lin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20" tIns="45710" rIns="91420" bIns="45710" numCol="1" anchor="t" anchorCtr="0" compatLnSpc="1"/>
          <a:lstStyle/>
          <a:p>
            <a:endParaRPr lang="zh-CN" altLang="en-US" sz="100"/>
          </a:p>
        </p:txBody>
      </p:sp>
      <p:sp>
        <p:nvSpPr>
          <p:cNvPr id="21" name="飞哥PPT眉头"/>
          <p:cNvSpPr>
            <a:spLocks noChangeShapeType="1"/>
          </p:cNvSpPr>
          <p:nvPr/>
        </p:nvSpPr>
        <p:spPr bwMode="auto">
          <a:xfrm flipH="1">
            <a:off x="125095" y="4705350"/>
            <a:ext cx="8942705" cy="43815"/>
          </a:xfrm>
          <a:prstGeom prst="lin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20" tIns="45710" rIns="91420" bIns="45710" numCol="1" anchor="t" anchorCtr="0" compatLnSpc="1"/>
          <a:lstStyle/>
          <a:p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300" advTm="3166">
        <p14:honeycomb/>
      </p:transition>
    </mc:Choice>
    <mc:Fallback>
      <p:transition spd="slow" advTm="316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231265" y="652145"/>
            <a:ext cx="7629525" cy="3957955"/>
          </a:xfrm>
          <a:prstGeom prst="rect">
            <a:avLst/>
          </a:prstGeom>
          <a:noFill/>
        </p:spPr>
        <p:txBody>
          <a:bodyPr wrap="square" lIns="91420" tIns="45710" rIns="91420" bIns="45710">
            <a:spAutoFit/>
          </a:bodyPr>
          <a:lstStyle/>
          <a:p>
            <a:pPr algn="just" eaLnBrk="1" latinLnBrk="0" hangingPunct="1">
              <a:lnSpc>
                <a:spcPts val="2320"/>
              </a:lnSpc>
              <a:defRPr/>
            </a:pP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花儿为什么这样红?最后要归功于人工选择。自然选择进程缓慢，需要很长时间才能显示它的作用。人工选择大大加快了它的进程，能够在较短时间内取得显著成果。例如牡丹，由自然选择费了亿万年造成野生原种，花是单瓣的，花色也只有粉红的一种。经过人工栽培，仅就北宋中叶(11世纪)那个时候来说吧，几十年功夫就有单瓣创造出多叶、千叶(重瓣)、楼子(花心突起)、并蒂等额中不同姿态;由粉红创造出深红、肉红、紫色、墨紫、黄色、白色等各种美丽色彩。再如大丽花，原产墨西哥，只有八个红色花瓣。人工栽培的历史仅仅二三百年，却已有千种形状、颜色不同的品种。又如虞美人，经过培养，已有红、黄、橙、白各种颜色却没有出现过蓝色。上一世纪末，美国的著名园艺育种家浦班克，发现一株花瓣上好似有一层迷雾的虞美人，特意培养，到本世纪初，便育成了各种深浅不同的蓝色虞美人，为花卉园艺添加了新的品种。</a:t>
            </a:r>
            <a:endParaRPr sz="18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just" eaLnBrk="1" latinLnBrk="0" hangingPunct="1">
              <a:lnSpc>
                <a:spcPts val="2320"/>
              </a:lnSpc>
              <a:defRPr/>
            </a:pPr>
            <a:r>
              <a:rPr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花儿这样红，是大自然的杰作，更加是人工培育的成果。</a:t>
            </a:r>
            <a:endParaRPr sz="18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34185" y="784731"/>
            <a:ext cx="968175" cy="3942716"/>
            <a:chOff x="1049988" y="3868043"/>
            <a:chExt cx="821716" cy="1775819"/>
          </a:xfrm>
        </p:grpSpPr>
        <p:sp>
          <p:nvSpPr>
            <p:cNvPr id="16" name="矩形 15"/>
            <p:cNvSpPr/>
            <p:nvPr/>
          </p:nvSpPr>
          <p:spPr>
            <a:xfrm>
              <a:off x="1049988" y="3868101"/>
              <a:ext cx="821716" cy="1712325"/>
            </a:xfrm>
            <a:prstGeom prst="rect">
              <a:avLst/>
            </a:prstGeom>
            <a:solidFill>
              <a:srgbClr val="AECD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132277" y="3868043"/>
              <a:ext cx="517053" cy="17758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花儿为什这样红</a:t>
              </a:r>
              <a:r>
                <a:rPr lang="zh-CN" altLang="en-US" sz="26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zh-CN" altLang="en-US" sz="26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26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飞哥PPT眉头"/>
          <p:cNvSpPr>
            <a:spLocks noChangeShapeType="1"/>
          </p:cNvSpPr>
          <p:nvPr/>
        </p:nvSpPr>
        <p:spPr bwMode="auto">
          <a:xfrm rot="16200000" flipH="1">
            <a:off x="-1020445" y="2593340"/>
            <a:ext cx="4445635" cy="57150"/>
          </a:xfrm>
          <a:prstGeom prst="lin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20" tIns="45710" rIns="91420" bIns="45710" numCol="1" anchor="t" anchorCtr="0" compatLnSpc="1"/>
          <a:lstStyle/>
          <a:p>
            <a:endParaRPr lang="zh-CN" altLang="en-US" sz="100"/>
          </a:p>
        </p:txBody>
      </p:sp>
      <p:sp>
        <p:nvSpPr>
          <p:cNvPr id="21" name="飞哥PPT眉头"/>
          <p:cNvSpPr>
            <a:spLocks noChangeShapeType="1"/>
          </p:cNvSpPr>
          <p:nvPr/>
        </p:nvSpPr>
        <p:spPr bwMode="auto">
          <a:xfrm flipH="1">
            <a:off x="125095" y="4705350"/>
            <a:ext cx="8942705" cy="43815"/>
          </a:xfrm>
          <a:prstGeom prst="lin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20" tIns="45710" rIns="91420" bIns="45710" numCol="1" anchor="t" anchorCtr="0" compatLnSpc="1"/>
          <a:lstStyle/>
          <a:p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300" advTm="3166">
        <p14:honeycomb/>
      </p:transition>
    </mc:Choice>
    <mc:Fallback>
      <p:transition spd="slow" advTm="316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231265" y="1150620"/>
            <a:ext cx="3277870" cy="2998470"/>
          </a:xfrm>
          <a:prstGeom prst="rect">
            <a:avLst/>
          </a:prstGeom>
          <a:noFill/>
        </p:spPr>
        <p:txBody>
          <a:bodyPr wrap="square" lIns="91420" tIns="45710" rIns="91420" bIns="45710">
            <a:spAutoFit/>
          </a:bodyPr>
          <a:lstStyle/>
          <a:p>
            <a:pPr algn="just" eaLnBrk="1" latinLnBrk="0" hangingPunct="1">
              <a:lnSpc>
                <a:spcPct val="150000"/>
              </a:lnSpc>
              <a:defRPr/>
            </a:pPr>
            <a:r>
              <a:rPr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【写法借鉴】</a:t>
            </a:r>
            <a:r>
              <a:rPr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本文从不同角度说明事理，主体部分从六个方面对“花儿为什么这样红”做了科学介绍，由主到次、由外到内，采用不同的说明方法，把抽象的科学知识说得既具体又清楚。</a:t>
            </a:r>
            <a:endParaRPr sz="18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34185" y="784731"/>
            <a:ext cx="968175" cy="3942716"/>
            <a:chOff x="1049988" y="3868043"/>
            <a:chExt cx="821716" cy="1775819"/>
          </a:xfrm>
        </p:grpSpPr>
        <p:sp>
          <p:nvSpPr>
            <p:cNvPr id="16" name="矩形 15"/>
            <p:cNvSpPr/>
            <p:nvPr/>
          </p:nvSpPr>
          <p:spPr>
            <a:xfrm>
              <a:off x="1049988" y="3868101"/>
              <a:ext cx="821716" cy="1712325"/>
            </a:xfrm>
            <a:prstGeom prst="rect">
              <a:avLst/>
            </a:prstGeom>
            <a:solidFill>
              <a:srgbClr val="AECD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132277" y="3868043"/>
              <a:ext cx="517053" cy="17758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花儿为什这样红</a:t>
              </a:r>
              <a:r>
                <a:rPr lang="zh-CN" altLang="en-US" sz="26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zh-CN" altLang="en-US" sz="26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26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飞哥PPT眉头"/>
          <p:cNvSpPr>
            <a:spLocks noChangeShapeType="1"/>
          </p:cNvSpPr>
          <p:nvPr/>
        </p:nvSpPr>
        <p:spPr bwMode="auto">
          <a:xfrm rot="16200000" flipH="1">
            <a:off x="-1020445" y="2593340"/>
            <a:ext cx="4445635" cy="57150"/>
          </a:xfrm>
          <a:prstGeom prst="lin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20" tIns="45710" rIns="91420" bIns="45710" numCol="1" anchor="t" anchorCtr="0" compatLnSpc="1"/>
          <a:lstStyle/>
          <a:p>
            <a:endParaRPr lang="zh-CN" altLang="en-US" sz="100"/>
          </a:p>
        </p:txBody>
      </p:sp>
      <p:sp>
        <p:nvSpPr>
          <p:cNvPr id="21" name="飞哥PPT眉头"/>
          <p:cNvSpPr>
            <a:spLocks noChangeShapeType="1"/>
          </p:cNvSpPr>
          <p:nvPr/>
        </p:nvSpPr>
        <p:spPr bwMode="auto">
          <a:xfrm flipH="1">
            <a:off x="125095" y="4705350"/>
            <a:ext cx="8942705" cy="43815"/>
          </a:xfrm>
          <a:prstGeom prst="lin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20" tIns="45710" rIns="91420" bIns="45710" numCol="1" anchor="t" anchorCtr="0" compatLnSpc="1"/>
          <a:lstStyle/>
          <a:p>
            <a:endParaRPr lang="zh-CN" altLang="en-US" sz="10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38675" y="1371600"/>
            <a:ext cx="4220210" cy="27044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300" advTm="3166">
        <p14:honeycomb/>
      </p:transition>
    </mc:Choice>
    <mc:Fallback>
      <p:transition spd="slow" advTm="316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1187450" y="699770"/>
            <a:ext cx="669671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AutoShape 1"/>
          <p:cNvSpPr/>
          <p:nvPr/>
        </p:nvSpPr>
        <p:spPr bwMode="auto">
          <a:xfrm>
            <a:off x="2671345" y="3179243"/>
            <a:ext cx="1853756" cy="952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2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1875">
              <a:cs typeface="Calibri" panose="020F0502020204030204" pitchFamily="34" charset="0"/>
            </a:endParaRPr>
          </a:p>
        </p:txBody>
      </p:sp>
      <p:sp>
        <p:nvSpPr>
          <p:cNvPr id="13" name="AutoShape 6"/>
          <p:cNvSpPr/>
          <p:nvPr/>
        </p:nvSpPr>
        <p:spPr bwMode="auto">
          <a:xfrm>
            <a:off x="1242939" y="3179243"/>
            <a:ext cx="1501415" cy="952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1875">
              <a:cs typeface="Calibri" panose="020F0502020204030204" pitchFamily="34" charset="0"/>
            </a:endParaRPr>
          </a:p>
        </p:txBody>
      </p:sp>
      <p:sp>
        <p:nvSpPr>
          <p:cNvPr id="14" name="AutoShape 7"/>
          <p:cNvSpPr/>
          <p:nvPr/>
        </p:nvSpPr>
        <p:spPr bwMode="auto">
          <a:xfrm>
            <a:off x="4528276" y="3179243"/>
            <a:ext cx="1539505" cy="952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A0C563"/>
          </a:solidFill>
          <a:ln w="25400" cap="flat" cmpd="sng">
            <a:noFill/>
            <a:prstDash val="solid"/>
            <a:miter lim="0"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s-ES" sz="1875">
              <a:cs typeface="Calibri" panose="020F0502020204030204" pitchFamily="34" charset="0"/>
            </a:endParaRPr>
          </a:p>
        </p:txBody>
      </p:sp>
      <p:sp>
        <p:nvSpPr>
          <p:cNvPr id="15" name="AutoShape 8"/>
          <p:cNvSpPr/>
          <p:nvPr/>
        </p:nvSpPr>
        <p:spPr bwMode="auto">
          <a:xfrm>
            <a:off x="6061432" y="3179243"/>
            <a:ext cx="1815664" cy="8570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4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1875">
              <a:cs typeface="Calibri" panose="020F0502020204030204" pitchFamily="34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232379" y="3481794"/>
            <a:ext cx="663519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223474" y="3544129"/>
            <a:ext cx="6644717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64"/>
          <p:cNvSpPr txBox="1"/>
          <p:nvPr/>
        </p:nvSpPr>
        <p:spPr>
          <a:xfrm>
            <a:off x="3191510" y="3711575"/>
            <a:ext cx="2936240" cy="789305"/>
          </a:xfrm>
          <a:prstGeom prst="rect">
            <a:avLst/>
          </a:prstGeom>
          <a:noFill/>
        </p:spPr>
        <p:txBody>
          <a:bodyPr wrap="square" lIns="51425" tIns="25712" rIns="51425" bIns="25712" rtlCol="0">
            <a:spAutoFit/>
          </a:bodyPr>
          <a:p>
            <a:pPr algn="ctr"/>
            <a:r>
              <a:rPr lang="zh-CN" altLang="zh-HK" sz="48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写作实践</a:t>
            </a:r>
            <a:endParaRPr lang="zh-CN" altLang="zh-HK" sz="4800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198880" y="789940"/>
            <a:ext cx="3329305" cy="21863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601845" y="789940"/>
            <a:ext cx="3275330" cy="21863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1839">
        <p14:doors dir="vert"/>
      </p:transition>
    </mc:Choice>
    <mc:Fallback>
      <p:transition spd="slow" advTm="183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857250"/>
          </a:xfrm>
        </p:spPr>
        <p:txBody>
          <a:bodyPr/>
          <a:lstStyle/>
          <a:p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写  作  实  践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67651" name="文本占位符 667650"/>
          <p:cNvSpPr>
            <a:spLocks noGrp="1"/>
          </p:cNvSpPr>
          <p:nvPr>
            <p:ph type="body" idx="1"/>
          </p:nvPr>
        </p:nvSpPr>
        <p:spPr>
          <a:xfrm>
            <a:off x="4397375" y="1500505"/>
            <a:ext cx="4167505" cy="2454275"/>
          </a:xfrm>
        </p:spPr>
        <p:txBody>
          <a:bodyPr/>
          <a:p>
            <a:pPr marL="0" indent="0" eaLnBrk="1" latinLnBrk="0" hangingPunct="1">
              <a:lnSpc>
                <a:spcPct val="150000"/>
              </a:lnSpc>
              <a:spcBef>
                <a:spcPts val="0"/>
              </a:spcBef>
              <a:buNone/>
            </a:pPr>
            <a:r>
              <a:rPr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请你课后查找资料或请教有关专业人员，结合事理说明文的写法要求，来介绍一下天空为什么这么蓝，800字以上。</a:t>
            </a:r>
            <a:r>
              <a:rPr lang="zh-CN" altLang="en-US" sz="2800" dirty="0"/>
              <a:t>  　　</a:t>
            </a:r>
            <a:endParaRPr lang="zh-CN" altLang="en-US" sz="28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315" y="1668780"/>
            <a:ext cx="4047490" cy="2093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6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67651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我的文档IMG_30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52" y="141"/>
            <a:ext cx="9144000" cy="5143669"/>
          </a:xfrm>
          <a:prstGeom prst="rect">
            <a:avLst/>
          </a:prstGeom>
        </p:spPr>
      </p:pic>
      <p:pic>
        <p:nvPicPr>
          <p:cNvPr id="83969" name="图片 481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4783" y="1926466"/>
            <a:ext cx="1692976" cy="15834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3972" name="文本框 48144"/>
          <p:cNvSpPr txBox="1"/>
          <p:nvPr/>
        </p:nvSpPr>
        <p:spPr>
          <a:xfrm>
            <a:off x="4006485" y="2268157"/>
            <a:ext cx="868680" cy="922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hangingPunct="0">
              <a:buClr>
                <a:schemeClr val="accent1"/>
              </a:buClr>
            </a:pP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3973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7932" y="1072221"/>
            <a:ext cx="1971567" cy="181798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3974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72176" y="50144"/>
            <a:ext cx="2071574" cy="20477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3975" name="文本框 3"/>
          <p:cNvSpPr txBox="1"/>
          <p:nvPr/>
        </p:nvSpPr>
        <p:spPr>
          <a:xfrm>
            <a:off x="5709246" y="1294418"/>
            <a:ext cx="1021080" cy="1106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hangingPunct="0">
              <a:buClr>
                <a:schemeClr val="accent1"/>
              </a:buClr>
            </a:pPr>
            <a:r>
              <a: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佳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976" name="文本框 4"/>
          <p:cNvSpPr txBox="1"/>
          <p:nvPr/>
        </p:nvSpPr>
        <p:spPr>
          <a:xfrm>
            <a:off x="7613923" y="332642"/>
            <a:ext cx="1278890" cy="14192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hangingPunct="0">
              <a:buClr>
                <a:schemeClr val="accent1"/>
              </a:buClr>
            </a:pPr>
            <a:r>
              <a:rPr lang="zh-CN" altLang="en-US" sz="862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</a:t>
            </a:r>
            <a:endParaRPr lang="zh-CN" altLang="en-US" sz="862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3977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4057" y="3411335"/>
            <a:ext cx="1244135" cy="11703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3978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74206" y="2557463"/>
            <a:ext cx="1504868" cy="1366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3979" name="文本框 7"/>
          <p:cNvSpPr txBox="1"/>
          <p:nvPr/>
        </p:nvSpPr>
        <p:spPr>
          <a:xfrm>
            <a:off x="2514713" y="2799147"/>
            <a:ext cx="754380" cy="78359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hangingPunct="0">
              <a:buClr>
                <a:schemeClr val="accent1"/>
              </a:buClr>
            </a:pPr>
            <a:r>
              <a:rPr lang="zh-CN" altLang="en-US" sz="4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endParaRPr lang="zh-CN" altLang="en-US" sz="4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980" name="文本框 8"/>
          <p:cNvSpPr txBox="1"/>
          <p:nvPr/>
        </p:nvSpPr>
        <p:spPr>
          <a:xfrm>
            <a:off x="1191999" y="3703678"/>
            <a:ext cx="64198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hangingPunct="0">
              <a:buClr>
                <a:schemeClr val="accent1"/>
              </a:buClr>
            </a:pPr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待</a:t>
            </a:r>
            <a:endParaRPr lang="zh-CN" altLang="en-US" sz="3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3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452" y="4140454"/>
            <a:ext cx="897692" cy="84395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3971" name="文本框 48141"/>
          <p:cNvSpPr txBox="1"/>
          <p:nvPr/>
        </p:nvSpPr>
        <p:spPr>
          <a:xfrm>
            <a:off x="217756" y="4321759"/>
            <a:ext cx="596471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hangingPunct="0">
              <a:buClr>
                <a:schemeClr val="accent1"/>
              </a:buClr>
            </a:pPr>
            <a:r>
              <a:rPr lang="zh-CN" altLang="zh-CN" sz="2700" b="1" dirty="0">
                <a:solidFill>
                  <a:schemeClr val="bg1"/>
                </a:solidFill>
                <a:latin typeface="+mn-ea"/>
                <a:ea typeface="+mn-ea"/>
              </a:rPr>
              <a:t>期</a:t>
            </a:r>
            <a:endParaRPr lang="zh-CN" altLang="zh-CN" sz="2700" b="1" dirty="0">
              <a:solidFill>
                <a:schemeClr val="bg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zo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1187450" y="699770"/>
            <a:ext cx="669671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AutoShape 1"/>
          <p:cNvSpPr/>
          <p:nvPr/>
        </p:nvSpPr>
        <p:spPr bwMode="auto">
          <a:xfrm>
            <a:off x="2671345" y="3179243"/>
            <a:ext cx="1853756" cy="952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2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1875">
              <a:cs typeface="Calibri" panose="020F0502020204030204" pitchFamily="34" charset="0"/>
            </a:endParaRPr>
          </a:p>
        </p:txBody>
      </p:sp>
      <p:sp>
        <p:nvSpPr>
          <p:cNvPr id="13" name="AutoShape 6"/>
          <p:cNvSpPr/>
          <p:nvPr/>
        </p:nvSpPr>
        <p:spPr bwMode="auto">
          <a:xfrm>
            <a:off x="1242939" y="3179243"/>
            <a:ext cx="1501415" cy="952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1875">
              <a:cs typeface="Calibri" panose="020F0502020204030204" pitchFamily="34" charset="0"/>
            </a:endParaRPr>
          </a:p>
        </p:txBody>
      </p:sp>
      <p:sp>
        <p:nvSpPr>
          <p:cNvPr id="14" name="AutoShape 7"/>
          <p:cNvSpPr/>
          <p:nvPr/>
        </p:nvSpPr>
        <p:spPr bwMode="auto">
          <a:xfrm>
            <a:off x="4528276" y="3179243"/>
            <a:ext cx="1539505" cy="952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A0C563"/>
          </a:solidFill>
          <a:ln w="25400" cap="flat" cmpd="sng">
            <a:noFill/>
            <a:prstDash val="solid"/>
            <a:miter lim="0"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s-ES" sz="1875">
              <a:cs typeface="Calibri" panose="020F0502020204030204" pitchFamily="34" charset="0"/>
            </a:endParaRPr>
          </a:p>
        </p:txBody>
      </p:sp>
      <p:sp>
        <p:nvSpPr>
          <p:cNvPr id="15" name="AutoShape 8"/>
          <p:cNvSpPr/>
          <p:nvPr/>
        </p:nvSpPr>
        <p:spPr bwMode="auto">
          <a:xfrm>
            <a:off x="6061432" y="3179243"/>
            <a:ext cx="1815664" cy="8570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4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1875">
              <a:cs typeface="Calibri" panose="020F0502020204030204" pitchFamily="34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232379" y="3481794"/>
            <a:ext cx="663519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223474" y="3544129"/>
            <a:ext cx="6644717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64"/>
          <p:cNvSpPr txBox="1"/>
          <p:nvPr/>
        </p:nvSpPr>
        <p:spPr>
          <a:xfrm>
            <a:off x="3191510" y="3711575"/>
            <a:ext cx="2936240" cy="789305"/>
          </a:xfrm>
          <a:prstGeom prst="rect">
            <a:avLst/>
          </a:prstGeom>
          <a:noFill/>
        </p:spPr>
        <p:txBody>
          <a:bodyPr wrap="square" lIns="51425" tIns="25712" rIns="51425" bIns="25712" rtlCol="0">
            <a:spAutoFit/>
          </a:bodyPr>
          <a:p>
            <a:pPr algn="ctr"/>
            <a:r>
              <a:rPr lang="zh-CN" altLang="zh-HK" sz="4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勾线提要</a:t>
            </a:r>
            <a:endParaRPr lang="zh-CN" altLang="zh-HK" sz="4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198880" y="789940"/>
            <a:ext cx="3329305" cy="21863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601845" y="789940"/>
            <a:ext cx="3275330" cy="21863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1839">
        <p14:doors dir="vert"/>
      </p:transition>
    </mc:Choice>
    <mc:Fallback>
      <p:transition spd="slow" advTm="183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435838" y="667320"/>
            <a:ext cx="827830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766511" y="802155"/>
            <a:ext cx="6075034" cy="709646"/>
          </a:xfrm>
          <a:prstGeom prst="rect">
            <a:avLst/>
          </a:prstGeom>
          <a:solidFill>
            <a:srgbClr val="A0C563"/>
          </a:solidFill>
          <a:ln>
            <a:noFill/>
          </a:ln>
        </p:spPr>
        <p:txBody>
          <a:bodyPr lIns="68565" tIns="34282" rIns="68565" bIns="34282" anchor="ctr"/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325">
              <a:solidFill>
                <a:srgbClr val="000000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766695" y="1630045"/>
            <a:ext cx="6075045" cy="3439795"/>
          </a:xfrm>
          <a:prstGeom prst="rect">
            <a:avLst/>
          </a:prstGeom>
          <a:solidFill>
            <a:srgbClr val="FFFFFF"/>
          </a:solidFill>
          <a:ln w="12700" cmpd="sng">
            <a:solidFill>
              <a:srgbClr val="ADBACA"/>
            </a:solidFill>
            <a:miter lim="800000"/>
          </a:ln>
        </p:spPr>
        <p:txBody>
          <a:bodyPr lIns="68565" tIns="34282" rIns="68565" bIns="34282" anchor="ctr"/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325">
              <a:solidFill>
                <a:srgbClr val="000000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695825" y="898525"/>
            <a:ext cx="2476500" cy="516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说明文的概念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868930" y="1701165"/>
            <a:ext cx="5870575" cy="3231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1400" dirty="0">
                <a:solidFill>
                  <a:srgbClr val="44546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 </a:t>
            </a:r>
            <a:r>
              <a:rPr sz="2000" dirty="0">
                <a:solidFill>
                  <a:srgbClr val="44546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说明文是以说明为主要表达方式来解说事物、阐明事理而给人知识的文章体裁。它通过揭示概念来说明事物特征、本质及其规律性。说明文一般介绍事物的形状、构造、类别、关系、功能，解释事物的原理、含义、特点、演变等。说明文实用性很强，它包括广告、说明书、提要、提示、规则、章程、解说词、科学小品等。</a:t>
            </a:r>
            <a:endParaRPr sz="2000" dirty="0">
              <a:solidFill>
                <a:srgbClr val="445469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142875" y="802005"/>
            <a:ext cx="2623820" cy="426847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3087">
        <p14:doors dir="vert"/>
      </p:transition>
    </mc:Choice>
    <mc:Fallback>
      <p:transition spd="slow" advTm="308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743560" y="842539"/>
            <a:ext cx="2620010" cy="582295"/>
          </a:xfrm>
          <a:prstGeom prst="rect">
            <a:avLst/>
          </a:prstGeom>
          <a:noFill/>
        </p:spPr>
        <p:txBody>
          <a:bodyPr wrap="none" lIns="91420" tIns="45710" rIns="91420" bIns="45710" rtlCol="0">
            <a:spAutoFit/>
          </a:bodyPr>
          <a:lstStyle/>
          <a:p>
            <a:pPr algn="l"/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说明文的分类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435610" y="627380"/>
            <a:ext cx="8241030" cy="40005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3489325" y="1547495"/>
            <a:ext cx="5451475" cy="886460"/>
          </a:xfrm>
          <a:prstGeom prst="rect">
            <a:avLst/>
          </a:prstGeom>
          <a:noFill/>
          <a:ln>
            <a:noFill/>
          </a:ln>
        </p:spPr>
        <p:txBody>
          <a:bodyPr wrap="square" lIns="56553" tIns="28276" rIns="56553" bIns="28276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Gill Sans" charset="0"/>
              </a:rPr>
              <a:t>依据说明对象与说明目的的不同，把说明文分为</a:t>
            </a:r>
            <a:r>
              <a:rPr lang="zh-CN" altLang="en-US" sz="1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Gill Sans" charset="0"/>
              </a:rPr>
              <a:t>事物说明文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Gill Sans" charset="0"/>
              </a:rPr>
              <a:t>和</a:t>
            </a:r>
            <a:r>
              <a:rPr lang="zh-CN" altLang="en-US" sz="1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Gill Sans" charset="0"/>
              </a:rPr>
              <a:t>事理说明文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Gill Sans" charset="0"/>
              </a:rPr>
              <a:t>两大类。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 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489325" y="2526665"/>
            <a:ext cx="5248910" cy="1717675"/>
          </a:xfrm>
          <a:prstGeom prst="rect">
            <a:avLst/>
          </a:prstGeom>
          <a:noFill/>
          <a:ln>
            <a:noFill/>
          </a:ln>
        </p:spPr>
        <p:txBody>
          <a:bodyPr wrap="square" lIns="56553" tIns="28276" rIns="56553" bIns="28276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Gill Sans" charset="0"/>
              </a:rPr>
              <a:t>根据说明语言的不同特色与表达方式的使用情况的不同，把说明文分为</a:t>
            </a:r>
            <a:r>
              <a:rPr lang="zh-CN" altLang="en-US" sz="1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Gill Sans" charset="0"/>
              </a:rPr>
              <a:t>平实的说明文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Gill Sans" charset="0"/>
              </a:rPr>
              <a:t>和</a:t>
            </a:r>
            <a:r>
              <a:rPr lang="zh-CN" altLang="en-US" sz="1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Gill Sans" charset="0"/>
              </a:rPr>
              <a:t>生动的说明文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Gill Sans" charset="0"/>
              </a:rPr>
              <a:t>两种。生动的说明文又叫</a:t>
            </a:r>
            <a:r>
              <a:rPr lang="zh-CN" altLang="en-US" sz="1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Gill Sans" charset="0"/>
              </a:rPr>
              <a:t>文艺性说明文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Gill Sans" charset="0"/>
              </a:rPr>
              <a:t>。文艺性说明文是通过文艺的形式介绍科学知识的说明文。</a:t>
            </a:r>
            <a:endParaRPr lang="zh-CN" altLang="en-US" sz="18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  <a:sym typeface="Gill Sans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220" y="1737360"/>
            <a:ext cx="3289935" cy="24555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6679">
        <p14:prism dir="d"/>
      </p:transition>
    </mc:Choice>
    <mc:Fallback>
      <p:transition spd="slow" advTm="667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8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616560" y="741574"/>
            <a:ext cx="3432810" cy="582295"/>
          </a:xfrm>
          <a:prstGeom prst="rect">
            <a:avLst/>
          </a:prstGeom>
          <a:noFill/>
        </p:spPr>
        <p:txBody>
          <a:bodyPr wrap="none" lIns="91420" tIns="45710" rIns="91420" bIns="45710" rtlCol="0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说明文的语言特点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435610" y="627380"/>
            <a:ext cx="8241030" cy="40005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225425" y="3388995"/>
            <a:ext cx="3449955" cy="517525"/>
          </a:xfrm>
          <a:prstGeom prst="rect">
            <a:avLst/>
          </a:prstGeom>
          <a:noFill/>
          <a:ln>
            <a:noFill/>
          </a:ln>
        </p:spPr>
        <p:txBody>
          <a:bodyPr wrap="square" lIns="56553" tIns="28276" rIns="56553" bIns="28276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Gill Sans" charset="0"/>
              </a:rPr>
              <a:t>内容上的科学性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 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5425" y="3855085"/>
            <a:ext cx="3449955" cy="517525"/>
          </a:xfrm>
          <a:prstGeom prst="rect">
            <a:avLst/>
          </a:prstGeom>
          <a:noFill/>
          <a:ln>
            <a:noFill/>
          </a:ln>
        </p:spPr>
        <p:txBody>
          <a:bodyPr wrap="square" lIns="56553" tIns="28276" rIns="56553" bIns="28276">
            <a:spAutoFit/>
          </a:bodyPr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Gill Sans" charset="0"/>
              </a:rPr>
              <a:t>结构上的条理性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 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5425" y="4372610"/>
            <a:ext cx="3449955" cy="517525"/>
          </a:xfrm>
          <a:prstGeom prst="rect">
            <a:avLst/>
          </a:prstGeom>
          <a:noFill/>
          <a:ln>
            <a:noFill/>
          </a:ln>
        </p:spPr>
        <p:txBody>
          <a:bodyPr wrap="square" lIns="56553" tIns="28276" rIns="56553" bIns="28276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Gill Sans" charset="0"/>
              </a:rPr>
              <a:t>语言上的准确性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 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25425" y="1398905"/>
            <a:ext cx="866140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说明语言的</a:t>
            </a:r>
            <a:r>
              <a:rPr 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准确性、平实性、周密性和科学性</a:t>
            </a:r>
            <a:r>
              <a:rPr 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，是说明文语言的先决条件。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5425" y="1797685"/>
            <a:ext cx="8215630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sz="1600" b="0">
                <a:latin typeface="黑体" panose="02010609060101010101" charset="-122"/>
                <a:ea typeface="黑体" panose="02010609060101010101" charset="-122"/>
              </a:rPr>
              <a:t>表示时间、空间、数量、范围、程度、特征、性质、程序等，都要求准确无误。</a:t>
            </a:r>
            <a:endParaRPr lang="zh-CN" altLang="en-US" sz="1600" b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25425" y="2134870"/>
            <a:ext cx="834517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eaLnBrk="1" latinLnBrk="0" hangingPunct="1">
              <a:lnSpc>
                <a:spcPct val="150000"/>
              </a:lnSpc>
            </a:pPr>
            <a:r>
              <a:rPr lang="zh-CN" sz="1600" b="0">
                <a:latin typeface="黑体" panose="02010609060101010101" charset="-122"/>
                <a:ea typeface="黑体" panose="02010609060101010101" charset="-122"/>
              </a:rPr>
              <a:t>在准确的前提下，说明的语言有的以平实见长，有的以生动活泼见长。由于说明的对象和作者语言风格的不同，说明的语言也是多种多样的：或概括，或具体；或简洁，或丰腴；或精练，或详尽；或平易朴实，或幽默风趣，总之不拘一格。</a:t>
            </a:r>
            <a:endParaRPr lang="zh-CN" altLang="en-US" sz="1600" b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456180" y="3388995"/>
            <a:ext cx="2868930" cy="143383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567045" y="3388995"/>
            <a:ext cx="2874010" cy="1382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6679">
        <p14:prism dir="d"/>
      </p:transition>
    </mc:Choice>
    <mc:Fallback>
      <p:transition spd="slow" advTm="667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8" grpId="0"/>
      <p:bldP spid="7" grpId="0"/>
      <p:bldP spid="8" grpId="0"/>
      <p:bldP spid="100" grpId="0"/>
      <p:bldP spid="10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435838" y="667320"/>
            <a:ext cx="827830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489325" y="1234440"/>
            <a:ext cx="5352415" cy="709930"/>
          </a:xfrm>
          <a:prstGeom prst="rect">
            <a:avLst/>
          </a:prstGeom>
          <a:solidFill>
            <a:srgbClr val="A0C563"/>
          </a:solidFill>
          <a:ln>
            <a:noFill/>
          </a:ln>
        </p:spPr>
        <p:txBody>
          <a:bodyPr lIns="68565" tIns="34282" rIns="68565" bIns="34282" anchor="ctr"/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325">
              <a:solidFill>
                <a:srgbClr val="000000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489325" y="2118995"/>
            <a:ext cx="5352415" cy="2397760"/>
          </a:xfrm>
          <a:prstGeom prst="rect">
            <a:avLst/>
          </a:prstGeom>
          <a:solidFill>
            <a:srgbClr val="FFFFFF"/>
          </a:solidFill>
          <a:ln w="12700" cmpd="sng">
            <a:solidFill>
              <a:srgbClr val="ADBACA"/>
            </a:solidFill>
            <a:miter lim="800000"/>
          </a:ln>
        </p:spPr>
        <p:txBody>
          <a:bodyPr lIns="68565" tIns="34282" rIns="68565" bIns="34282" anchor="ctr"/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325">
              <a:solidFill>
                <a:srgbClr val="000000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000625" y="1368425"/>
            <a:ext cx="2520315" cy="516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  </a:t>
            </a:r>
            <a:r>
              <a:rPr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说明文的结构</a:t>
            </a:r>
            <a:endParaRPr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569970" y="2179955"/>
            <a:ext cx="4906645" cy="1107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Arial" panose="020B0604020202020204" pitchFamily="34" charset="0"/>
              </a:rPr>
              <a:t>连贯式、总分式、并列式、递进式、对照式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2" name="TextBox 13"/>
          <p:cNvSpPr txBox="1">
            <a:spLocks noChangeArrowheads="1"/>
          </p:cNvSpPr>
          <p:nvPr/>
        </p:nvSpPr>
        <p:spPr bwMode="auto">
          <a:xfrm>
            <a:off x="3569970" y="3287395"/>
            <a:ext cx="4906645" cy="1107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2400" dirty="0">
                <a:solidFill>
                  <a:srgbClr val="44546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一篇完整的说明文常常是几种结构综合运用的。</a:t>
            </a:r>
            <a:endParaRPr lang="zh-CN" altLang="en-US" sz="2400" dirty="0">
              <a:solidFill>
                <a:srgbClr val="445469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81915" y="1234440"/>
            <a:ext cx="3232150" cy="328295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3087">
        <p14:doors dir="vert"/>
      </p:transition>
    </mc:Choice>
    <mc:Fallback>
      <p:transition spd="slow" advTm="308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/>
      <p:bldP spid="14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21995" y="2226106"/>
            <a:ext cx="3519488" cy="2114550"/>
          </a:xfrm>
          <a:prstGeom prst="rect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5480" b="-548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7" name="矩形 6"/>
          <p:cNvSpPr/>
          <p:nvPr/>
        </p:nvSpPr>
        <p:spPr>
          <a:xfrm>
            <a:off x="721995" y="753813"/>
            <a:ext cx="826770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空间顺序（也可称事实顺序，一般指地点、方位、方向）</a:t>
            </a:r>
            <a:endParaRPr lang="zh-CN" altLang="en-US" sz="2000" dirty="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90929" y="2226106"/>
            <a:ext cx="3519488" cy="211455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5480" b="-548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2" name="矩形 1"/>
          <p:cNvSpPr/>
          <p:nvPr/>
        </p:nvSpPr>
        <p:spPr>
          <a:xfrm>
            <a:off x="721995" y="1362143"/>
            <a:ext cx="8267700" cy="358140"/>
          </a:xfrm>
          <a:prstGeom prst="rect">
            <a:avLst/>
          </a:prstGeom>
        </p:spPr>
        <p:txBody>
          <a:bodyPr wrap="square">
            <a:spAutoFit/>
          </a:bodyPr>
          <a:p>
            <a:pPr eaLnBrk="1" latinLnBrk="0" hangingPunct="1">
              <a:lnSpc>
                <a:spcPts val="2080"/>
              </a:lnSpc>
            </a:pP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时间顺序（包括发展顺序，程序顺序）</a:t>
            </a:r>
            <a:endParaRPr lang="zh-CN" altLang="en-US" sz="2000" dirty="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3" name="TextBox 8"/>
          <p:cNvSpPr txBox="1"/>
          <p:nvPr/>
        </p:nvSpPr>
        <p:spPr>
          <a:xfrm>
            <a:off x="3351890" y="282469"/>
            <a:ext cx="2213610" cy="582295"/>
          </a:xfrm>
          <a:prstGeom prst="rect">
            <a:avLst/>
          </a:prstGeom>
          <a:noFill/>
        </p:spPr>
        <p:txBody>
          <a:bodyPr wrap="none" lIns="91420" tIns="45710" rIns="91420" bIns="45710" rtlCol="0">
            <a:spAutoFit/>
          </a:bodyPr>
          <a:p>
            <a:pPr algn="l"/>
            <a:r>
              <a:rPr lang="zh-CN" altLang="en-US" sz="3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说明的顺序</a:t>
            </a:r>
            <a:endParaRPr lang="zh-CN" altLang="en-US" sz="32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21995" y="1776163"/>
            <a:ext cx="8267700" cy="358140"/>
          </a:xfrm>
          <a:prstGeom prst="rect">
            <a:avLst/>
          </a:prstGeom>
        </p:spPr>
        <p:txBody>
          <a:bodyPr wrap="square">
            <a:spAutoFit/>
          </a:bodyPr>
          <a:p>
            <a:pPr eaLnBrk="1" latinLnBrk="0" hangingPunct="1">
              <a:lnSpc>
                <a:spcPts val="2080"/>
              </a:lnSpc>
            </a:pP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事理顺序（也可称逻辑顺序，一般指从现象到本质）</a:t>
            </a:r>
            <a:endParaRPr lang="zh-CN" altLang="en-US" sz="2000" dirty="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1995" y="4432368"/>
            <a:ext cx="8267700" cy="358140"/>
          </a:xfrm>
          <a:prstGeom prst="rect">
            <a:avLst/>
          </a:prstGeom>
        </p:spPr>
        <p:txBody>
          <a:bodyPr wrap="square">
            <a:spAutoFit/>
          </a:bodyPr>
          <a:p>
            <a:pPr eaLnBrk="1" latinLnBrk="0" hangingPunct="1">
              <a:lnSpc>
                <a:spcPts val="208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说明文中也会出现以一种顺序为主兼用其他顺序的现象。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  <p:bldP spid="9" grpId="0" bldLvl="0" animBg="1"/>
      <p:bldP spid="7" grpId="0"/>
      <p:bldP spid="2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>
            <a:stCxn id="15" idx="2"/>
          </p:cNvCxnSpPr>
          <p:nvPr/>
        </p:nvCxnSpPr>
        <p:spPr bwMode="auto">
          <a:xfrm>
            <a:off x="4090035" y="3058795"/>
            <a:ext cx="0" cy="128778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" name="TextBox 8"/>
          <p:cNvSpPr txBox="1"/>
          <p:nvPr/>
        </p:nvSpPr>
        <p:spPr>
          <a:xfrm>
            <a:off x="184150" y="1289050"/>
            <a:ext cx="3500755" cy="64389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lIns="91420" tIns="45710" rIns="91420" bIns="45710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说明方法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35838" y="667320"/>
            <a:ext cx="827830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endCxn id="15" idx="0"/>
          </p:cNvCxnSpPr>
          <p:nvPr/>
        </p:nvCxnSpPr>
        <p:spPr bwMode="auto">
          <a:xfrm>
            <a:off x="4090035" y="1779905"/>
            <a:ext cx="0" cy="1025525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" name="六边形 11"/>
          <p:cNvSpPr/>
          <p:nvPr/>
        </p:nvSpPr>
        <p:spPr bwMode="auto">
          <a:xfrm>
            <a:off x="3795537" y="1288956"/>
            <a:ext cx="589383" cy="491140"/>
          </a:xfrm>
          <a:prstGeom prst="hexagon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6553" tIns="28276" rIns="56553" bIns="28276" numCol="1" rtlCol="0" anchor="t" anchorCtr="0" compatLnSpc="1"/>
          <a:lstStyle/>
          <a:p>
            <a:pPr algn="ctr" defTabSz="753745"/>
            <a:endParaRPr lang="zh-CN" altLang="en-US" sz="107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4"/>
          <p:cNvSpPr txBox="1"/>
          <p:nvPr/>
        </p:nvSpPr>
        <p:spPr>
          <a:xfrm>
            <a:off x="3960575" y="1407708"/>
            <a:ext cx="259080" cy="25336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en-US" altLang="zh-CN" sz="16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165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六边形 13"/>
          <p:cNvSpPr/>
          <p:nvPr/>
        </p:nvSpPr>
        <p:spPr bwMode="auto">
          <a:xfrm>
            <a:off x="3795537" y="2686730"/>
            <a:ext cx="589383" cy="491140"/>
          </a:xfrm>
          <a:prstGeom prst="hexagon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6553" tIns="28276" rIns="56553" bIns="28276" numCol="1" rtlCol="0" anchor="t" anchorCtr="0" compatLnSpc="1"/>
          <a:lstStyle/>
          <a:p>
            <a:pPr defTabSz="753745"/>
            <a:endParaRPr lang="zh-CN" altLang="en-US" sz="107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6"/>
          <p:cNvSpPr txBox="1"/>
          <p:nvPr/>
        </p:nvSpPr>
        <p:spPr>
          <a:xfrm>
            <a:off x="3960485" y="2805482"/>
            <a:ext cx="259080" cy="2533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6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165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519930" y="1490345"/>
            <a:ext cx="4494530" cy="701675"/>
          </a:xfrm>
          <a:prstGeom prst="rect">
            <a:avLst/>
          </a:prstGeom>
          <a:noFill/>
          <a:ln>
            <a:noFill/>
          </a:ln>
        </p:spPr>
        <p:txBody>
          <a:bodyPr wrap="square" lIns="56553" tIns="28276" rIns="56553" bIns="28276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Gill Sans" charset="0"/>
              </a:rPr>
              <a:t>使文章更加具体,更有说服力,更客观地说明了事物。使比较抽象，负责的事情或事物变得通俗易懂，让人信服。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 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519295" y="2272665"/>
            <a:ext cx="3479165" cy="332740"/>
          </a:xfrm>
          <a:prstGeom prst="rect">
            <a:avLst/>
          </a:prstGeom>
          <a:noFill/>
          <a:ln>
            <a:noFill/>
          </a:ln>
        </p:spPr>
        <p:txBody>
          <a:bodyPr wrap="square" lIns="56553" tIns="28276" rIns="56553" bIns="28276">
            <a:spAutoFit/>
          </a:bodyPr>
          <a:lstStyle/>
          <a:p>
            <a:pPr algn="just" eaLnBrk="0" hangingPunct="0"/>
            <a:r>
              <a:rPr lang="zh-CN" altLang="en-US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  比  较</a:t>
            </a:r>
            <a:endParaRPr lang="zh-CN" altLang="en-US" sz="18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519341" y="1221969"/>
            <a:ext cx="2069575" cy="332740"/>
          </a:xfrm>
          <a:prstGeom prst="rect">
            <a:avLst/>
          </a:prstGeom>
          <a:noFill/>
          <a:ln>
            <a:noFill/>
          </a:ln>
        </p:spPr>
        <p:txBody>
          <a:bodyPr wrap="square" lIns="56553" tIns="28276" rIns="56553" bIns="28276">
            <a:spAutoFit/>
          </a:bodyPr>
          <a:lstStyle/>
          <a:p>
            <a:pPr algn="just" eaLnBrk="0" hangingPunct="0"/>
            <a:r>
              <a:rPr lang="zh-CN" altLang="en-US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举  例  子</a:t>
            </a:r>
            <a:endParaRPr lang="zh-CN" altLang="en-US" sz="18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582160" y="2546350"/>
            <a:ext cx="4335780" cy="1024890"/>
          </a:xfrm>
          <a:prstGeom prst="rect">
            <a:avLst/>
          </a:prstGeom>
          <a:noFill/>
          <a:ln>
            <a:noFill/>
          </a:ln>
        </p:spPr>
        <p:txBody>
          <a:bodyPr wrap="square" lIns="56553" tIns="28276" rIns="56553" bIns="28276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Gill Sans" charset="0"/>
              </a:rPr>
              <a:t>说明某些抽象的或者是人们比较陌生的事物，可以用具体的或者大家已经熟悉的事物和它比较，使读者通过比较得到具体而鲜明的印象。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  <a:sym typeface="Gill Sans" charset="0"/>
            </a:endParaRPr>
          </a:p>
        </p:txBody>
      </p:sp>
      <p:sp>
        <p:nvSpPr>
          <p:cNvPr id="4" name="六边形 3"/>
          <p:cNvSpPr/>
          <p:nvPr/>
        </p:nvSpPr>
        <p:spPr bwMode="auto">
          <a:xfrm>
            <a:off x="3795537" y="4346620"/>
            <a:ext cx="589383" cy="491140"/>
          </a:xfrm>
          <a:prstGeom prst="hexagon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6553" tIns="28276" rIns="56553" bIns="28276" numCol="1" rtlCol="0" anchor="t" anchorCtr="0" compatLnSpc="1"/>
          <a:p>
            <a:pPr defTabSz="753745"/>
            <a:endParaRPr lang="zh-CN" altLang="en-US" sz="107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6"/>
          <p:cNvSpPr txBox="1"/>
          <p:nvPr/>
        </p:nvSpPr>
        <p:spPr>
          <a:xfrm>
            <a:off x="3960485" y="4465372"/>
            <a:ext cx="259080" cy="2533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p>
            <a:r>
              <a:rPr lang="en-US" altLang="zh-CN" sz="16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165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19295" y="3545840"/>
            <a:ext cx="3479165" cy="332740"/>
          </a:xfrm>
          <a:prstGeom prst="rect">
            <a:avLst/>
          </a:prstGeom>
          <a:noFill/>
          <a:ln>
            <a:noFill/>
          </a:ln>
        </p:spPr>
        <p:txBody>
          <a:bodyPr wrap="square" lIns="56553" tIns="28276" rIns="56553" bIns="28276">
            <a:spAutoFit/>
          </a:bodyPr>
          <a:p>
            <a:pPr algn="just" eaLnBrk="0" hangingPunct="0"/>
            <a:r>
              <a:rPr lang="zh-CN" altLang="en-US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  定  义</a:t>
            </a:r>
            <a:endParaRPr lang="zh-CN" altLang="en-US" sz="18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81525" y="3878580"/>
            <a:ext cx="4337050" cy="1024890"/>
          </a:xfrm>
          <a:prstGeom prst="rect">
            <a:avLst/>
          </a:prstGeom>
          <a:noFill/>
          <a:ln>
            <a:noFill/>
          </a:ln>
        </p:spPr>
        <p:txBody>
          <a:bodyPr wrap="square" lIns="56553" tIns="28276" rIns="56553" bIns="28276">
            <a:spAutoFit/>
          </a:bodyPr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Gill Sans" charset="0"/>
              </a:rPr>
              <a:t>用简明的语言对某一概念的本质特征作规定性的说明叫下定义。下定义能准确揭示事物的本质，是科技说明文常用的方法。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  <a:sym typeface="Gill Sans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150" y="1979930"/>
            <a:ext cx="3500755" cy="2857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6679">
        <p14:prism dir="d"/>
      </p:transition>
    </mc:Choice>
    <mc:Fallback>
      <p:transition spd="slow" advTm="667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/>
      <p:bldP spid="21" grpId="0"/>
      <p:bldP spid="18" grpId="0"/>
      <p:bldP spid="14" grpId="0" bldLvl="0" animBg="1"/>
      <p:bldP spid="15" grpId="0"/>
      <p:bldP spid="19" grpId="0"/>
      <p:bldP spid="22" grpId="0"/>
      <p:bldP spid="4" grpId="0" bldLvl="0" animBg="1"/>
      <p:bldP spid="5" grpId="0"/>
      <p:bldP spid="7" grpId="0"/>
      <p:bldP spid="8" grpId="0"/>
      <p:bldP spid="9" grpId="0" animBg="1"/>
    </p:bldLst>
  </p:timing>
</p:sld>
</file>

<file path=ppt/tags/tag1.xml><?xml version="1.0" encoding="utf-8"?>
<p:tagLst xmlns:p="http://schemas.openxmlformats.org/presentationml/2006/main">
  <p:tag name="REFSHAPE" val="292720732"/>
  <p:tag name="KSO_WM_UNIT_PLACING_PICTURE_USER_VIEWPORT" val="{&quot;height&quot;:7575,&quot;width&quot;:9600}"/>
</p:tagLst>
</file>

<file path=ppt/tags/tag2.xml><?xml version="1.0" encoding="utf-8"?>
<p:tagLst xmlns:p="http://schemas.openxmlformats.org/presentationml/2006/main">
  <p:tag name="TIMING" val="|0.8|0.8|0.4|0.5"/>
</p:tagLst>
</file>

<file path=ppt/tags/tag3.xml><?xml version="1.0" encoding="utf-8"?>
<p:tagLst xmlns:p="http://schemas.openxmlformats.org/presentationml/2006/main">
  <p:tag name="REFSHAPE" val="292720732"/>
  <p:tag name="KSO_WM_UNIT_PLACING_PICTURE_USER_VIEWPORT" val="{&quot;height&quot;:6722,&quot;width&quot;:4132}"/>
</p:tagLst>
</file>

<file path=ppt/tags/tag4.xml><?xml version="1.0" encoding="utf-8"?>
<p:tagLst xmlns:p="http://schemas.openxmlformats.org/presentationml/2006/main">
  <p:tag name="TIMING" val="|0.8|0.8|0.4|0.5"/>
</p:tagLst>
</file>

<file path=ppt/tags/tag5.xml><?xml version="1.0" encoding="utf-8"?>
<p:tagLst xmlns:p="http://schemas.openxmlformats.org/presentationml/2006/main">
  <p:tag name="TIMING" val="|0.8|0.8|0.4|0.5"/>
</p:tagLst>
</file>

<file path=ppt/tags/tag6.xml><?xml version="1.0" encoding="utf-8"?>
<p:tagLst xmlns:p="http://schemas.openxmlformats.org/presentationml/2006/main">
  <p:tag name="TIMING" val="|0.8|0.8|0.4|0.5"/>
</p:tagLst>
</file>

<file path=ppt/tags/tag7.xml><?xml version="1.0" encoding="utf-8"?>
<p:tagLst xmlns:p="http://schemas.openxmlformats.org/presentationml/2006/main">
  <p:tag name="TIMING" val="|0.8|0.8|0.4|0.5"/>
</p:tagLst>
</file>

<file path=ppt/tags/tag8.xml><?xml version="1.0" encoding="utf-8"?>
<p:tagLst xmlns:p="http://schemas.openxmlformats.org/presentationml/2006/main">
  <p:tag name="ISPRING_PRESENTATION_TITLE" val="2222222"/>
</p:tagLst>
</file>

<file path=ppt/theme/theme1.xml><?xml version="1.0" encoding="utf-8"?>
<a:theme xmlns:a="http://schemas.openxmlformats.org/drawingml/2006/main" name="Office 主题​​">
  <a:themeElements>
    <a:clrScheme name="自定义 2">
      <a:dk1>
        <a:sysClr val="windowText" lastClr="000000"/>
      </a:dk1>
      <a:lt1>
        <a:sysClr val="window" lastClr="FFFFFF"/>
      </a:lt1>
      <a:dk2>
        <a:srgbClr val="FFFFFF"/>
      </a:dk2>
      <a:lt2>
        <a:srgbClr val="FFFFFF"/>
      </a:lt2>
      <a:accent1>
        <a:srgbClr val="0E647C"/>
      </a:accent1>
      <a:accent2>
        <a:srgbClr val="2DB2A4"/>
      </a:accent2>
      <a:accent3>
        <a:srgbClr val="74AF47"/>
      </a:accent3>
      <a:accent4>
        <a:srgbClr val="755DA1"/>
      </a:accent4>
      <a:accent5>
        <a:srgbClr val="4BACC6"/>
      </a:accent5>
      <a:accent6>
        <a:srgbClr val="F87A08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4170</Words>
  <Application>WPS 演示</Application>
  <PresentationFormat>全屏显示(16:9)</PresentationFormat>
  <Paragraphs>216</Paragraphs>
  <Slides>25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微软雅黑</vt:lpstr>
      <vt:lpstr>Impact</vt:lpstr>
      <vt:lpstr>张海山锐谐体2.0-授权联系：Samtype@QQ.com</vt:lpstr>
      <vt:lpstr>黑体</vt:lpstr>
      <vt:lpstr>Gill Sans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写  作  实  践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五年发展规划</dc:title>
  <dc:creator>kan</dc:creator>
  <cp:lastModifiedBy>沧海昆仑</cp:lastModifiedBy>
  <cp:revision>327</cp:revision>
  <dcterms:created xsi:type="dcterms:W3CDTF">2015-04-24T01:01:00Z</dcterms:created>
  <dcterms:modified xsi:type="dcterms:W3CDTF">2021-01-12T16:02:58Z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