
<file path=[Content_Types].xml><?xml version="1.0" encoding="utf-8"?>
<Types xmlns="http://schemas.openxmlformats.org/package/2006/content-types">
  <Default Extension="png" ContentType="image/png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60" r:id="rId2"/>
    <p:sldId id="348" r:id="rId3"/>
    <p:sldId id="349" r:id="rId4"/>
    <p:sldId id="350" r:id="rId5"/>
    <p:sldId id="351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63">
          <p15:clr>
            <a:srgbClr val="A4A3A4"/>
          </p15:clr>
        </p15:guide>
        <p15:guide id="2" pos="4059">
          <p15:clr>
            <a:srgbClr val="A4A3A4"/>
          </p15:clr>
        </p15:guide>
        <p15:guide id="3" pos="24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0000"/>
    <a:srgbClr val="CD242B"/>
    <a:srgbClr val="FFEDAB"/>
    <a:srgbClr val="E75E22"/>
    <a:srgbClr val="FFE389"/>
    <a:srgbClr val="DEB203"/>
    <a:srgbClr val="5FBA0F"/>
    <a:srgbClr val="FC922C"/>
    <a:srgbClr val="4F81B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5550" autoAdjust="0"/>
  </p:normalViewPr>
  <p:slideViewPr>
    <p:cSldViewPr>
      <p:cViewPr varScale="1">
        <p:scale>
          <a:sx n="92" d="100"/>
          <a:sy n="92" d="100"/>
        </p:scale>
        <p:origin x="882" y="84"/>
      </p:cViewPr>
      <p:guideLst>
        <p:guide orient="horz" pos="663"/>
        <p:guide pos="4059"/>
        <p:guide pos="2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32F2FF-E950-4B22-9A88-7B1E5055B9C3}" type="datetimeFigureOut">
              <a:rPr lang="zh-CN" altLang="en-US" smtClean="0"/>
              <a:t>2016-10-10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46F20-7861-4E56-87FF-6B60CC2B2F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78331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1094345" y="2852936"/>
            <a:ext cx="1656184" cy="1656184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361392" y="5160788"/>
            <a:ext cx="2082336" cy="89396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600" b="1"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398404" y="5750834"/>
            <a:ext cx="2008312" cy="50405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2118" y="919230"/>
            <a:ext cx="2232248" cy="649050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2901635" y="2852936"/>
            <a:ext cx="1656184" cy="1656184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4708925" y="2852936"/>
            <a:ext cx="1656184" cy="1656184"/>
          </a:xfrm>
          <a:prstGeom prst="rect">
            <a:avLst/>
          </a:prstGeom>
          <a:solidFill>
            <a:srgbClr val="DEB2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6516216" y="2852936"/>
            <a:ext cx="1656184" cy="1656184"/>
          </a:xfrm>
          <a:prstGeom prst="rect">
            <a:avLst/>
          </a:prstGeom>
          <a:solidFill>
            <a:srgbClr val="5FBA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427" y="3138183"/>
            <a:ext cx="796021" cy="78938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433" y="3140967"/>
            <a:ext cx="799519" cy="79285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0559" y="3128787"/>
            <a:ext cx="825857" cy="80503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2342" y="3167897"/>
            <a:ext cx="751520" cy="738995"/>
          </a:xfrm>
          <a:prstGeom prst="rect">
            <a:avLst/>
          </a:prstGeom>
        </p:spPr>
      </p:pic>
      <p:sp>
        <p:nvSpPr>
          <p:cNvPr id="17" name="TextBox 16"/>
          <p:cNvSpPr txBox="1"/>
          <p:nvPr userDrawn="1"/>
        </p:nvSpPr>
        <p:spPr>
          <a:xfrm>
            <a:off x="1291495" y="3945739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课堂教学流程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完美展示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 userDrawn="1"/>
        </p:nvSpPr>
        <p:spPr>
          <a:xfrm>
            <a:off x="3098785" y="3945739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全书优质试题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随意编辑 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 userDrawn="1"/>
        </p:nvSpPr>
        <p:spPr>
          <a:xfrm>
            <a:off x="4906075" y="3945739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独家研发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错题组卷系统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6892903" y="3945739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志鸿优化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永远更新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 userDrawn="1"/>
        </p:nvSpPr>
        <p:spPr>
          <a:xfrm>
            <a:off x="0" y="-27384"/>
            <a:ext cx="9143999" cy="7200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 userDrawn="1"/>
        </p:nvSpPr>
        <p:spPr>
          <a:xfrm>
            <a:off x="0" y="6731788"/>
            <a:ext cx="9144000" cy="126212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TextBox 26"/>
          <p:cNvSpPr txBox="1"/>
          <p:nvPr userDrawn="1"/>
        </p:nvSpPr>
        <p:spPr>
          <a:xfrm>
            <a:off x="1658382" y="1823052"/>
            <a:ext cx="582723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latin typeface="黑体" panose="02010600030101010101" pitchFamily="2" charset="-122"/>
                <a:ea typeface="黑体" panose="02010600030101010101" pitchFamily="2" charset="-122"/>
              </a:rPr>
              <a:t>高中总复习用书课件光盘</a:t>
            </a:r>
            <a:endParaRPr lang="zh-CN" altLang="en-US" sz="40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8881" y="5229200"/>
            <a:ext cx="2421511" cy="102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805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25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/>
      <p:bldP spid="3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0" animBg="1"/>
      <p:bldP spid="10" grpId="0" animBg="1"/>
      <p:bldP spid="11" grpId="0" animBg="1"/>
      <p:bldP spid="17" grpId="0"/>
      <p:bldP spid="18" grpId="0"/>
      <p:bldP spid="19" grpId="0"/>
      <p:bldP spid="20" grpId="0"/>
      <p:bldP spid="27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典题试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997594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创新模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389938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057149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55905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710333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130" y="404664"/>
            <a:ext cx="2232248" cy="64905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37115" y="1351654"/>
            <a:ext cx="7020272" cy="2016224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2137115" y="3440763"/>
            <a:ext cx="7020272" cy="2016224"/>
          </a:xfrm>
          <a:prstGeom prst="rect">
            <a:avLst/>
          </a:prstGeom>
          <a:solidFill>
            <a:srgbClr val="DEB2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 userDrawn="1"/>
        </p:nvSpPr>
        <p:spPr>
          <a:xfrm>
            <a:off x="226603" y="2750722"/>
            <a:ext cx="15985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 userDrawn="1"/>
        </p:nvSpPr>
        <p:spPr>
          <a:xfrm>
            <a:off x="256739" y="3471391"/>
            <a:ext cx="15382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CONTENTS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0412" y="1996950"/>
            <a:ext cx="737932" cy="725633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4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0412" y="4086059"/>
            <a:ext cx="737932" cy="725633"/>
          </a:xfrm>
          <a:prstGeom prst="rect">
            <a:avLst/>
          </a:prstGeom>
        </p:spPr>
      </p:pic>
      <p:cxnSp>
        <p:nvCxnSpPr>
          <p:cNvPr id="26" name="直接连接符 25"/>
          <p:cNvCxnSpPr/>
          <p:nvPr userDrawn="1"/>
        </p:nvCxnSpPr>
        <p:spPr>
          <a:xfrm>
            <a:off x="6156176" y="1495670"/>
            <a:ext cx="0" cy="1728192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/>
        </p:nvCxnSpPr>
        <p:spPr>
          <a:xfrm>
            <a:off x="6156176" y="3584779"/>
            <a:ext cx="0" cy="1728192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999182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目录版式二（目录内容多时用）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130" y="404664"/>
            <a:ext cx="2232248" cy="64905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37115" y="1351653"/>
            <a:ext cx="7020272" cy="4105333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 userDrawn="1"/>
        </p:nvSpPr>
        <p:spPr>
          <a:xfrm>
            <a:off x="226603" y="2750722"/>
            <a:ext cx="15985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 userDrawn="1"/>
        </p:nvSpPr>
        <p:spPr>
          <a:xfrm>
            <a:off x="256739" y="3471391"/>
            <a:ext cx="15382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CONTENTS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0412" y="3041503"/>
            <a:ext cx="737932" cy="725633"/>
          </a:xfrm>
          <a:prstGeom prst="rect">
            <a:avLst/>
          </a:prstGeom>
        </p:spPr>
      </p:pic>
      <p:cxnSp>
        <p:nvCxnSpPr>
          <p:cNvPr id="12" name="直接连接符 11"/>
          <p:cNvCxnSpPr/>
          <p:nvPr userDrawn="1"/>
        </p:nvCxnSpPr>
        <p:spPr>
          <a:xfrm>
            <a:off x="6012160" y="1604319"/>
            <a:ext cx="0" cy="3600000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3158344" y="2844170"/>
            <a:ext cx="2709800" cy="1098122"/>
          </a:xfrm>
          <a:prstGeom prst="rect">
            <a:avLst/>
          </a:prstGeom>
        </p:spPr>
        <p:txBody>
          <a:bodyPr/>
          <a:lstStyle>
            <a:lvl1pPr algn="l"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6156176" y="1604319"/>
            <a:ext cx="2880320" cy="359999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lnSpc>
                <a:spcPct val="150000"/>
              </a:lnSpc>
              <a:buFontTx/>
              <a:buNone/>
              <a:defRPr sz="1600">
                <a:solidFill>
                  <a:schemeClr val="bg1"/>
                </a:solidFill>
                <a:latin typeface="+mj-ea"/>
                <a:ea typeface="+mj-ea"/>
              </a:defRPr>
            </a:lvl2pPr>
            <a:lvl3pPr marL="914400" indent="0">
              <a:lnSpc>
                <a:spcPct val="150000"/>
              </a:lnSpc>
              <a:buFontTx/>
              <a:buNone/>
              <a:defRPr sz="1600">
                <a:solidFill>
                  <a:schemeClr val="bg1"/>
                </a:solidFill>
                <a:latin typeface="+mj-ea"/>
                <a:ea typeface="+mj-ea"/>
              </a:defRPr>
            </a:lvl3pPr>
            <a:lvl4pPr marL="1371600" indent="0">
              <a:lnSpc>
                <a:spcPct val="150000"/>
              </a:lnSpc>
              <a:buFontTx/>
              <a:buNone/>
              <a:defRPr sz="1600">
                <a:solidFill>
                  <a:schemeClr val="bg1"/>
                </a:solidFill>
                <a:latin typeface="+mj-ea"/>
                <a:ea typeface="+mj-ea"/>
              </a:defRPr>
            </a:lvl4pPr>
            <a:lvl5pPr marL="1828800" indent="0">
              <a:lnSpc>
                <a:spcPct val="150000"/>
              </a:lnSpc>
              <a:buFontTx/>
              <a:buNone/>
              <a:defRPr sz="16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394431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130" y="404664"/>
            <a:ext cx="2232248" cy="64905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1340768"/>
            <a:ext cx="6983760" cy="108012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18" name="直接连接符 17"/>
          <p:cNvCxnSpPr/>
          <p:nvPr userDrawn="1"/>
        </p:nvCxnSpPr>
        <p:spPr>
          <a:xfrm>
            <a:off x="6422770" y="1901003"/>
            <a:ext cx="2880000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矩形 49"/>
          <p:cNvSpPr/>
          <p:nvPr userDrawn="1"/>
        </p:nvSpPr>
        <p:spPr>
          <a:xfrm>
            <a:off x="2160240" y="2476840"/>
            <a:ext cx="6983760" cy="108012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2" name="直接连接符 51"/>
          <p:cNvCxnSpPr/>
          <p:nvPr userDrawn="1"/>
        </p:nvCxnSpPr>
        <p:spPr>
          <a:xfrm>
            <a:off x="6422770" y="3037075"/>
            <a:ext cx="2880000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矩形 56"/>
          <p:cNvSpPr/>
          <p:nvPr userDrawn="1"/>
        </p:nvSpPr>
        <p:spPr>
          <a:xfrm>
            <a:off x="2160240" y="3631386"/>
            <a:ext cx="6983760" cy="1080120"/>
          </a:xfrm>
          <a:prstGeom prst="rect">
            <a:avLst/>
          </a:prstGeom>
          <a:solidFill>
            <a:srgbClr val="DEB2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9" name="直接连接符 58"/>
          <p:cNvCxnSpPr/>
          <p:nvPr userDrawn="1"/>
        </p:nvCxnSpPr>
        <p:spPr>
          <a:xfrm>
            <a:off x="6422770" y="4191621"/>
            <a:ext cx="2880000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矩形 63"/>
          <p:cNvSpPr/>
          <p:nvPr userDrawn="1"/>
        </p:nvSpPr>
        <p:spPr>
          <a:xfrm>
            <a:off x="2160240" y="4785932"/>
            <a:ext cx="6983760" cy="1080120"/>
          </a:xfrm>
          <a:prstGeom prst="rect">
            <a:avLst/>
          </a:prstGeom>
          <a:solidFill>
            <a:srgbClr val="5FBA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6" name="直接连接符 65"/>
          <p:cNvCxnSpPr/>
          <p:nvPr userDrawn="1"/>
        </p:nvCxnSpPr>
        <p:spPr>
          <a:xfrm>
            <a:off x="6422770" y="5346167"/>
            <a:ext cx="2880000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椭圆 73"/>
          <p:cNvSpPr/>
          <p:nvPr userDrawn="1"/>
        </p:nvSpPr>
        <p:spPr>
          <a:xfrm flipH="1">
            <a:off x="3004067" y="1645053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CD24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</a:t>
            </a:r>
          </a:p>
        </p:txBody>
      </p:sp>
      <p:sp>
        <p:nvSpPr>
          <p:cNvPr id="75" name="椭圆 74"/>
          <p:cNvSpPr/>
          <p:nvPr userDrawn="1"/>
        </p:nvSpPr>
        <p:spPr>
          <a:xfrm flipH="1">
            <a:off x="3491956" y="1645053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CD24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</a:p>
        </p:txBody>
      </p:sp>
      <p:sp>
        <p:nvSpPr>
          <p:cNvPr id="76" name="椭圆 75"/>
          <p:cNvSpPr/>
          <p:nvPr userDrawn="1"/>
        </p:nvSpPr>
        <p:spPr>
          <a:xfrm flipH="1">
            <a:off x="3979845" y="1645053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CD24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</a:t>
            </a:r>
          </a:p>
        </p:txBody>
      </p:sp>
      <p:sp>
        <p:nvSpPr>
          <p:cNvPr id="77" name="椭圆 76"/>
          <p:cNvSpPr/>
          <p:nvPr userDrawn="1"/>
        </p:nvSpPr>
        <p:spPr>
          <a:xfrm flipH="1">
            <a:off x="4467734" y="1645053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CD24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</a:t>
            </a:r>
            <a:endParaRPr lang="zh-CN" altLang="en-US" sz="2400" dirty="0">
              <a:solidFill>
                <a:srgbClr val="CD242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TextBox 77"/>
          <p:cNvSpPr txBox="1"/>
          <p:nvPr userDrawn="1"/>
        </p:nvSpPr>
        <p:spPr>
          <a:xfrm>
            <a:off x="4902559" y="1600855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i="0" dirty="0" smtClean="0">
                <a:solidFill>
                  <a:schemeClr val="bg1"/>
                </a:solidFill>
                <a:latin typeface="+mj-ea"/>
                <a:ea typeface="+mj-ea"/>
              </a:rPr>
              <a:t>明析考向</a:t>
            </a:r>
            <a:endParaRPr lang="zh-CN" altLang="en-US" sz="2800" i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9" name="椭圆 78"/>
          <p:cNvSpPr/>
          <p:nvPr userDrawn="1"/>
        </p:nvSpPr>
        <p:spPr>
          <a:xfrm flipH="1">
            <a:off x="3004067" y="2782478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E75E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热</a:t>
            </a:r>
          </a:p>
        </p:txBody>
      </p:sp>
      <p:sp>
        <p:nvSpPr>
          <p:cNvPr id="80" name="椭圆 79"/>
          <p:cNvSpPr/>
          <p:nvPr userDrawn="1"/>
        </p:nvSpPr>
        <p:spPr>
          <a:xfrm flipH="1">
            <a:off x="3491956" y="2782478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E75E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</a:p>
        </p:txBody>
      </p:sp>
      <p:sp>
        <p:nvSpPr>
          <p:cNvPr id="81" name="椭圆 80"/>
          <p:cNvSpPr/>
          <p:nvPr userDrawn="1"/>
        </p:nvSpPr>
        <p:spPr>
          <a:xfrm flipH="1">
            <a:off x="3979845" y="2782478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E75E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聚</a:t>
            </a:r>
            <a:endParaRPr lang="zh-CN" altLang="en-US" sz="2400" dirty="0">
              <a:solidFill>
                <a:srgbClr val="E75E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椭圆 81"/>
          <p:cNvSpPr/>
          <p:nvPr userDrawn="1"/>
        </p:nvSpPr>
        <p:spPr>
          <a:xfrm flipH="1">
            <a:off x="4467734" y="2782478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E75E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焦</a:t>
            </a:r>
            <a:endParaRPr lang="zh-CN" altLang="en-US" sz="2400" dirty="0">
              <a:solidFill>
                <a:srgbClr val="E75E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TextBox 82"/>
          <p:cNvSpPr txBox="1"/>
          <p:nvPr userDrawn="1"/>
        </p:nvSpPr>
        <p:spPr>
          <a:xfrm>
            <a:off x="4902559" y="273828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归纳</a:t>
            </a:r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拓展</a:t>
            </a:r>
            <a:endParaRPr lang="zh-CN" altLang="en-US" sz="2800" i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4" name="椭圆 83"/>
          <p:cNvSpPr/>
          <p:nvPr userDrawn="1"/>
        </p:nvSpPr>
        <p:spPr>
          <a:xfrm flipH="1">
            <a:off x="3004067" y="3942205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DEB2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典</a:t>
            </a:r>
          </a:p>
        </p:txBody>
      </p:sp>
      <p:sp>
        <p:nvSpPr>
          <p:cNvPr id="85" name="椭圆 84"/>
          <p:cNvSpPr/>
          <p:nvPr userDrawn="1"/>
        </p:nvSpPr>
        <p:spPr>
          <a:xfrm flipH="1">
            <a:off x="3491956" y="3942205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DEB2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</a:p>
        </p:txBody>
      </p:sp>
      <p:sp>
        <p:nvSpPr>
          <p:cNvPr id="86" name="椭圆 85"/>
          <p:cNvSpPr/>
          <p:nvPr userDrawn="1"/>
        </p:nvSpPr>
        <p:spPr>
          <a:xfrm flipH="1">
            <a:off x="3979845" y="3942205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DEB2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</a:t>
            </a:r>
          </a:p>
        </p:txBody>
      </p:sp>
      <p:sp>
        <p:nvSpPr>
          <p:cNvPr id="87" name="椭圆 86"/>
          <p:cNvSpPr/>
          <p:nvPr userDrawn="1"/>
        </p:nvSpPr>
        <p:spPr>
          <a:xfrm flipH="1">
            <a:off x="4467734" y="3942205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DEB2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</a:t>
            </a:r>
          </a:p>
        </p:txBody>
      </p:sp>
      <p:sp>
        <p:nvSpPr>
          <p:cNvPr id="88" name="TextBox 87"/>
          <p:cNvSpPr txBox="1"/>
          <p:nvPr userDrawn="1"/>
        </p:nvSpPr>
        <p:spPr>
          <a:xfrm>
            <a:off x="4902559" y="3898007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评</a:t>
            </a:r>
            <a:r>
              <a:rPr lang="zh-CN" altLang="en-US" sz="2800" i="0" dirty="0" smtClean="0">
                <a:solidFill>
                  <a:schemeClr val="bg1"/>
                </a:solidFill>
                <a:latin typeface="+mj-ea"/>
                <a:ea typeface="+mj-ea"/>
              </a:rPr>
              <a:t>析指正</a:t>
            </a:r>
            <a:endParaRPr lang="zh-CN" altLang="en-US" sz="2800" i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9" name="椭圆 88"/>
          <p:cNvSpPr/>
          <p:nvPr userDrawn="1"/>
        </p:nvSpPr>
        <p:spPr>
          <a:xfrm flipH="1">
            <a:off x="3004067" y="5090827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5FBA0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</a:t>
            </a:r>
          </a:p>
        </p:txBody>
      </p:sp>
      <p:sp>
        <p:nvSpPr>
          <p:cNvPr id="90" name="椭圆 89"/>
          <p:cNvSpPr/>
          <p:nvPr userDrawn="1"/>
        </p:nvSpPr>
        <p:spPr>
          <a:xfrm flipH="1">
            <a:off x="3491956" y="5090827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5FBA0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</a:t>
            </a:r>
          </a:p>
        </p:txBody>
      </p:sp>
      <p:sp>
        <p:nvSpPr>
          <p:cNvPr id="91" name="椭圆 90"/>
          <p:cNvSpPr/>
          <p:nvPr userDrawn="1"/>
        </p:nvSpPr>
        <p:spPr>
          <a:xfrm flipH="1">
            <a:off x="3979845" y="5090827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5FBA0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</a:t>
            </a:r>
          </a:p>
        </p:txBody>
      </p:sp>
      <p:sp>
        <p:nvSpPr>
          <p:cNvPr id="92" name="椭圆 91"/>
          <p:cNvSpPr/>
          <p:nvPr userDrawn="1"/>
        </p:nvSpPr>
        <p:spPr>
          <a:xfrm flipH="1">
            <a:off x="4467734" y="5090827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5FBA0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拟</a:t>
            </a:r>
            <a:endParaRPr lang="zh-CN" altLang="en-US" sz="2400" dirty="0">
              <a:solidFill>
                <a:srgbClr val="5FBA0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TextBox 92"/>
          <p:cNvSpPr txBox="1"/>
          <p:nvPr userDrawn="1"/>
        </p:nvSpPr>
        <p:spPr>
          <a:xfrm>
            <a:off x="4902559" y="5046629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预测</a:t>
            </a:r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演练</a:t>
            </a:r>
            <a:endParaRPr lang="zh-CN" altLang="en-US" sz="2800" i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38732668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节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130" y="404664"/>
            <a:ext cx="2232248" cy="64905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2160240" y="2983026"/>
            <a:ext cx="7020272" cy="725633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9229581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节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130" y="404664"/>
            <a:ext cx="2232248" cy="64905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10011"/>
            <a:ext cx="5898760" cy="893961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00624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369242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06614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热点聚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378201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171825" y="467380"/>
            <a:ext cx="5000575" cy="441340"/>
          </a:xfrm>
          <a:prstGeom prst="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-1" y="6738378"/>
            <a:ext cx="9157036" cy="128253"/>
          </a:xfrm>
          <a:prstGeom prst="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8172400" y="467380"/>
            <a:ext cx="971600" cy="441340"/>
          </a:xfrm>
          <a:prstGeom prst="rect">
            <a:avLst/>
          </a:prstGeom>
          <a:solidFill>
            <a:srgbClr val="FC92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433638" y="0"/>
            <a:ext cx="1711621" cy="908720"/>
          </a:xfrm>
          <a:prstGeom prst="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第三部分</a:t>
            </a:r>
            <a:endParaRPr lang="zh-CN" altLang="en-US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 flipH="1">
            <a:off x="0" y="6727668"/>
            <a:ext cx="9144000" cy="0"/>
          </a:xfrm>
          <a:prstGeom prst="line">
            <a:avLst/>
          </a:prstGeom>
          <a:ln w="12700">
            <a:solidFill>
              <a:srgbClr val="E2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-1" y="937527"/>
            <a:ext cx="9144000" cy="36000"/>
          </a:xfrm>
          <a:prstGeom prst="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627" y="161189"/>
            <a:ext cx="628650" cy="619125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3235833" y="75617"/>
            <a:ext cx="28969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</a:rPr>
              <a:t>4.</a:t>
            </a:r>
            <a:r>
              <a:rPr lang="zh-CN" altLang="zh-CN" b="1" dirty="0" smtClean="0">
                <a:solidFill>
                  <a:srgbClr val="C00000"/>
                </a:solidFill>
              </a:rPr>
              <a:t>名篇名句默写易错字</a:t>
            </a:r>
            <a:r>
              <a:rPr lang="en-US" altLang="zh-CN" b="1" dirty="0" smtClean="0">
                <a:solidFill>
                  <a:srgbClr val="C00000"/>
                </a:solidFill>
              </a:rPr>
              <a:t>25</a:t>
            </a:r>
            <a:r>
              <a:rPr lang="zh-CN" altLang="zh-CN" b="1" dirty="0" smtClean="0">
                <a:solidFill>
                  <a:srgbClr val="C00000"/>
                </a:solidFill>
              </a:rPr>
              <a:t>例</a:t>
            </a:r>
            <a:endParaRPr lang="zh-CN" altLang="zh-CN" sz="1800" b="1" kern="1200" dirty="0">
              <a:solidFill>
                <a:srgbClr val="C00000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1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374429" y="507713"/>
            <a:ext cx="662067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2772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61" r:id="rId5"/>
    <p:sldLayoutId id="2147483662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4.</a:t>
            </a:r>
            <a:r>
              <a:rPr lang="zh-CN" altLang="zh-CN" dirty="0"/>
              <a:t>名篇名句默写易错字</a:t>
            </a:r>
            <a:r>
              <a:rPr lang="en-US" altLang="zh-CN" dirty="0"/>
              <a:t>25</a:t>
            </a:r>
            <a:r>
              <a:rPr lang="zh-CN" altLang="zh-CN" dirty="0"/>
              <a:t>例</a:t>
            </a:r>
          </a:p>
        </p:txBody>
      </p:sp>
    </p:spTree>
    <p:extLst>
      <p:ext uri="{BB962C8B-B14F-4D97-AF65-F5344CB8AC3E}">
        <p14:creationId xmlns:p14="http://schemas.microsoft.com/office/powerpoint/2010/main" val="187845149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-2-</a:t>
            </a:r>
            <a:endParaRPr lang="zh-CN" altLang="en-US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000" y="1108023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学而不思则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思而不学则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《论语》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入则无法家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出则无敌国外患者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亡。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孟子《生于忧患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死于安乐》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宫中府中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俱为一体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不宜异同。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诸葛亮《出师表》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鸡犬相闻。其中往来种作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男女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悉如外人。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自乐。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陶渊明《桃花源记》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无丝竹之乱耳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之劳形。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刘禹锡《陋室铭》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击节碎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血色罗裙翻酒污。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白居易《琵琶行》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岂无山歌与村笛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难为听。今夜闻君琵琶语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如听仙乐耳暂明。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白居易《琵琶行》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沧海月明珠有泪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玉生烟。此情可待成追忆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只是当时已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李商隐《锦瑟》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2483768" y="1108023"/>
            <a:ext cx="53732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罔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4490709" y="1108023"/>
            <a:ext cx="53732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殆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2494158" y="1505566"/>
            <a:ext cx="537327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拂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5980774" y="1505566"/>
            <a:ext cx="537327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恒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3595061" y="2297654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陟罚臧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否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1259632" y="3099404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阡陌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6660232" y="3108441"/>
            <a:ext cx="819455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衣着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1588499" y="3504049"/>
            <a:ext cx="1383712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黄发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垂髫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3615843" y="3492542"/>
            <a:ext cx="819455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怡然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3233255" y="3909205"/>
            <a:ext cx="819455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案牍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1181104" y="4301850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钿头银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篦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3240068" y="4719201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呕哑嘲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哳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3252503" y="5518652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蓝田日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暖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24" name="矩形 23"/>
          <p:cNvSpPr>
            <a:spLocks noChangeAspect="1"/>
          </p:cNvSpPr>
          <p:nvPr/>
        </p:nvSpPr>
        <p:spPr>
          <a:xfrm>
            <a:off x="1588499" y="5915701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惘然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val="12449201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000181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羽扇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谈笑间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灰飞烟灭。故国神游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多情应笑我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早生华发。人生如梦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江月。〔苏轼《念奴娇》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大江东去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野芳发而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佳木秀而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风霜高洁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水落而石出者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山间之四时也。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欧阳修《醉翁亭记》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而不妖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中通外直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香远益清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亭亭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可远观而不可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焉。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周敦颐《爱莲说》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庭下如积水空明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水中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盖竹柏影也。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苏轼《记承天寺夜游》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此中有真意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欲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已忘言。〔陶渊明《饮酒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》〕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金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清酒斗十千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玉盘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直万钱。停杯投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剑四顾心茫然。〔李白《行路难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》〕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茅飞渡江洒江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高者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长林梢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下者飘转沉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杜甫《茅屋为秋风所破歌》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763688" y="1000181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纶巾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63402" y="982053"/>
            <a:ext cx="819455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樯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橹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366367" y="1386538"/>
            <a:ext cx="11015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尊还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酹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521839" y="2204864"/>
            <a:ext cx="819455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幽香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4812460" y="2186571"/>
            <a:ext cx="819455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繁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阴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1390155" y="2996952"/>
            <a:ext cx="1101584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濯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清涟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4981168" y="2998789"/>
            <a:ext cx="53732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蔓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7817587" y="2996952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净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植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2412102" y="3401863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亵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玩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836966" y="3804263"/>
            <a:ext cx="11015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藻、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荇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2994066" y="4627328"/>
            <a:ext cx="53732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1558055" y="5014505"/>
            <a:ext cx="537327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樽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4232742" y="5013125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珍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羞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7195531" y="5013125"/>
            <a:ext cx="537327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箸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964744" y="5411900"/>
            <a:ext cx="53732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拔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2962893" y="5821620"/>
            <a:ext cx="53732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郊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4267278" y="5811229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挂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罥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1003300" y="6221988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塘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坳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val="34289911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ver dir="ru"/>
      </p:transition>
    </mc:Choice>
    <mc:Fallback>
      <p:transition spd="slow">
        <p:cover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4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980728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散入珠帘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不暖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薄。将军角弓不得控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都护铁衣冷难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岑参《白雪歌送武判官归京》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追随春社近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衣冠简朴古风存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从今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若许闲乘月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无时夜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陆游《游山西村》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不能十步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十驾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功在不舍。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荀子《劝学》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适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三餐而反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适百里者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适千里者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三月聚粮。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庄子《逍遥游》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举世非之而不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定乎内外之分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斯已矣。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庄子《逍遥游》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彼与彼年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道相似也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位卑则足羞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官盛则近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韩愈《师说》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秦人不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而后人哀之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后人哀之而不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亦使后人而复哀后人也。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杜牧《阿房宫赋》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483768" y="970337"/>
            <a:ext cx="11015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湿罗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幕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995936" y="980728"/>
            <a:ext cx="819455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狐裘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617820" y="963763"/>
            <a:ext cx="819455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锦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衾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180576" y="1378127"/>
            <a:ext cx="537327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着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373204" y="1758557"/>
            <a:ext cx="819455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箫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鼓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2816441" y="2163300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拄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杖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4726407" y="2169889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叩门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1352421" y="2575295"/>
            <a:ext cx="819455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骐骥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4295897" y="2571101"/>
            <a:ext cx="819455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驽马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1607470" y="3364677"/>
            <a:ext cx="819455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莽苍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4295897" y="3364677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腹犹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果然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236296" y="3370248"/>
            <a:ext cx="11015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宿舂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粮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3039511" y="4179524"/>
            <a:ext cx="819455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沮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5924592" y="4193599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辩乎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荣辱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2483768" y="4972341"/>
            <a:ext cx="819455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相若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7600211" y="4992773"/>
            <a:ext cx="537327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谀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2080066" y="5795173"/>
            <a:ext cx="537327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暇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6437275" y="5795172"/>
            <a:ext cx="537327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鉴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val="26844149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5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舞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泣孤舟之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苏轼《赤壁赋》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况吾与子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于江渚之上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侣鱼虾而友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驾一叶之扁舟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举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以相属。寄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于天地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渺沧海之一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苏轼《赤壁赋》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兄弟不知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其笑矣。静言思之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矣。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《诗经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氓》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660507" y="2086552"/>
            <a:ext cx="819455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幽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壑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203848" y="2107334"/>
            <a:ext cx="537327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蛟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76056" y="2086551"/>
            <a:ext cx="819455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嫠妇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494142" y="2893771"/>
            <a:ext cx="819455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渔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樵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6444208" y="2875696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麋鹿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1907704" y="3297663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匏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樽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4442006" y="3297663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蜉蝣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7760405" y="3297663"/>
            <a:ext cx="537327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粟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2437770" y="4108776"/>
            <a:ext cx="53732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咥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5376857" y="4101092"/>
            <a:ext cx="11015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躬自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悼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val="15515391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ll dir="d"/>
      </p:transition>
    </mc:Choice>
    <mc:Fallback>
      <p:transition spd="slow">
        <p:pull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theme/theme1.xml><?xml version="1.0" encoding="utf-8"?>
<a:theme xmlns:a="http://schemas.openxmlformats.org/drawingml/2006/main" name="高优14新制作模板">
  <a:themeElements>
    <a:clrScheme name="自定义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FFFF00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2014高优二轮模板</Template>
  <TotalTime>218</TotalTime>
  <Words>140</Words>
  <Application>Microsoft Office PowerPoint</Application>
  <PresentationFormat>全屏显示(4:3)</PresentationFormat>
  <Paragraphs>90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NEU-BZ-S92</vt:lpstr>
      <vt:lpstr>方正书宋_GBK</vt:lpstr>
      <vt:lpstr>黑体</vt:lpstr>
      <vt:lpstr>宋体</vt:lpstr>
      <vt:lpstr>微软雅黑</vt:lpstr>
      <vt:lpstr>Arial</vt:lpstr>
      <vt:lpstr>Calibri</vt:lpstr>
      <vt:lpstr>Times New Roman</vt:lpstr>
      <vt:lpstr>高优14新制作模板</vt:lpstr>
      <vt:lpstr>4.名篇名句默写易错字25例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dbc</cp:lastModifiedBy>
  <cp:revision>语文备课大师【全免费】</cp:revision>
  <dcterms:created xsi:type="dcterms:W3CDTF">2016-09-28T04:45:40Z</dcterms:created>
  <dcterms:modified xsi:type="dcterms:W3CDTF">2016-10-10T08:42:51Z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