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1" r:id="rId2"/>
    <p:sldId id="288" r:id="rId3"/>
    <p:sldId id="332" r:id="rId4"/>
    <p:sldId id="348" r:id="rId5"/>
    <p:sldId id="349" r:id="rId6"/>
    <p:sldId id="350" r:id="rId7"/>
    <p:sldId id="387" r:id="rId8"/>
    <p:sldId id="388" r:id="rId9"/>
    <p:sldId id="389" r:id="rId10"/>
    <p:sldId id="438" r:id="rId11"/>
    <p:sldId id="442" r:id="rId12"/>
    <p:sldId id="333" r:id="rId13"/>
    <p:sldId id="334" r:id="rId14"/>
    <p:sldId id="353" r:id="rId15"/>
    <p:sldId id="354" r:id="rId16"/>
    <p:sldId id="355" r:id="rId17"/>
    <p:sldId id="392" r:id="rId18"/>
    <p:sldId id="393" r:id="rId19"/>
    <p:sldId id="330" r:id="rId20"/>
    <p:sldId id="380" r:id="rId21"/>
    <p:sldId id="381" r:id="rId22"/>
    <p:sldId id="382" r:id="rId23"/>
    <p:sldId id="412" r:id="rId24"/>
    <p:sldId id="343" r:id="rId25"/>
    <p:sldId id="344" r:id="rId26"/>
    <p:sldId id="378" r:id="rId27"/>
    <p:sldId id="414"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954655" cy="369332"/>
          </a:xfrm>
          <a:prstGeom prst="rect">
            <a:avLst/>
          </a:prstGeom>
          <a:noFill/>
        </p:spPr>
        <p:txBody>
          <a:bodyPr wrap="none" rtlCol="0">
            <a:spAutoFit/>
          </a:bodyPr>
          <a:lstStyle/>
          <a:p>
            <a:r>
              <a:rPr lang="zh-CN" altLang="zh-CN" sz="1800" b="1" dirty="0" smtClean="0">
                <a:solidFill>
                  <a:srgbClr val="C00000"/>
                </a:solidFill>
              </a:rPr>
              <a:t>第五讲　散文的探究性阅读</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3.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0.xml"/><Relationship Id="rId5" Type="http://schemas.openxmlformats.org/officeDocument/2006/relationships/slide" Target="slide27.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02946" y="3068960"/>
            <a:ext cx="7128792" cy="608413"/>
          </a:xfrm>
        </p:spPr>
        <p:txBody>
          <a:bodyPr/>
          <a:lstStyle/>
          <a:p>
            <a:r>
              <a:rPr lang="zh-CN" altLang="zh-CN" sz="3200" dirty="0"/>
              <a:t>第五讲　散文的探究性阅读</a:t>
            </a:r>
          </a:p>
        </p:txBody>
      </p:sp>
    </p:spTree>
    <p:extLst>
      <p:ext uri="{BB962C8B-B14F-4D97-AF65-F5344CB8AC3E}">
        <p14:creationId xmlns:p14="http://schemas.microsoft.com/office/powerpoint/2010/main" xmlns="" val="1474908043"/>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50430"/>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的含义自近代以来有了明显的丰富和扩充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这个词语被赋予了更为深厚的内涵。接着文章的主体部分勾勒了欧洲自近代以来理解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过程中的三个重要历史节点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文艺复兴时期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生成了残缺美意识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浪漫主义运动阶段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人们在废墟中寄托了缅怀田园、喜好远古、追求神奇和神秘的审美理想</a:t>
            </a:r>
            <a:r>
              <a:rPr lang="en-US" altLang="zh-CN" sz="2200" dirty="0">
                <a:solidFill>
                  <a:srgbClr val="000000"/>
                </a:solidFill>
                <a:latin typeface="Times New Roman" panose="02020603050405020304" pitchFamily="18" charset="0"/>
                <a:cs typeface="Times New Roman" panose="02020603050405020304" pitchFamily="18" charset="0"/>
              </a:rPr>
              <a:t>;1820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断臂维纳斯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使人们深化了对废墟残缺美的认识。最后谈到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我们觉得废墟碍眼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是因为我们缺乏文化素养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缺乏对非凡智慧产生心灵震撼和共鸣的能力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并说很多人还没有废墟美的意识。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352757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此题考查对作品进行个性化阅读和有创意的解读的能力。这篇散文写的是废墟之美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从文中可以读出作者是反对圆明园重建的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因为即使残缺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却带着岁月沧桑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能唤起人们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悟性的陶醉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而重建废墟在某种意义上是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缺乏文化素养的表现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。如果反对圆明园重建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就可站在作者的观点上回答。如果同意重建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可结合自己的理解来反驳。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3797049"/>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21514"/>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解答散文探究类试题的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个注意点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审清题干要求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把握命题指向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审清题干要求就是一定要审清题目是怎么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是针对内容主旨、技巧技法中的哪一方面进行探究。这样答题时才能够有的放矢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要点全面。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把握答题要点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注意言之有理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作答时不要脱离原文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所有的探究分析都必须与原文有直接的关系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或者针对某一方面来谈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可以摘取原文的词语、句子进行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加工整合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或者在此基础上拓展延伸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一定要做到言之有理。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论述要点全面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语言准确简明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要分点答题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且答案要全面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不能遗漏。准确切分文章相关区域的表述层次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并能够高度洗练地进行语言概括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做到语言准确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表达简明。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一种深久的不安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看见穿得很破的收废品的老人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骑着锈迹斑斑的三轮车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摇着牛皮纸扎成的拨浪鼓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在繁华的大街上一脸灰尘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我就会觉得不安。看见卖水果的小贩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小心地拎起一串葡萄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把那些裂了口的果子仔细地摘下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然后把它们最大最好的那一面朝外码好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在薄暮里用芭蕉扇赶着聚拢过来的蚊蝇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我也会觉得不安。看见人力车夫坐在树荫下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寂寞地抽着烟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眼神却毫不懈怠地关注着来来往往的人流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仿佛要在第一时间捕捉到他们的乘客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我还会觉得不安。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我不知道他们的名字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每月赚多少钱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住在什么地方。除了从表象上对他们的职业生活有一点认识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我对他们一无所知。可我就是无法抑制自己的这种不安。他们也是有幸福的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我想。生意顺畅的时候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年节团聚的时候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雨天憩息在家里喝点小酒的时候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我相信他们的快乐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也欣赏他们的享受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可我还是感到不安。而我不安的原因听起来竟是这样矫情和可笑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因为我的物质生活比他们富足。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精神生活充满了主观性和不确定性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是不能比较的。我知道。可物质生活上我确实比他们富足。每当我掏出钱夹去消费时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就不由得会想到他们。一件专卖店里的名牌</a:t>
            </a:r>
            <a:r>
              <a:rPr lang="en-US" altLang="zh-CN" sz="2200"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一道豪华饭店里的特色佳肴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一辆已经在路边等候的帕萨特出租车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每当我把目光投向这些昂贵的事物时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总有些莫名其妙的忐忑和心虚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仿佛我在无形中欠了他们什么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而不能无所顾忌地去花这些其实是自己一分一角挣来的钱。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有很多人的物质生活都比他们好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也比我好。我知道。我只是平民百姓中的一分子。然而即使是平民百姓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也有三六九等。我不是最低的一等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也不是最高的一等。如果作为最低等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我一定不会甘心。但是当我看到真的还有那么多人在我的界线之下生活时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我无法对自己理直气壮地说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花自己的钱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想他们干什么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比你过得好的人多着呢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似乎是有些神经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有些自作自受。仿佛他们都是我多年以前的亲人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我今天的生活是踩在他们的肩膀上才拥有的。可细细想来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我的上几辈的亲人中谁没有和他们一样在最狭窄的空间里挣扎过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谁不是和他们一样为了最基本的生计奉献着自己最浓稠的汗水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他们中有多少人敢去翻看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梦特娇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有多少人摸过五星酒店里的紫檀雕筷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有多少人会识别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作为一个在农村长大的孩子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我怎么能够容许自己这么快就割断我和他们之间最本质的那种血脉关联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我做不到。鲁迅说过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生存不是苟活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温饱不是奢侈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发展不是放纵。而我已经看到有太多的人正在奢侈和放纵中苟活着。我不想这样。我常常会问自己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有必要穿这么好的衣服吗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有必要吃这么贵的菜吗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有必要坐这么好的车吗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答案常常不是肯定的。那么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我就会坚定地远离这些东西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去做一种最经济的选择。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我不评价别人的消费。这是个性化的时代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在法律允许的范围内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每个人都有权利选择自己的生活方式。所以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我只尽力来控制自己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不让自己的欲望随着时尚的标准而高涨。仿佛只有这样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自己才不会离那些底层的人们更远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同时也才能让心灵获得最质朴的感知和最踏实的抚慰。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结合本文并联系现实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谈谈本文第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生存不是苟活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温饱不是奢侈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发展不是放纵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的现实意义。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鲁迅先生的话现在依然有很强的指导意义。</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我们国家经济还不发达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还有一部分人在社会底层艰难地生活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而有些人却已在奢侈和放纵中苟活着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没有很强的社会责任感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这是让人忧虑的。</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无论怎样都不能丢掉勤俭节约的传统美德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丢掉悲天悯人的情怀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更不能为了钱而苟且偷生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奴颜婢膝。</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生活条件改善了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并不意味着我们就可以挥霍浪费了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我们依然要考虑这样的消费有没有必要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可不可以做更有价值的投资。</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为了发展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我们必须消费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但在消费过程中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我们不能放纵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为所欲为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冲破法律、道德的底线。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解题时要明白作者意在言志抒怀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要回答出作者写作本文的意图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注意对整个作品的文化内涵进行挖掘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注意与社会现实相联系。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胭脂河边的追忆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缪远熙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早春的大山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浑然一派苍青。暮霭四起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山根陷入墨色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我们这些路人也沉默。车在胭脂河畔的山道上溯行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冒芽的树干枝杈一一闪过。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胭脂河发源于五台山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流入河北平原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易名潴龙河入白洋淀。当年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晋察冀抗日斗争的领导中心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就在胭脂河畔。这里也是晋察冀日报所在地。</a:t>
            </a: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毛泽东和周恩来率领中央机关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来到河畔城南庄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喝过胭脂河水。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散文的探究题的考查角度较多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如对散文主题的探究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对散文形象的探究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对散文特点的探究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对散文选材和表达技巧的探究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对散文中表现的民族心理和人文精神的探究等。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看不见河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但我们却熟悉它。在哗啦啦的水声中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我想象得出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清澈的春水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在跌宕的河床里欢快飞流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花白卵石、巨大砾石间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细浪飞溅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夹岸桃杏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落英春水。遐想中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车停马兰村。村在椅圈山坳里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房屋错落在胭脂河边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灯光犬吠。接待我们的白玉存大姐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老远喊着笑着过来。白大姐是当年晋察冀日报领导人邓拓的房东的女儿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如今他们夫妇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也如她父亲当年接待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同志们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热情地为我们准备晚饭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邻居们也来帮忙。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河声灯影里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吃着农家饭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把酒话桑麻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白大姐给我们讲述邓拓当年在她家住的故事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又讲邓拓的女儿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还常常来看望乡亲们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帮助村里改建厕所的故事。我们问起老两口的生活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有在天津卫的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有在省会的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都很孝顺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衣食无忧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就是为吃水发愁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开矿的越来越多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河水浑浊了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河底沉积着一层黑东西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都快吃不得了。她家有二百多棵树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也被开矿的逼着砍了。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山乡的夜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黑得沉厚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河水声声入耳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雷鸣一般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听得震悚。细细小小的胭脂河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会有这么大的声响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它到底是怎么了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鸡鸣炊烟起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白大姐的老伴老梁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领我们去了苇沟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当年的晋察冀日报社旧址。越野汽车溯河十里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拐进一个山坳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曙色中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见荒莽羼杂的草木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有几块几十立方米的大石头。最大的一块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侧歪着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下面成一个天然洞屋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周围用石块垒起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可钻进二十余人。这就是当时办报人员的宿舍兼办公室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在烽火硝烟的战争岁月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他们以这些巨石为屏障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冒着危险采访写稿印刷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为抗击侵略的中国人民发出正义的声音。这里有邓拓同志和战友们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边啃干粮边趴在石上奋笔疾书的身影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这里的青松白草胭脂河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都可见证。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63791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我看到了胭脂河。河水已是灰绿的浊汤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岸边有一堆堆黑黄的矿渣。老梁指着伤痕累累的山体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指着乱填乱挖过的河道说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开矿的扒了山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将矿石运到河边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粉碎取铁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废石矿渣就扔到了河里。河水从填高处陡落到挖低处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难怪有那么大的响声。胭脂河在呜咽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胭脂河在呼救。老梁的手指抖动着说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那些黑心的人发了财跑了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可我们祖祖辈辈都得守望在这山坡薄地里呀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的巨石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巨石沉默。当年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巨石边写抗战文章的文人们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一定吟过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国破山河在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他们是那个时代的精英。如今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扒山挖河取铁粉的人们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国在山河破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巨石边的英魂若见此状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感时花溅泪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恨别鸟惊心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我看到一株山杏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已被大堆的矿渣埋过了半截树身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却依然盛开着一树花。矿渣是黑的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杏花是白的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一阵山风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花树摇曳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落英飘飘拂拂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轻烟淡霭般落到我们的车窗上。细看这轻尘弱蒂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那莹白的瓣尖上有淡淡粉晕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这是大自然抚慰、净化人心的恩泽。我不知道那些被铜臭迷了心窍的人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怎么不能感受这自然的恩泽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离别了胭脂河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我远远望见那株山杏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仍旧摇曳如月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明洁似雪。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95731"/>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巨石边的英魂若见此状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感时花溅泪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恨别鸟惊心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这是作者发出的令人撕心裂肺的感慨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深刻体现出其强烈的社会责任感和道德使命感。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文中多次插入介绍胭脂河有关的一些历史人物和事件的回忆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既丰富了文章的内容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又体现了作者的文采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也与标题相照应。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离别了胭脂河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我远远望见那株山杏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仍旧摇曳如月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明洁似雪。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以景结情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留给读者无穷的思考和想象的空间。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本文将在巨石边写抗战文章的文人与现在扒山挖河取铁粉的人们进行对比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突出和强调了对抗战将士的敬仰和缅怀之情。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文章前后文字表现了不同的情感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段作为转折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段以后主要表现了作者的谴责和愤激之情。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五边形 2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9" name="组合 28"/>
          <p:cNvGrpSpPr/>
          <p:nvPr/>
        </p:nvGrpSpPr>
        <p:grpSpPr>
          <a:xfrm>
            <a:off x="251520" y="4975181"/>
            <a:ext cx="8640960" cy="1694179"/>
            <a:chOff x="251520" y="2771908"/>
            <a:chExt cx="8640960" cy="1694179"/>
          </a:xfrm>
        </p:grpSpPr>
        <p:grpSp>
          <p:nvGrpSpPr>
            <p:cNvPr id="30" name="组合 29"/>
            <p:cNvGrpSpPr/>
            <p:nvPr/>
          </p:nvGrpSpPr>
          <p:grpSpPr>
            <a:xfrm>
              <a:off x="251520" y="2771908"/>
              <a:ext cx="8640960" cy="1694179"/>
              <a:chOff x="251520" y="726709"/>
              <a:chExt cx="8640960" cy="1694179"/>
            </a:xfrm>
          </p:grpSpPr>
          <p:sp>
            <p:nvSpPr>
              <p:cNvPr id="32" name="五边形 3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p:cNvGrpSpPr/>
              <p:nvPr/>
            </p:nvGrpSpPr>
            <p:grpSpPr>
              <a:xfrm>
                <a:off x="251520" y="726709"/>
                <a:ext cx="8640960" cy="1377172"/>
                <a:chOff x="251520" y="726709"/>
                <a:chExt cx="8640960" cy="1377172"/>
              </a:xfrm>
            </p:grpSpPr>
            <p:sp>
              <p:nvSpPr>
                <p:cNvPr id="54" name="矩形 53"/>
                <p:cNvSpPr/>
                <p:nvPr/>
              </p:nvSpPr>
              <p:spPr>
                <a:xfrm>
                  <a:off x="251520" y="726709"/>
                  <a:ext cx="8640960" cy="13771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28"/>
                <p:cNvSpPr txBox="1"/>
                <p:nvPr/>
              </p:nvSpPr>
              <p:spPr>
                <a:xfrm>
                  <a:off x="8371094" y="7267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508000" y="3090384"/>
              <a:ext cx="8128000" cy="1015663"/>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文中的插叙没有体现作者文采的作用。</a:t>
              </a:r>
              <a:r>
                <a:rPr lang="en-US" altLang="zh-CN" sz="2000" dirty="0"/>
                <a:t>D</a:t>
              </a:r>
              <a:r>
                <a:rPr lang="zh-CN" altLang="zh-CN" sz="2000" dirty="0"/>
                <a:t>项</a:t>
              </a:r>
              <a:r>
                <a:rPr lang="en-US" altLang="zh-CN" sz="2000" dirty="0"/>
                <a:t>,</a:t>
              </a:r>
              <a:r>
                <a:rPr lang="zh-CN" altLang="zh-CN" sz="2000" dirty="0"/>
                <a:t>对比的作用分析有误</a:t>
              </a:r>
              <a:r>
                <a:rPr lang="en-US" altLang="zh-CN" sz="2000" dirty="0"/>
                <a:t>,</a:t>
              </a:r>
              <a:r>
                <a:rPr lang="zh-CN" altLang="zh-CN" sz="2000" dirty="0"/>
                <a:t>应为</a:t>
              </a:r>
              <a:r>
                <a:rPr lang="en-US" altLang="zh-CN" sz="2000" dirty="0"/>
                <a:t>“</a:t>
              </a:r>
              <a:r>
                <a:rPr lang="zh-CN" altLang="zh-CN" sz="2000" dirty="0"/>
                <a:t>对今天人们破坏自然的行为的谴责</a:t>
              </a:r>
              <a:r>
                <a:rPr lang="en-US" altLang="zh-CN" sz="2000" dirty="0"/>
                <a:t>”</a:t>
              </a:r>
              <a:r>
                <a:rPr lang="zh-CN" altLang="zh-CN" sz="2000" dirty="0"/>
                <a:t>。</a:t>
              </a:r>
            </a:p>
          </p:txBody>
        </p:sp>
      </p:grpSp>
      <p:grpSp>
        <p:nvGrpSpPr>
          <p:cNvPr id="56" name="组合 55"/>
          <p:cNvGrpSpPr/>
          <p:nvPr/>
        </p:nvGrpSpPr>
        <p:grpSpPr>
          <a:xfrm>
            <a:off x="251520" y="5633844"/>
            <a:ext cx="8640960" cy="1035516"/>
            <a:chOff x="251520" y="4869160"/>
            <a:chExt cx="8640960" cy="1035516"/>
          </a:xfrm>
        </p:grpSpPr>
        <p:grpSp>
          <p:nvGrpSpPr>
            <p:cNvPr id="57" name="组合 56"/>
            <p:cNvGrpSpPr/>
            <p:nvPr/>
          </p:nvGrpSpPr>
          <p:grpSpPr>
            <a:xfrm>
              <a:off x="251520" y="4869160"/>
              <a:ext cx="8640960" cy="1035516"/>
              <a:chOff x="251520" y="3872081"/>
              <a:chExt cx="8640960" cy="1035516"/>
            </a:xfrm>
          </p:grpSpPr>
          <p:sp>
            <p:nvSpPr>
              <p:cNvPr id="59" name="五边形 5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0" name="五边形 5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1" name="燕尾形 6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矩形 6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8" name="矩形 57"/>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BD</a:t>
              </a:r>
              <a:endParaRPr lang="zh-CN" altLang="en-US"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9"/>
                                        </p:tgtEl>
                                      </p:cBhvr>
                                    </p:animEffect>
                                    <p:set>
                                      <p:cBhvr>
                                        <p:cTn id="1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down)">
                                      <p:cBhvr>
                                        <p:cTn id="19" dur="500"/>
                                        <p:tgtEl>
                                          <p:spTgt spid="56"/>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5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6"/>
                                        </p:tgtEl>
                                      </p:cBhvr>
                                    </p:animEffect>
                                    <p:set>
                                      <p:cBhvr>
                                        <p:cTn id="25"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204864"/>
            <a:ext cx="5827236"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简要分析本文第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段的描写在文中的作用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08920"/>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突出了景物和环境的特征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奠定了全文深沉严肃的基调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为后文的描述张本。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文章开头描绘胭脂河畔的山道上的风景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浑然一派苍青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暮霭四起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山根陷入墨色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与下文中因开矿致使环境严重破坏的主题基调相一致。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988840"/>
            <a:ext cx="450956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胭脂河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曾经是一条怎样的河流</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435049"/>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胭脂河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曾是一条桃杏夹岸、卵石花白、细浪飞溅、春水清澈的河流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曾是一条哺育了祖祖辈辈都守望在两岸、热情好客的乡亲的河流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曾是一条不仅见证过写抗战文章的文人们为抗击侵略发出正义的声音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而且养育过领导抗日斗争的同志们的河流。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文章中对曾经的胭脂河有多处描述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主要集中在文章的第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段和第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段。这两段是本题的答题区间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提取这两段中的关键信息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然后进行整合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就形成了本题的答案。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探究文章结尾处作者描写那株山杏的意图。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187400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拷问社会良知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鞭挞人性丑恶。那株被大堆的矿渣埋了半截的山杏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是物欲导致精神迷乱的体现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是对那些被铜臭迷了心窍的人的控诉。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揭示人与自然的关系。人应当与自然和谐相处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不应该盲目地开采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毁坏家园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践踏生存环境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造成生存危机。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是作者对祖国山水的深情守望。抒发了对祖国山河的挚爱和对地球家园的依恋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体现了作者的悲悯情怀。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本题是对作者创作意图的探究。要探究作者创作意图就要联系文章的主旨来分析。本文对破坏环境、毁坏美丽家园的行为进行控诉和批判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作者几次描写那株盛开着的山杏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很显然是为了突出文章这一主旨。答题的关键是要善于从不同的角度加以分析探究。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废墟之美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在很多中国人的心目中是一个跟文化和美学不相干的贬义词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甚至《现代汉语词典》对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一词的解释也仅仅是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城市、村庄遭受破坏或灾害后变成的荒凉地方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。《现代汉语词典》的解释并没有错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但若用世界知识来衡量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这样的理解就很不够了。在欧洲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的含义自近代以来有了明显的丰富和扩充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这个语词被赋予了更为深厚的内涵。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50430"/>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的词义变化是从欧洲的文艺复兴开始的。早在</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人们从偶然的废墟挖掘中发现了古代希腊、罗马时代那些生机勃勃的壁画、雕塑等绝妙艺术品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受到极大的震撼和鼓舞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于是决心以古代为榜样来复兴文学和艺术。古代那些巍峨的神庙和宫殿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尽管多半都在战火和天灾中沦为废墟了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但它们依然令人肃然起敬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不仅引起人们思古的幽情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更激发人们对艺术创造的热情。从那时起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欧洲人就渐渐养成了对所谓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的欣赏习惯。于是各地残破的古建筑遗址越来越成为文学艺术家描写和表现的对象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的意识也在人们心中萌发了。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废墟的美学价值及品位的提升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另一个重要进程是</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世纪初的浪漫主义运动。这一历史时期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欧洲工业化运动的弊端已开始显现出来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加上启蒙运动中提出的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返归自然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这些都在浪漫主义运动中引起强烈的反响。一些浪漫派作家厌恶工业化的喧嚣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缅怀中世纪的田园生活和情调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创作中喜好远古的题材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追求神奇和神秘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爱好废墟的景象。欧洲常见的古堡遗址很符合他们的审美理想。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第三股推动力量是</a:t>
            </a:r>
            <a:r>
              <a:rPr lang="en-US" altLang="zh-CN" sz="2200" dirty="0">
                <a:solidFill>
                  <a:srgbClr val="000000"/>
                </a:solidFill>
                <a:latin typeface="Times New Roman" panose="02020603050405020304" pitchFamily="18" charset="0"/>
                <a:cs typeface="Times New Roman" panose="02020603050405020304" pitchFamily="18" charset="0"/>
              </a:rPr>
              <a:t>1820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年爱琴海米罗岛上的女性雕塑阿弗洛狄忒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断臂维纳斯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的发现。这尊被认为世界上最美的女性雕塑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多少人想复原她的双臂姿势都以失败告终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断臂维纳斯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也由此作为残缺美的经典永远定格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为废墟的残缺美进入美学殿堂提供了有力的依据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使保护废墟遗址成为一种文化行为。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有位外国作家在观赏希腊卫城废墟的时候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发出这样的惊叹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那种想象的喜悦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不是所谓的空想的诗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而是悟性的陶醉。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我国有作家旅欧时也兴发类似的惊叹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看到一座古堡废墟耸立在多瑙河畔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就像看到了</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年前塞尔维亚人的智慧和力量。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美学家朱光潜说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年代的久远常常使一种最寻常的物体也具有一种美。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那些遥远年代创造的宏伟的宫殿、陵寝、庙宇、城墙、古桥、古塔等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包含着前人非凡的智慧和巨大的辛劳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不管它毁于兵燹还是天灾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都会引起人们的痛惜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抚残体以思整体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产生心灵的震撼和共鸣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而这种震撼和共鸣就是一个审美的过程。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一见残破的废墟就觉得碍眼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不惜工本修葺一新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这在某种意义上是缺乏文化素养的表现。重修伟大的长城废墟这一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石头的史诗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修了一段又一段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然后把这些新长城当作旅游点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吸引游人来看这假古董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这是对国民文物意识的严重误导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殊不知这种以假乱真的做法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对那些稍有文物意识的游客来说是倒胃口的。笔者曾多次陪同来自各地的朋友游览长城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人家往往事先就提出要求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可不要领我们去看新的长城哦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一次我陪两对外国夫妇游览司马台长城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起初我也不知道它是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修旧如旧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以为是被岁月特赦了的。直到走完最后一个完好的岗楼时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眼前突然出现乱石满地的残破的长城遗迹。大家不约而同喊了起来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长城在这里呢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不顾一切地攀爬了起来。不难理解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人家要瞻仰和领悟的是那尽管残破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却带着岁月沧桑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因而能唤起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悟性的陶醉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的伟大长城废墟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而不是任何用钱就能换来的崭新建筑。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7281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联系近年来重修圆明园的呼声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年代以来无数大拆大建事件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关于废墟美的意识在有些人那里还是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取材于叶廷芳《保护废墟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欣赏废墟之美》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已成废墟的圆明园遗址不应重修。你是否同意这种意见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说明你的理由。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83869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同意。圆明园凝聚着前人非凡的智慧和巨大的辛劳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残缺的圆明园能引起人们痛惜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让人产生心灵的震撼与共鸣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它带着岁月的沧桑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能唤起人们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悟性的陶醉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。重修圆明园是对国民文物意识的严重误导。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西方石印与铅印技术的冲击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现代商业文明的冲击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民间对先人文化遗产的漠视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政府和专家重视不够。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260</TotalTime>
  <Words>5920</Words>
  <Application>Microsoft Office PowerPoint</Application>
  <PresentationFormat>On-screen Show (4:3)</PresentationFormat>
  <Paragraphs>187</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高优14新制作模板</vt:lpstr>
      <vt:lpstr>第五讲　散文的探究性阅读</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2017-06-18T02:28:06Z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