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7"/>
  </p:handoutMasterIdLst>
  <p:sldIdLst>
    <p:sldId id="636" r:id="rId3"/>
    <p:sldId id="797" r:id="rId5"/>
    <p:sldId id="898" r:id="rId6"/>
    <p:sldId id="899" r:id="rId7"/>
    <p:sldId id="900" r:id="rId8"/>
    <p:sldId id="798" r:id="rId9"/>
    <p:sldId id="638" r:id="rId10"/>
    <p:sldId id="693" r:id="rId11"/>
    <p:sldId id="694" r:id="rId12"/>
    <p:sldId id="668" r:id="rId13"/>
    <p:sldId id="675" r:id="rId14"/>
    <p:sldId id="701" r:id="rId15"/>
    <p:sldId id="695" r:id="rId16"/>
  </p:sldIdLst>
  <p:sldSz cx="11520170" cy="6480175"/>
  <p:notesSz cx="6735445" cy="9865995"/>
  <p:defaultTextStyle>
    <a:defPPr>
      <a:defRPr lang="zh-CN"/>
    </a:defPPr>
    <a:lvl1pPr marL="0" algn="l" defTabSz="808355" rtl="0" eaLnBrk="1" latinLnBrk="0" hangingPunct="1">
      <a:defRPr sz="1570" kern="1200">
        <a:solidFill>
          <a:schemeClr val="tx1"/>
        </a:solidFill>
        <a:latin typeface="+mn-lt"/>
        <a:ea typeface="+mn-ea"/>
        <a:cs typeface="+mn-cs"/>
      </a:defRPr>
    </a:lvl1pPr>
    <a:lvl2pPr marL="404495" algn="l" defTabSz="808355" rtl="0" eaLnBrk="1" latinLnBrk="0" hangingPunct="1">
      <a:defRPr sz="1570" kern="1200">
        <a:solidFill>
          <a:schemeClr val="tx1"/>
        </a:solidFill>
        <a:latin typeface="+mn-lt"/>
        <a:ea typeface="+mn-ea"/>
        <a:cs typeface="+mn-cs"/>
      </a:defRPr>
    </a:lvl2pPr>
    <a:lvl3pPr marL="808355" algn="l" defTabSz="808355" rtl="0" eaLnBrk="1" latinLnBrk="0" hangingPunct="1">
      <a:defRPr sz="1570" kern="1200">
        <a:solidFill>
          <a:schemeClr val="tx1"/>
        </a:solidFill>
        <a:latin typeface="+mn-lt"/>
        <a:ea typeface="+mn-ea"/>
        <a:cs typeface="+mn-cs"/>
      </a:defRPr>
    </a:lvl3pPr>
    <a:lvl4pPr marL="1212850" algn="l" defTabSz="808355" rtl="0" eaLnBrk="1" latinLnBrk="0" hangingPunct="1">
      <a:defRPr sz="1570" kern="1200">
        <a:solidFill>
          <a:schemeClr val="tx1"/>
        </a:solidFill>
        <a:latin typeface="+mn-lt"/>
        <a:ea typeface="+mn-ea"/>
        <a:cs typeface="+mn-cs"/>
      </a:defRPr>
    </a:lvl4pPr>
    <a:lvl5pPr marL="1616710" algn="l" defTabSz="808355" rtl="0" eaLnBrk="1" latinLnBrk="0" hangingPunct="1">
      <a:defRPr sz="1570" kern="1200">
        <a:solidFill>
          <a:schemeClr val="tx1"/>
        </a:solidFill>
        <a:latin typeface="+mn-lt"/>
        <a:ea typeface="+mn-ea"/>
        <a:cs typeface="+mn-cs"/>
      </a:defRPr>
    </a:lvl5pPr>
    <a:lvl6pPr marL="2021205" algn="l" defTabSz="808355" rtl="0" eaLnBrk="1" latinLnBrk="0" hangingPunct="1">
      <a:defRPr sz="1570" kern="1200">
        <a:solidFill>
          <a:schemeClr val="tx1"/>
        </a:solidFill>
        <a:latin typeface="+mn-lt"/>
        <a:ea typeface="+mn-ea"/>
        <a:cs typeface="+mn-cs"/>
      </a:defRPr>
    </a:lvl6pPr>
    <a:lvl7pPr marL="2425065" algn="l" defTabSz="808355" rtl="0" eaLnBrk="1" latinLnBrk="0" hangingPunct="1">
      <a:defRPr sz="1570" kern="1200">
        <a:solidFill>
          <a:schemeClr val="tx1"/>
        </a:solidFill>
        <a:latin typeface="+mn-lt"/>
        <a:ea typeface="+mn-ea"/>
        <a:cs typeface="+mn-cs"/>
      </a:defRPr>
    </a:lvl7pPr>
    <a:lvl8pPr marL="2829560" algn="l" defTabSz="808355" rtl="0" eaLnBrk="1" latinLnBrk="0" hangingPunct="1">
      <a:defRPr sz="1570" kern="1200">
        <a:solidFill>
          <a:schemeClr val="tx1"/>
        </a:solidFill>
        <a:latin typeface="+mn-lt"/>
        <a:ea typeface="+mn-ea"/>
        <a:cs typeface="+mn-cs"/>
      </a:defRPr>
    </a:lvl8pPr>
    <a:lvl9pPr marL="3234055" algn="l" defTabSz="808355" rtl="0" eaLnBrk="1" latinLnBrk="0" hangingPunct="1">
      <a:defRPr sz="157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98DC"/>
    <a:srgbClr val="E7545E"/>
    <a:srgbClr val="3E8BC0"/>
    <a:srgbClr val="77AED3"/>
    <a:srgbClr val="D1766C"/>
    <a:srgbClr val="5B9BD5"/>
    <a:srgbClr val="C9584B"/>
    <a:srgbClr val="5299C7"/>
    <a:srgbClr val="1876A5"/>
    <a:srgbClr val="DB78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136" autoAdjust="0"/>
    <p:restoredTop sz="94533" autoAdjust="0"/>
  </p:normalViewPr>
  <p:slideViewPr>
    <p:cSldViewPr snapToGrid="0">
      <p:cViewPr>
        <p:scale>
          <a:sx n="68" d="100"/>
          <a:sy n="68" d="100"/>
        </p:scale>
        <p:origin x="-228" y="-78"/>
      </p:cViewPr>
      <p:guideLst>
        <p:guide orient="horz" pos="3515"/>
        <p:guide orient="horz" pos="2619"/>
        <p:guide orient="horz" pos="3637"/>
        <p:guide orient="horz" pos="2532"/>
        <p:guide orient="horz" pos="1616"/>
        <p:guide pos="470"/>
        <p:guide pos="6790"/>
        <p:guide pos="5249"/>
        <p:guide pos="5248"/>
        <p:guide pos="2024"/>
        <p:guide pos="2126"/>
        <p:guide pos="6425"/>
        <p:guide pos="3828"/>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lang="zh-CN" altLang="en-US" dirty="0">
              <a:ea typeface="微软雅黑" panose="020B0503020204020204" pitchFamily="34" charset="-122"/>
            </a:endParaRPr>
          </a:p>
        </p:txBody>
      </p:sp>
      <p:sp>
        <p:nvSpPr>
          <p:cNvPr id="3" name="日期占位符 2"/>
          <p:cNvSpPr>
            <a:spLocks noGrp="1"/>
          </p:cNvSpPr>
          <p:nvPr>
            <p:ph type="dt" sz="quarter" idx="1"/>
          </p:nvPr>
        </p:nvSpPr>
        <p:spPr>
          <a:xfrm>
            <a:off x="3814763" y="0"/>
            <a:ext cx="2919412" cy="493713"/>
          </a:xfrm>
          <a:prstGeom prst="rect">
            <a:avLst/>
          </a:prstGeom>
        </p:spPr>
        <p:txBody>
          <a:bodyPr vert="horz" lIns="91440" tIns="45720" rIns="91440" bIns="45720" rtlCol="0"/>
          <a:lstStyle>
            <a:lvl1pPr algn="r">
              <a:defRPr sz="1200"/>
            </a:lvl1pPr>
          </a:lstStyle>
          <a:p>
            <a:fld id="{41259A7C-CD13-4E4D-AF3D-69422B022AA8}" type="datetimeFigureOut">
              <a:rPr lang="zh-CN" altLang="en-US" smtClean="0">
                <a:ea typeface="微软雅黑" panose="020B0503020204020204" pitchFamily="34" charset="-122"/>
              </a:rPr>
            </a:fld>
            <a:endParaRPr lang="zh-CN" altLang="en-US" dirty="0">
              <a:ea typeface="微软雅黑" panose="020B0503020204020204" pitchFamily="34" charset="-122"/>
            </a:endParaRPr>
          </a:p>
        </p:txBody>
      </p:sp>
      <p:sp>
        <p:nvSpPr>
          <p:cNvPr id="4" name="页脚占位符 3"/>
          <p:cNvSpPr>
            <a:spLocks noGrp="1"/>
          </p:cNvSpPr>
          <p:nvPr>
            <p:ph type="ftr" sz="quarter" idx="2"/>
          </p:nvPr>
        </p:nvSpPr>
        <p:spPr>
          <a:xfrm>
            <a:off x="0" y="9371013"/>
            <a:ext cx="2919413" cy="493712"/>
          </a:xfrm>
          <a:prstGeom prst="rect">
            <a:avLst/>
          </a:prstGeom>
        </p:spPr>
        <p:txBody>
          <a:bodyPr vert="horz" lIns="91440" tIns="45720" rIns="91440" bIns="45720" rtlCol="0" anchor="b"/>
          <a:lstStyle>
            <a:lvl1pPr algn="l">
              <a:defRPr sz="1200"/>
            </a:lvl1pPr>
          </a:lstStyle>
          <a:p>
            <a:endParaRPr lang="zh-CN" altLang="en-US" dirty="0">
              <a:ea typeface="微软雅黑" panose="020B0503020204020204" pitchFamily="34" charset="-122"/>
            </a:endParaRPr>
          </a:p>
        </p:txBody>
      </p:sp>
      <p:sp>
        <p:nvSpPr>
          <p:cNvPr id="5" name="灯片编号占位符 4"/>
          <p:cNvSpPr>
            <a:spLocks noGrp="1"/>
          </p:cNvSpPr>
          <p:nvPr>
            <p:ph type="sldNum" sz="quarter" idx="3"/>
          </p:nvPr>
        </p:nvSpPr>
        <p:spPr>
          <a:xfrm>
            <a:off x="3814763" y="9371013"/>
            <a:ext cx="2919412" cy="493712"/>
          </a:xfrm>
          <a:prstGeom prst="rect">
            <a:avLst/>
          </a:prstGeom>
        </p:spPr>
        <p:txBody>
          <a:bodyPr vert="horz" lIns="91440" tIns="45720" rIns="91440" bIns="45720" rtlCol="0" anchor="b"/>
          <a:lstStyle>
            <a:lvl1pPr algn="r">
              <a:defRPr sz="1200"/>
            </a:lvl1pPr>
          </a:lstStyle>
          <a:p>
            <a:fld id="{D5D832AF-3137-4B9B-BB02-45C41207D9C6}" type="slidenum">
              <a:rPr lang="zh-CN" altLang="en-US" smtClean="0">
                <a:ea typeface="微软雅黑" panose="020B0503020204020204" pitchFamily="34" charset="-122"/>
              </a:rPr>
            </a:fld>
            <a:endParaRPr lang="zh-CN" altLang="en-US" dirty="0">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ea typeface="微软雅黑" panose="020B0503020204020204" pitchFamily="34" charset="-122"/>
              </a:defRPr>
            </a:lvl1pPr>
          </a:lstStyle>
          <a:p>
            <a:fld id="{370BD5FB-8F22-410E-8E87-E2F8CB96E6E9}"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F85F8BF5-2883-43B4-9EB7-2539B32287B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1194435" rtl="0" eaLnBrk="1" latinLnBrk="0" hangingPunct="1">
      <a:defRPr sz="1570" kern="1200">
        <a:solidFill>
          <a:schemeClr val="tx1"/>
        </a:solidFill>
        <a:latin typeface="+mn-lt"/>
        <a:ea typeface="微软雅黑" panose="020B0503020204020204" pitchFamily="34" charset="-122"/>
        <a:cs typeface="+mn-cs"/>
      </a:defRPr>
    </a:lvl1pPr>
    <a:lvl2pPr marL="597535" algn="l" defTabSz="1194435" rtl="0" eaLnBrk="1" latinLnBrk="0" hangingPunct="1">
      <a:defRPr sz="1570" kern="1200">
        <a:solidFill>
          <a:schemeClr val="tx1"/>
        </a:solidFill>
        <a:latin typeface="+mn-lt"/>
        <a:ea typeface="微软雅黑" panose="020B0503020204020204" pitchFamily="34" charset="-122"/>
        <a:cs typeface="+mn-cs"/>
      </a:defRPr>
    </a:lvl2pPr>
    <a:lvl3pPr marL="1195070" algn="l" defTabSz="1194435" rtl="0" eaLnBrk="1" latinLnBrk="0" hangingPunct="1">
      <a:defRPr sz="1570" kern="1200">
        <a:solidFill>
          <a:schemeClr val="tx1"/>
        </a:solidFill>
        <a:latin typeface="+mn-lt"/>
        <a:ea typeface="微软雅黑" panose="020B0503020204020204" pitchFamily="34" charset="-122"/>
        <a:cs typeface="+mn-cs"/>
      </a:defRPr>
    </a:lvl3pPr>
    <a:lvl4pPr marL="1792605" algn="l" defTabSz="1194435" rtl="0" eaLnBrk="1" latinLnBrk="0" hangingPunct="1">
      <a:defRPr sz="1570" kern="1200">
        <a:solidFill>
          <a:schemeClr val="tx1"/>
        </a:solidFill>
        <a:latin typeface="+mn-lt"/>
        <a:ea typeface="微软雅黑" panose="020B0503020204020204" pitchFamily="34" charset="-122"/>
        <a:cs typeface="+mn-cs"/>
      </a:defRPr>
    </a:lvl4pPr>
    <a:lvl5pPr marL="2390140" algn="l" defTabSz="1194435" rtl="0" eaLnBrk="1" latinLnBrk="0" hangingPunct="1">
      <a:defRPr sz="1570" kern="1200">
        <a:solidFill>
          <a:schemeClr val="tx1"/>
        </a:solidFill>
        <a:latin typeface="+mn-lt"/>
        <a:ea typeface="微软雅黑" panose="020B0503020204020204" pitchFamily="34" charset="-122"/>
        <a:cs typeface="+mn-cs"/>
      </a:defRPr>
    </a:lvl5pPr>
    <a:lvl6pPr marL="2987675" algn="l" defTabSz="1194435" rtl="0" eaLnBrk="1" latinLnBrk="0" hangingPunct="1">
      <a:defRPr sz="1570" kern="1200">
        <a:solidFill>
          <a:schemeClr val="tx1"/>
        </a:solidFill>
        <a:latin typeface="+mn-lt"/>
        <a:ea typeface="+mn-ea"/>
        <a:cs typeface="+mn-cs"/>
      </a:defRPr>
    </a:lvl6pPr>
    <a:lvl7pPr marL="3585210" algn="l" defTabSz="1194435" rtl="0" eaLnBrk="1" latinLnBrk="0" hangingPunct="1">
      <a:defRPr sz="1570" kern="1200">
        <a:solidFill>
          <a:schemeClr val="tx1"/>
        </a:solidFill>
        <a:latin typeface="+mn-lt"/>
        <a:ea typeface="+mn-ea"/>
        <a:cs typeface="+mn-cs"/>
      </a:defRPr>
    </a:lvl7pPr>
    <a:lvl8pPr marL="4182745" algn="l" defTabSz="1194435" rtl="0" eaLnBrk="1" latinLnBrk="0" hangingPunct="1">
      <a:defRPr sz="1570" kern="1200">
        <a:solidFill>
          <a:schemeClr val="tx1"/>
        </a:solidFill>
        <a:latin typeface="+mn-lt"/>
        <a:ea typeface="+mn-ea"/>
        <a:cs typeface="+mn-cs"/>
      </a:defRPr>
    </a:lvl8pPr>
    <a:lvl9pPr marL="4780280" algn="l" defTabSz="1194435" rtl="0" eaLnBrk="1" latinLnBrk="0" hangingPunct="1">
      <a:defRPr sz="157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440061" y="1060529"/>
            <a:ext cx="8640366" cy="2256061"/>
          </a:xfrm>
        </p:spPr>
        <p:txBody>
          <a:bodyPr anchor="b"/>
          <a:lstStyle>
            <a:lvl1pPr algn="ctr">
              <a:defRPr sz="5670"/>
            </a:lvl1pPr>
          </a:lstStyle>
          <a:p>
            <a:r>
              <a:rPr lang="zh-CN" altLang="en-US"/>
              <a:t>单击此处编辑母版标题样式</a:t>
            </a:r>
            <a:endParaRPr lang="en-US" dirty="0"/>
          </a:p>
        </p:txBody>
      </p:sp>
      <p:sp>
        <p:nvSpPr>
          <p:cNvPr id="3" name="Subtitle 2"/>
          <p:cNvSpPr>
            <a:spLocks noGrp="1"/>
          </p:cNvSpPr>
          <p:nvPr>
            <p:ph type="subTitle" idx="1"/>
          </p:nvPr>
        </p:nvSpPr>
        <p:spPr>
          <a:xfrm>
            <a:off x="1440061" y="3403592"/>
            <a:ext cx="8640366" cy="1564542"/>
          </a:xfrm>
        </p:spPr>
        <p:txBody>
          <a:bodyPr/>
          <a:lstStyle>
            <a:lvl1pPr marL="0" indent="0" algn="ctr">
              <a:buNone/>
              <a:defRPr sz="2270"/>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244349" y="345009"/>
            <a:ext cx="2484105" cy="549164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792033" y="345009"/>
            <a:ext cx="7308310" cy="549164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86033" y="1615545"/>
            <a:ext cx="9936421" cy="2695572"/>
          </a:xfrm>
        </p:spPr>
        <p:txBody>
          <a:bodyPr anchor="b"/>
          <a:lstStyle>
            <a:lvl1pPr>
              <a:defRPr sz="5670"/>
            </a:lvl1pPr>
          </a:lstStyle>
          <a:p>
            <a:r>
              <a:rPr lang="zh-CN" altLang="en-US"/>
              <a:t>单击此处编辑母版标题样式</a:t>
            </a:r>
            <a:endParaRPr lang="en-US" dirty="0"/>
          </a:p>
        </p:txBody>
      </p:sp>
      <p:sp>
        <p:nvSpPr>
          <p:cNvPr id="3" name="Text Placeholder 2"/>
          <p:cNvSpPr>
            <a:spLocks noGrp="1"/>
          </p:cNvSpPr>
          <p:nvPr>
            <p:ph type="body" idx="1"/>
          </p:nvPr>
        </p:nvSpPr>
        <p:spPr>
          <a:xfrm>
            <a:off x="786033" y="4336618"/>
            <a:ext cx="9936421" cy="1417538"/>
          </a:xfrm>
        </p:spPr>
        <p:txBody>
          <a:bodyPr/>
          <a:lstStyle>
            <a:lvl1pPr marL="0" indent="0">
              <a:buNone/>
              <a:defRPr sz="2270">
                <a:solidFill>
                  <a:schemeClr val="tx1">
                    <a:tint val="75000"/>
                  </a:schemeClr>
                </a:solidFill>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792034" y="1725046"/>
            <a:ext cx="4896207" cy="41116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5832247" y="1725046"/>
            <a:ext cx="4896207" cy="41116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793534" y="345010"/>
            <a:ext cx="9936421" cy="1252534"/>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793535" y="1588543"/>
            <a:ext cx="4873706" cy="778521"/>
          </a:xfrm>
        </p:spPr>
        <p:txBody>
          <a:bodyPr anchor="b"/>
          <a:lstStyle>
            <a:lvl1pPr marL="0" indent="0">
              <a:buNone/>
              <a:defRPr sz="2270" b="1"/>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793535" y="2367064"/>
            <a:ext cx="4873706" cy="348159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5832247" y="1588543"/>
            <a:ext cx="4897708" cy="778521"/>
          </a:xfrm>
        </p:spPr>
        <p:txBody>
          <a:bodyPr anchor="b"/>
          <a:lstStyle>
            <a:lvl1pPr marL="0" indent="0">
              <a:buNone/>
              <a:defRPr sz="2270" b="1"/>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5832247" y="2367064"/>
            <a:ext cx="4897708" cy="348159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8" name="Footer Placeholder 7"/>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9" name="Slide Number Placeholder 8"/>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4" name="Footer Placeholder 3"/>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5" name="Slide Number Placeholder 4"/>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3" name="Footer Placeholder 2"/>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4" name="Slide Number Placeholder 3"/>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793535" y="432012"/>
            <a:ext cx="3715657" cy="1512041"/>
          </a:xfrm>
        </p:spPr>
        <p:txBody>
          <a:bodyPr anchor="b"/>
          <a:lstStyle>
            <a:lvl1pPr>
              <a:defRPr sz="3025"/>
            </a:lvl1pPr>
          </a:lstStyle>
          <a:p>
            <a:r>
              <a:rPr lang="zh-CN" altLang="en-US"/>
              <a:t>单击此处编辑母版标题样式</a:t>
            </a:r>
            <a:endParaRPr lang="en-US" dirty="0"/>
          </a:p>
        </p:txBody>
      </p:sp>
      <p:sp>
        <p:nvSpPr>
          <p:cNvPr id="3" name="Content Placeholder 2"/>
          <p:cNvSpPr>
            <a:spLocks noGrp="1"/>
          </p:cNvSpPr>
          <p:nvPr>
            <p:ph idx="1"/>
          </p:nvPr>
        </p:nvSpPr>
        <p:spPr>
          <a:xfrm>
            <a:off x="4897708" y="933026"/>
            <a:ext cx="5832247" cy="4605124"/>
          </a:xfrm>
        </p:spPr>
        <p:txBody>
          <a:bodyPr/>
          <a:lstStyle>
            <a:lvl1pPr>
              <a:defRPr sz="3025"/>
            </a:lvl1pPr>
            <a:lvl2pPr>
              <a:defRPr sz="2645"/>
            </a:lvl2pPr>
            <a:lvl3pPr>
              <a:defRPr sz="2270"/>
            </a:lvl3pPr>
            <a:lvl4pPr>
              <a:defRPr sz="1890"/>
            </a:lvl4pPr>
            <a:lvl5pPr>
              <a:defRPr sz="1890"/>
            </a:lvl5pPr>
            <a:lvl6pPr>
              <a:defRPr sz="1890"/>
            </a:lvl6pPr>
            <a:lvl7pPr>
              <a:defRPr sz="1890"/>
            </a:lvl7pPr>
            <a:lvl8pPr>
              <a:defRPr sz="1890"/>
            </a:lvl8pPr>
            <a:lvl9pPr>
              <a:defRPr sz="189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793535" y="1944052"/>
            <a:ext cx="3715657" cy="3601598"/>
          </a:xfrm>
        </p:spPr>
        <p:txBody>
          <a:bodyPr/>
          <a:lstStyle>
            <a:lvl1pPr marL="0" indent="0">
              <a:buNone/>
              <a:defRPr sz="1510"/>
            </a:lvl1pPr>
            <a:lvl2pPr marL="431800" indent="0">
              <a:buNone/>
              <a:defRPr sz="1325"/>
            </a:lvl2pPr>
            <a:lvl3pPr marL="864235" indent="0">
              <a:buNone/>
              <a:defRPr sz="1135"/>
            </a:lvl3pPr>
            <a:lvl4pPr marL="1296035" indent="0">
              <a:buNone/>
              <a:defRPr sz="945"/>
            </a:lvl4pPr>
            <a:lvl5pPr marL="1727835" indent="0">
              <a:buNone/>
              <a:defRPr sz="945"/>
            </a:lvl5pPr>
            <a:lvl6pPr marL="2160270" indent="0">
              <a:buNone/>
              <a:defRPr sz="945"/>
            </a:lvl6pPr>
            <a:lvl7pPr marL="2592070" indent="0">
              <a:buNone/>
              <a:defRPr sz="945"/>
            </a:lvl7pPr>
            <a:lvl8pPr marL="3023870" indent="0">
              <a:buNone/>
              <a:defRPr sz="945"/>
            </a:lvl8pPr>
            <a:lvl9pPr marL="3456305" indent="0">
              <a:buNone/>
              <a:defRPr sz="94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793535" y="432012"/>
            <a:ext cx="3715657" cy="1512041"/>
          </a:xfrm>
        </p:spPr>
        <p:txBody>
          <a:bodyPr anchor="b"/>
          <a:lstStyle>
            <a:lvl1pPr>
              <a:defRPr sz="3025"/>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4897708" y="933026"/>
            <a:ext cx="5832247" cy="4605124"/>
          </a:xfrm>
        </p:spPr>
        <p:txBody>
          <a:bodyPr anchor="t"/>
          <a:lstStyle>
            <a:lvl1pPr marL="0" indent="0">
              <a:buNone/>
              <a:defRPr sz="3025"/>
            </a:lvl1pPr>
            <a:lvl2pPr marL="431800" indent="0">
              <a:buNone/>
              <a:defRPr sz="2645"/>
            </a:lvl2pPr>
            <a:lvl3pPr marL="864235" indent="0">
              <a:buNone/>
              <a:defRPr sz="2270"/>
            </a:lvl3pPr>
            <a:lvl4pPr marL="1296035" indent="0">
              <a:buNone/>
              <a:defRPr sz="1890"/>
            </a:lvl4pPr>
            <a:lvl5pPr marL="1727835" indent="0">
              <a:buNone/>
              <a:defRPr sz="1890"/>
            </a:lvl5pPr>
            <a:lvl6pPr marL="2160270" indent="0">
              <a:buNone/>
              <a:defRPr sz="1890"/>
            </a:lvl6pPr>
            <a:lvl7pPr marL="2592070" indent="0">
              <a:buNone/>
              <a:defRPr sz="1890"/>
            </a:lvl7pPr>
            <a:lvl8pPr marL="3023870" indent="0">
              <a:buNone/>
              <a:defRPr sz="1890"/>
            </a:lvl8pPr>
            <a:lvl9pPr marL="3456305" indent="0">
              <a:buNone/>
              <a:defRPr sz="1890"/>
            </a:lvl9pPr>
          </a:lstStyle>
          <a:p>
            <a:r>
              <a:rPr lang="zh-CN" altLang="en-US"/>
              <a:t>单击图标添加图片</a:t>
            </a:r>
            <a:endParaRPr lang="en-US" dirty="0"/>
          </a:p>
        </p:txBody>
      </p:sp>
      <p:sp>
        <p:nvSpPr>
          <p:cNvPr id="4" name="Text Placeholder 3"/>
          <p:cNvSpPr>
            <a:spLocks noGrp="1"/>
          </p:cNvSpPr>
          <p:nvPr>
            <p:ph type="body" sz="half" idx="2"/>
          </p:nvPr>
        </p:nvSpPr>
        <p:spPr>
          <a:xfrm>
            <a:off x="793535" y="1944052"/>
            <a:ext cx="3715657" cy="3601598"/>
          </a:xfrm>
        </p:spPr>
        <p:txBody>
          <a:bodyPr/>
          <a:lstStyle>
            <a:lvl1pPr marL="0" indent="0">
              <a:buNone/>
              <a:defRPr sz="1510"/>
            </a:lvl1pPr>
            <a:lvl2pPr marL="431800" indent="0">
              <a:buNone/>
              <a:defRPr sz="1325"/>
            </a:lvl2pPr>
            <a:lvl3pPr marL="864235" indent="0">
              <a:buNone/>
              <a:defRPr sz="1135"/>
            </a:lvl3pPr>
            <a:lvl4pPr marL="1296035" indent="0">
              <a:buNone/>
              <a:defRPr sz="945"/>
            </a:lvl4pPr>
            <a:lvl5pPr marL="1727835" indent="0">
              <a:buNone/>
              <a:defRPr sz="945"/>
            </a:lvl5pPr>
            <a:lvl6pPr marL="2160270" indent="0">
              <a:buNone/>
              <a:defRPr sz="945"/>
            </a:lvl6pPr>
            <a:lvl7pPr marL="2592070" indent="0">
              <a:buNone/>
              <a:defRPr sz="945"/>
            </a:lvl7pPr>
            <a:lvl8pPr marL="3023870" indent="0">
              <a:buNone/>
              <a:defRPr sz="945"/>
            </a:lvl8pPr>
            <a:lvl9pPr marL="3456305" indent="0">
              <a:buNone/>
              <a:defRPr sz="94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92034" y="345010"/>
            <a:ext cx="9936421" cy="1252534"/>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792034" y="1725046"/>
            <a:ext cx="9936421" cy="4111612"/>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4" name="Date Placeholder 3"/>
          <p:cNvSpPr>
            <a:spLocks noGrp="1"/>
          </p:cNvSpPr>
          <p:nvPr>
            <p:ph type="dt" sz="half" idx="2"/>
          </p:nvPr>
        </p:nvSpPr>
        <p:spPr>
          <a:xfrm>
            <a:off x="792033" y="6006163"/>
            <a:ext cx="2592110" cy="345009"/>
          </a:xfrm>
          <a:prstGeom prst="rect">
            <a:avLst/>
          </a:prstGeom>
        </p:spPr>
        <p:txBody>
          <a:bodyPr vert="horz" lIns="91440" tIns="45720" rIns="91440" bIns="45720" rtlCol="0" anchor="ctr"/>
          <a:lstStyle>
            <a:lvl1pPr algn="l">
              <a:defRPr sz="1135">
                <a:solidFill>
                  <a:schemeClr val="tx1">
                    <a:tint val="75000"/>
                  </a:schemeClr>
                </a:solidFill>
              </a:defRPr>
            </a:lvl1pPr>
          </a:lstStyle>
          <a:p>
            <a:fld id="{C764DE79-268F-4C1A-8933-263129D2AF90}" type="datetimeFigureOut">
              <a:rPr lang="en-US" smtClean="0"/>
            </a:fld>
            <a:endParaRPr lang="en-US" dirty="0"/>
          </a:p>
        </p:txBody>
      </p:sp>
      <p:sp>
        <p:nvSpPr>
          <p:cNvPr id="5" name="Footer Placeholder 4"/>
          <p:cNvSpPr>
            <a:spLocks noGrp="1"/>
          </p:cNvSpPr>
          <p:nvPr>
            <p:ph type="ftr" sz="quarter" idx="3"/>
          </p:nvPr>
        </p:nvSpPr>
        <p:spPr>
          <a:xfrm>
            <a:off x="3816162" y="6006163"/>
            <a:ext cx="3888165" cy="345009"/>
          </a:xfrm>
          <a:prstGeom prst="rect">
            <a:avLst/>
          </a:prstGeom>
        </p:spPr>
        <p:txBody>
          <a:bodyPr vert="horz" lIns="91440" tIns="45720" rIns="91440" bIns="45720" rtlCol="0" anchor="ctr"/>
          <a:lstStyle>
            <a:lvl1pPr algn="ctr">
              <a:defRPr sz="1135">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136345" y="6006163"/>
            <a:ext cx="2592110" cy="345009"/>
          </a:xfrm>
          <a:prstGeom prst="rect">
            <a:avLst/>
          </a:prstGeom>
        </p:spPr>
        <p:txBody>
          <a:bodyPr vert="horz" lIns="91440" tIns="45720" rIns="91440" bIns="45720" rtlCol="0" anchor="ctr"/>
          <a:lstStyle>
            <a:lvl1pPr algn="r">
              <a:defRPr sz="1135">
                <a:solidFill>
                  <a:schemeClr val="tx1">
                    <a:tint val="75000"/>
                  </a:schemeClr>
                </a:solidFill>
              </a:defRPr>
            </a:lvl1pPr>
          </a:lstStyle>
          <a:p>
            <a:fld id="{48F63A3B-78C7-47BE-AE5E-E10140E04643}"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10" advClick="0"/>
    </mc:Choice>
    <mc:Fallback>
      <p:transition advClick="0"/>
    </mc:Fallback>
  </mc:AlternateContent>
  <p:txStyles>
    <p:titleStyle>
      <a:lvl1pPr algn="l" defTabSz="863600" rtl="0" eaLnBrk="1" latinLnBrk="0" hangingPunct="1">
        <a:lnSpc>
          <a:spcPct val="90000"/>
        </a:lnSpc>
        <a:spcBef>
          <a:spcPct val="0"/>
        </a:spcBef>
        <a:buNone/>
        <a:defRPr sz="4160" kern="1200">
          <a:solidFill>
            <a:schemeClr val="tx1"/>
          </a:solidFill>
          <a:latin typeface="+mj-lt"/>
          <a:ea typeface="微软雅黑" panose="020B0503020204020204" pitchFamily="34" charset="-122"/>
          <a:cs typeface="+mj-cs"/>
        </a:defRPr>
      </a:lvl1pPr>
    </p:titleStyle>
    <p:bodyStyle>
      <a:lvl1pPr marL="215900" indent="-215900" algn="l" defTabSz="863600" rtl="0" eaLnBrk="1" latinLnBrk="0" hangingPunct="1">
        <a:lnSpc>
          <a:spcPct val="90000"/>
        </a:lnSpc>
        <a:spcBef>
          <a:spcPts val="945"/>
        </a:spcBef>
        <a:buFont typeface="Arial" panose="020B0604020202020204" pitchFamily="34" charset="0"/>
        <a:buChar char="•"/>
        <a:defRPr sz="2645" kern="1200">
          <a:solidFill>
            <a:schemeClr val="tx1"/>
          </a:solidFill>
          <a:latin typeface="+mn-lt"/>
          <a:ea typeface="微软雅黑" panose="020B0503020204020204" pitchFamily="34" charset="-122"/>
          <a:cs typeface="+mn-cs"/>
        </a:defRPr>
      </a:lvl1pPr>
      <a:lvl2pPr marL="647700" indent="-215900" algn="l" defTabSz="863600" rtl="0" eaLnBrk="1" latinLnBrk="0" hangingPunct="1">
        <a:lnSpc>
          <a:spcPct val="90000"/>
        </a:lnSpc>
        <a:spcBef>
          <a:spcPts val="470"/>
        </a:spcBef>
        <a:buFont typeface="Arial" panose="020B0604020202020204" pitchFamily="34" charset="0"/>
        <a:buChar char="•"/>
        <a:defRPr sz="2270" kern="1200">
          <a:solidFill>
            <a:schemeClr val="tx1"/>
          </a:solidFill>
          <a:latin typeface="+mn-lt"/>
          <a:ea typeface="微软雅黑" panose="020B0503020204020204" pitchFamily="34" charset="-122"/>
          <a:cs typeface="+mn-cs"/>
        </a:defRPr>
      </a:lvl2pPr>
      <a:lvl3pPr marL="1080135" indent="-215900" algn="l" defTabSz="863600" rtl="0" eaLnBrk="1" latinLnBrk="0" hangingPunct="1">
        <a:lnSpc>
          <a:spcPct val="90000"/>
        </a:lnSpc>
        <a:spcBef>
          <a:spcPts val="470"/>
        </a:spcBef>
        <a:buFont typeface="Arial" panose="020B0604020202020204" pitchFamily="34" charset="0"/>
        <a:buChar char="•"/>
        <a:defRPr sz="1890" kern="1200">
          <a:solidFill>
            <a:schemeClr val="tx1"/>
          </a:solidFill>
          <a:latin typeface="+mn-lt"/>
          <a:ea typeface="微软雅黑" panose="020B0503020204020204" pitchFamily="34" charset="-122"/>
          <a:cs typeface="+mn-cs"/>
        </a:defRPr>
      </a:lvl3pPr>
      <a:lvl4pPr marL="151193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微软雅黑" panose="020B0503020204020204" pitchFamily="34" charset="-122"/>
          <a:cs typeface="+mn-cs"/>
        </a:defRPr>
      </a:lvl4pPr>
      <a:lvl5pPr marL="194373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微软雅黑" panose="020B0503020204020204" pitchFamily="34" charset="-122"/>
          <a:cs typeface="+mn-cs"/>
        </a:defRPr>
      </a:lvl5pPr>
      <a:lvl6pPr marL="23761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7pPr>
      <a:lvl8pPr marL="32397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8pPr>
      <a:lvl9pPr marL="367220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9pPr>
    </p:bodyStyle>
    <p:otherStyle>
      <a:defPPr>
        <a:defRPr lang="en-US"/>
      </a:defPPr>
      <a:lvl1pPr marL="0" algn="l" defTabSz="863600" rtl="0" eaLnBrk="1" latinLnBrk="0" hangingPunct="1">
        <a:defRPr sz="1700" kern="1200">
          <a:solidFill>
            <a:schemeClr val="tx1"/>
          </a:solidFill>
          <a:latin typeface="+mn-lt"/>
          <a:ea typeface="+mn-ea"/>
          <a:cs typeface="+mn-cs"/>
        </a:defRPr>
      </a:lvl1pPr>
      <a:lvl2pPr marL="431800" algn="l" defTabSz="863600" rtl="0" eaLnBrk="1" latinLnBrk="0" hangingPunct="1">
        <a:defRPr sz="1700" kern="1200">
          <a:solidFill>
            <a:schemeClr val="tx1"/>
          </a:solidFill>
          <a:latin typeface="+mn-lt"/>
          <a:ea typeface="+mn-ea"/>
          <a:cs typeface="+mn-cs"/>
        </a:defRPr>
      </a:lvl2pPr>
      <a:lvl3pPr marL="864235" algn="l" defTabSz="863600" rtl="0" eaLnBrk="1" latinLnBrk="0" hangingPunct="1">
        <a:defRPr sz="1700" kern="1200">
          <a:solidFill>
            <a:schemeClr val="tx1"/>
          </a:solidFill>
          <a:latin typeface="+mn-lt"/>
          <a:ea typeface="+mn-ea"/>
          <a:cs typeface="+mn-cs"/>
        </a:defRPr>
      </a:lvl3pPr>
      <a:lvl4pPr marL="1296035" algn="l" defTabSz="863600" rtl="0" eaLnBrk="1" latinLnBrk="0" hangingPunct="1">
        <a:defRPr sz="1700" kern="1200">
          <a:solidFill>
            <a:schemeClr val="tx1"/>
          </a:solidFill>
          <a:latin typeface="+mn-lt"/>
          <a:ea typeface="+mn-ea"/>
          <a:cs typeface="+mn-cs"/>
        </a:defRPr>
      </a:lvl4pPr>
      <a:lvl5pPr marL="1727835" algn="l" defTabSz="863600" rtl="0" eaLnBrk="1" latinLnBrk="0" hangingPunct="1">
        <a:defRPr sz="1700" kern="1200">
          <a:solidFill>
            <a:schemeClr val="tx1"/>
          </a:solidFill>
          <a:latin typeface="+mn-lt"/>
          <a:ea typeface="+mn-ea"/>
          <a:cs typeface="+mn-cs"/>
        </a:defRPr>
      </a:lvl5pPr>
      <a:lvl6pPr marL="2160270" algn="l" defTabSz="863600" rtl="0" eaLnBrk="1" latinLnBrk="0" hangingPunct="1">
        <a:defRPr sz="1700" kern="1200">
          <a:solidFill>
            <a:schemeClr val="tx1"/>
          </a:solidFill>
          <a:latin typeface="+mn-lt"/>
          <a:ea typeface="+mn-ea"/>
          <a:cs typeface="+mn-cs"/>
        </a:defRPr>
      </a:lvl6pPr>
      <a:lvl7pPr marL="2592070" algn="l" defTabSz="863600" rtl="0" eaLnBrk="1" latinLnBrk="0" hangingPunct="1">
        <a:defRPr sz="1700" kern="1200">
          <a:solidFill>
            <a:schemeClr val="tx1"/>
          </a:solidFill>
          <a:latin typeface="+mn-lt"/>
          <a:ea typeface="+mn-ea"/>
          <a:cs typeface="+mn-cs"/>
        </a:defRPr>
      </a:lvl7pPr>
      <a:lvl8pPr marL="3023870" algn="l" defTabSz="863600" rtl="0" eaLnBrk="1" latinLnBrk="0" hangingPunct="1">
        <a:defRPr sz="1700" kern="1200">
          <a:solidFill>
            <a:schemeClr val="tx1"/>
          </a:solidFill>
          <a:latin typeface="+mn-lt"/>
          <a:ea typeface="+mn-ea"/>
          <a:cs typeface="+mn-cs"/>
        </a:defRPr>
      </a:lvl8pPr>
      <a:lvl9pPr marL="3456305" algn="l" defTabSz="863600"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4.jpeg"/><Relationship Id="rId8" Type="http://schemas.openxmlformats.org/officeDocument/2006/relationships/image" Target="../media/image3.jpeg"/><Relationship Id="rId7" Type="http://schemas.openxmlformats.org/officeDocument/2006/relationships/image" Target="../media/image2.jpeg"/><Relationship Id="rId6" Type="http://schemas.openxmlformats.org/officeDocument/2006/relationships/slide" Target="slide6.xml"/><Relationship Id="rId5" Type="http://schemas.openxmlformats.org/officeDocument/2006/relationships/slide" Target="slide12.xml"/><Relationship Id="rId4" Type="http://schemas.openxmlformats.org/officeDocument/2006/relationships/slide" Target="slide8.xml"/><Relationship Id="rId3" Type="http://schemas.openxmlformats.org/officeDocument/2006/relationships/image" Target="../media/image1.jpeg"/><Relationship Id="rId2" Type="http://schemas.openxmlformats.org/officeDocument/2006/relationships/slide" Target="slide7.xml"/><Relationship Id="rId11" Type="http://schemas.openxmlformats.org/officeDocument/2006/relationships/notesSlide" Target="../notesSlides/notesSlide1.xml"/><Relationship Id="rId10" Type="http://schemas.openxmlformats.org/officeDocument/2006/relationships/slideLayout" Target="../slideLayouts/slideLayout7.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slide" Target="slide1.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9.jpeg"/><Relationship Id="rId2" Type="http://schemas.openxmlformats.org/officeDocument/2006/relationships/image" Target="../media/image12.png"/><Relationship Id="rId1" Type="http://schemas.openxmlformats.org/officeDocument/2006/relationships/slide" Target="slide1.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 Target="slide1.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slide" Target="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5.jpeg"/><Relationship Id="rId3" Type="http://schemas.openxmlformats.org/officeDocument/2006/relationships/slide" Target="slide5.xml"/><Relationship Id="rId2" Type="http://schemas.openxmlformats.org/officeDocument/2006/relationships/slide" Target="slide1.xml"/><Relationship Id="rId1" Type="http://schemas.openxmlformats.org/officeDocument/2006/relationships/slide" Target="slide3.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slide" Target="slide5.xml"/><Relationship Id="rId1" Type="http://schemas.openxmlformats.org/officeDocument/2006/relationships/slide" Target="slide1.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2.xml"/><Relationship Id="rId4" Type="http://schemas.openxmlformats.org/officeDocument/2006/relationships/slide" Target="slide5.xml"/><Relationship Id="rId3" Type="http://schemas.openxmlformats.org/officeDocument/2006/relationships/image" Target="../media/image6.jpeg"/><Relationship Id="rId2" Type="http://schemas.openxmlformats.org/officeDocument/2006/relationships/slide" Target="slide1.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slide" Target="slide1.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 Target="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670595" y="483822"/>
            <a:ext cx="2597048" cy="613410"/>
          </a:xfrm>
          <a:prstGeom prst="rect">
            <a:avLst/>
          </a:prstGeom>
          <a:noFill/>
        </p:spPr>
        <p:txBody>
          <a:bodyPr wrap="square" rtlCol="0">
            <a:spAutoFit/>
          </a:bodyPr>
          <a:lstStyle/>
          <a:p>
            <a:r>
              <a:rPr lang="zh-CN" altLang="en-US" sz="3200" b="1" dirty="0">
                <a:solidFill>
                  <a:schemeClr val="bg1">
                    <a:lumMod val="50000"/>
                  </a:schemeClr>
                </a:solidFill>
                <a:latin typeface="微软雅黑" panose="020B0503020204020204" pitchFamily="34" charset="-122"/>
                <a:ea typeface="微软雅黑" panose="020B0503020204020204" pitchFamily="34" charset="-122"/>
              </a:rPr>
              <a:t>目 录 </a:t>
            </a:r>
            <a:r>
              <a:rPr lang="en-US" altLang="zh-CN" sz="2400"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Contents</a:t>
            </a:r>
            <a:endParaRPr lang="zh-CN" altLang="en-US" sz="2400"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1" name="矩形 10">
            <a:hlinkClick r:id="rId1" action="ppaction://hlinksldjump"/>
          </p:cNvPr>
          <p:cNvSpPr/>
          <p:nvPr/>
        </p:nvSpPr>
        <p:spPr>
          <a:xfrm>
            <a:off x="732992" y="1043519"/>
            <a:ext cx="2456262" cy="1422000"/>
          </a:xfrm>
          <a:prstGeom prst="rect">
            <a:avLst/>
          </a:prstGeom>
          <a:solidFill>
            <a:srgbClr val="43B49D"/>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考</a:t>
            </a:r>
            <a:r>
              <a:rPr lang="zh-CN" altLang="en-US" sz="2000" dirty="0">
                <a:solidFill>
                  <a:schemeClr val="bg1"/>
                </a:solidFill>
                <a:latin typeface="微软雅黑" panose="020B0503020204020204" pitchFamily="34" charset="-122"/>
                <a:ea typeface="微软雅黑" panose="020B0503020204020204" pitchFamily="34" charset="-122"/>
              </a:rPr>
              <a:t>情精解读</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2" action="ppaction://hlinksldjump"/>
          </p:cNvPr>
          <p:cNvSpPr/>
          <p:nvPr/>
        </p:nvSpPr>
        <p:spPr>
          <a:xfrm>
            <a:off x="3310919" y="2614766"/>
            <a:ext cx="1188000" cy="692314"/>
          </a:xfrm>
          <a:prstGeom prst="rect">
            <a:avLst/>
          </a:prstGeom>
          <a:solidFill>
            <a:srgbClr val="EB984D"/>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1</a:t>
            </a:r>
            <a:endParaRPr lang="zh-CN" altLang="en-US" sz="2000" dirty="0">
              <a:solidFill>
                <a:schemeClr val="bg1"/>
              </a:solidFill>
              <a:latin typeface="Calibri" panose="020F0502020204030204" pitchFamily="34" charset="0"/>
              <a:ea typeface="微软雅黑" panose="020B0503020204020204" pitchFamily="34" charset="-122"/>
            </a:endParaRPr>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38017" r="9536"/>
          <a:stretch>
            <a:fillRect/>
          </a:stretch>
        </p:blipFill>
        <p:spPr>
          <a:xfrm>
            <a:off x="743716" y="2614765"/>
            <a:ext cx="2445538" cy="3865409"/>
          </a:xfrm>
          <a:prstGeom prst="rect">
            <a:avLst/>
          </a:prstGeom>
        </p:spPr>
      </p:pic>
      <p:sp>
        <p:nvSpPr>
          <p:cNvPr id="23" name="矩形 22">
            <a:hlinkClick r:id="rId4" action="ppaction://hlinksldjump"/>
          </p:cNvPr>
          <p:cNvSpPr/>
          <p:nvPr/>
        </p:nvSpPr>
        <p:spPr>
          <a:xfrm>
            <a:off x="4600675" y="2614766"/>
            <a:ext cx="1111523" cy="692314"/>
          </a:xfrm>
          <a:prstGeom prst="rect">
            <a:avLst/>
          </a:prstGeom>
          <a:solidFill>
            <a:srgbClr val="35A068"/>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2</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25" name="矩形 24"/>
          <p:cNvSpPr/>
          <p:nvPr/>
        </p:nvSpPr>
        <p:spPr>
          <a:xfrm>
            <a:off x="4600675" y="3401213"/>
            <a:ext cx="1121619" cy="657013"/>
          </a:xfrm>
          <a:prstGeom prst="rect">
            <a:avLst/>
          </a:prstGeom>
          <a:solidFill>
            <a:srgbClr val="E7545E"/>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ltLang="zh-CN" sz="18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27" name="矩形 26">
            <a:hlinkClick r:id="rId5" action="ppaction://hlinksldjump"/>
          </p:cNvPr>
          <p:cNvSpPr/>
          <p:nvPr/>
        </p:nvSpPr>
        <p:spPr>
          <a:xfrm>
            <a:off x="3310919" y="3401213"/>
            <a:ext cx="1188000" cy="657014"/>
          </a:xfrm>
          <a:prstGeom prst="rect">
            <a:avLst/>
          </a:prstGeom>
          <a:solidFill>
            <a:srgbClr val="3598DC"/>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考点</a:t>
            </a:r>
            <a:r>
              <a:rPr lang="en-US" altLang="zh-CN" sz="20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17" name="矩形 16">
            <a:hlinkClick r:id="rId6" action="ppaction://hlinksldjump"/>
          </p:cNvPr>
          <p:cNvSpPr/>
          <p:nvPr/>
        </p:nvSpPr>
        <p:spPr>
          <a:xfrm>
            <a:off x="3310918" y="1043519"/>
            <a:ext cx="2413312" cy="1447078"/>
          </a:xfrm>
          <a:prstGeom prst="rect">
            <a:avLst/>
          </a:prstGeom>
          <a:solidFill>
            <a:srgbClr val="E7545E"/>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A.</a:t>
            </a:r>
            <a:r>
              <a:rPr lang="zh-CN" altLang="en-US" sz="2000" dirty="0" smtClean="0">
                <a:solidFill>
                  <a:schemeClr val="bg1"/>
                </a:solidFill>
                <a:latin typeface="微软雅黑" panose="020B0503020204020204" pitchFamily="34" charset="-122"/>
                <a:ea typeface="微软雅黑" panose="020B0503020204020204" pitchFamily="34" charset="-122"/>
              </a:rPr>
              <a:t>知识全通关</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1" name="图片 30"/>
          <p:cNvPicPr/>
          <p:nvPr/>
        </p:nvPicPr>
        <p:blipFill rotWithShape="1">
          <a:blip r:embed="rId7" cstate="print">
            <a:extLst>
              <a:ext uri="{28A0092B-C50C-407E-A947-70E740481C1C}">
                <a14:useLocalDpi xmlns:a14="http://schemas.microsoft.com/office/drawing/2010/main" val="0"/>
              </a:ext>
            </a:extLst>
          </a:blip>
          <a:srcRect t="9256" r="2416" b="21937"/>
          <a:stretch>
            <a:fillRect/>
          </a:stretch>
        </p:blipFill>
        <p:spPr>
          <a:xfrm>
            <a:off x="3302170" y="4217696"/>
            <a:ext cx="2410028" cy="2262478"/>
          </a:xfrm>
          <a:prstGeom prst="rect">
            <a:avLst/>
          </a:prstGeom>
        </p:spPr>
      </p:pic>
      <p:pic>
        <p:nvPicPr>
          <p:cNvPr id="9" name="图片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45894" y="1043519"/>
            <a:ext cx="2418875" cy="5436655"/>
          </a:xfrm>
          <a:prstGeom prst="rect">
            <a:avLst/>
          </a:prstGeom>
        </p:spPr>
      </p:pic>
      <p:pic>
        <p:nvPicPr>
          <p:cNvPr id="10" name="图片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98465" y="1043518"/>
            <a:ext cx="2447925" cy="54366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4" name="组合 43"/>
          <p:cNvGrpSpPr/>
          <p:nvPr/>
        </p:nvGrpSpPr>
        <p:grpSpPr>
          <a:xfrm>
            <a:off x="746488" y="861495"/>
            <a:ext cx="1485364" cy="292289"/>
            <a:chOff x="549633" y="1040577"/>
            <a:chExt cx="1258150" cy="292717"/>
          </a:xfrm>
        </p:grpSpPr>
        <p:sp>
          <p:nvSpPr>
            <p:cNvPr id="45" name="矩形 4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6" name="组合 45"/>
            <p:cNvGrpSpPr/>
            <p:nvPr/>
          </p:nvGrpSpPr>
          <p:grpSpPr>
            <a:xfrm>
              <a:off x="549633" y="1040577"/>
              <a:ext cx="1258150" cy="292717"/>
              <a:chOff x="549633" y="1040577"/>
              <a:chExt cx="1258150" cy="292717"/>
            </a:xfrm>
          </p:grpSpPr>
          <p:sp>
            <p:nvSpPr>
              <p:cNvPr id="47" name="矩形 4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9" name="文本框 56"/>
              <p:cNvSpPr txBox="1"/>
              <p:nvPr/>
            </p:nvSpPr>
            <p:spPr>
              <a:xfrm>
                <a:off x="1512174" y="1045854"/>
                <a:ext cx="295609"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专题十二　图文转换</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r="51843" b="7817"/>
          <a:stretch>
            <a:fillRect/>
          </a:stretch>
        </p:blipFill>
        <p:spPr>
          <a:xfrm>
            <a:off x="8335521" y="1288608"/>
            <a:ext cx="2446779" cy="2751054"/>
          </a:xfrm>
          <a:prstGeom prst="rect">
            <a:avLst/>
          </a:prstGeom>
        </p:spPr>
      </p:pic>
      <p:sp>
        <p:nvSpPr>
          <p:cNvPr id="31" name="矩形 30"/>
          <p:cNvSpPr/>
          <p:nvPr/>
        </p:nvSpPr>
        <p:spPr>
          <a:xfrm>
            <a:off x="68548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endParaRPr lang="zh-CN" altLang="en-US" sz="1400" dirty="0">
              <a:ea typeface="微软雅黑" panose="020B0503020204020204" pitchFamily="34" charset="-122"/>
            </a:endParaRPr>
          </a:p>
        </p:txBody>
      </p:sp>
      <p:sp>
        <p:nvSpPr>
          <p:cNvPr id="36" name="矩形 35">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000125" y="1402585"/>
            <a:ext cx="7192098" cy="3850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en-US" altLang="zh-CN" sz="1400" dirty="0">
                <a:solidFill>
                  <a:schemeClr val="tx1"/>
                </a:solidFill>
                <a:latin typeface="微软雅黑" panose="020B0503020204020204" pitchFamily="34" charset="-122"/>
                <a:ea typeface="微软雅黑" panose="020B0503020204020204" pitchFamily="34" charset="-122"/>
              </a:rPr>
              <a:t> </a:t>
            </a:r>
            <a:r>
              <a:rPr sz="1400" dirty="0" smtClean="0">
                <a:solidFill>
                  <a:schemeClr val="tx1"/>
                </a:solidFill>
                <a:latin typeface="微软雅黑" panose="020B0503020204020204" pitchFamily="34" charset="-122"/>
                <a:ea typeface="微软雅黑" panose="020B0503020204020204" pitchFamily="34" charset="-122"/>
              </a:rPr>
              <a:t>2</a:t>
            </a:r>
            <a:r>
              <a:rPr sz="1400" dirty="0">
                <a:solidFill>
                  <a:schemeClr val="tx1"/>
                </a:solidFill>
                <a:latin typeface="微软雅黑" panose="020B0503020204020204" pitchFamily="34" charset="-122"/>
                <a:ea typeface="微软雅黑" panose="020B0503020204020204" pitchFamily="34" charset="-122"/>
              </a:rPr>
              <a:t>.揭示漫画寓意</a:t>
            </a:r>
            <a:endParaRPr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sz="1400" dirty="0" err="1">
                <a:solidFill>
                  <a:schemeClr val="tx1"/>
                </a:solidFill>
                <a:latin typeface="微软雅黑" panose="020B0503020204020204" pitchFamily="34" charset="-122"/>
                <a:ea typeface="微软雅黑" panose="020B0503020204020204" pitchFamily="34" charset="-122"/>
              </a:rPr>
              <a:t>揭示寓意,就是用概括性的语言揭示漫画主题,指出漫画的弦外之音,概括漫画给人的思考和警示。在概括时要注意以下几点</a:t>
            </a:r>
            <a:r>
              <a:rPr sz="1400" dirty="0">
                <a:solidFill>
                  <a:schemeClr val="tx1"/>
                </a:solidFill>
                <a:latin typeface="微软雅黑" panose="020B0503020204020204" pitchFamily="34" charset="-122"/>
                <a:ea typeface="微软雅黑" panose="020B0503020204020204" pitchFamily="34" charset="-122"/>
              </a:rPr>
              <a:t>:</a:t>
            </a:r>
            <a:endParaRPr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sz="1400" dirty="0">
                <a:solidFill>
                  <a:schemeClr val="tx1"/>
                </a:solidFill>
                <a:latin typeface="微软雅黑" panose="020B0503020204020204" pitchFamily="34" charset="-122"/>
                <a:ea typeface="微软雅黑" panose="020B0503020204020204" pitchFamily="34" charset="-122"/>
              </a:rPr>
              <a:t>(1)</a:t>
            </a:r>
            <a:r>
              <a:rPr sz="1400" dirty="0" err="1">
                <a:solidFill>
                  <a:schemeClr val="tx1"/>
                </a:solidFill>
                <a:latin typeface="微软雅黑" panose="020B0503020204020204" pitchFamily="34" charset="-122"/>
                <a:ea typeface="微软雅黑" panose="020B0503020204020204" pitchFamily="34" charset="-122"/>
              </a:rPr>
              <a:t>认真细致观察分析画面内容,找出其讽刺或颂扬的对象或行为</a:t>
            </a:r>
            <a:r>
              <a:rPr sz="1400" dirty="0">
                <a:solidFill>
                  <a:schemeClr val="tx1"/>
                </a:solidFill>
                <a:latin typeface="微软雅黑" panose="020B0503020204020204" pitchFamily="34" charset="-122"/>
                <a:ea typeface="微软雅黑" panose="020B0503020204020204" pitchFamily="34" charset="-122"/>
              </a:rPr>
              <a:t>(</a:t>
            </a:r>
            <a:r>
              <a:rPr sz="1400" dirty="0" err="1">
                <a:solidFill>
                  <a:schemeClr val="tx1"/>
                </a:solidFill>
                <a:latin typeface="微软雅黑" panose="020B0503020204020204" pitchFamily="34" charset="-122"/>
                <a:ea typeface="微软雅黑" panose="020B0503020204020204" pitchFamily="34" charset="-122"/>
              </a:rPr>
              <a:t>有标题的,一般多是标题</a:t>
            </a:r>
            <a:r>
              <a:rPr sz="1400" dirty="0">
                <a:solidFill>
                  <a:schemeClr val="tx1"/>
                </a:solidFill>
                <a:latin typeface="微软雅黑" panose="020B0503020204020204" pitchFamily="34" charset="-122"/>
                <a:ea typeface="微软雅黑" panose="020B0503020204020204" pitchFamily="34" charset="-122"/>
              </a:rPr>
              <a:t>)。</a:t>
            </a:r>
            <a:endParaRPr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sz="1400" dirty="0">
                <a:solidFill>
                  <a:schemeClr val="tx1"/>
                </a:solidFill>
                <a:latin typeface="微软雅黑" panose="020B0503020204020204" pitchFamily="34" charset="-122"/>
                <a:ea typeface="微软雅黑" panose="020B0503020204020204" pitchFamily="34" charset="-122"/>
              </a:rPr>
              <a:t>(2)</a:t>
            </a:r>
            <a:r>
              <a:rPr sz="1400" dirty="0" err="1">
                <a:solidFill>
                  <a:schemeClr val="tx1"/>
                </a:solidFill>
                <a:latin typeface="微软雅黑" panose="020B0503020204020204" pitchFamily="34" charset="-122"/>
                <a:ea typeface="微软雅黑" panose="020B0503020204020204" pitchFamily="34" charset="-122"/>
              </a:rPr>
              <a:t>挖掘隐含信息</a:t>
            </a:r>
            <a:r>
              <a:rPr sz="1400" dirty="0">
                <a:solidFill>
                  <a:schemeClr val="tx1"/>
                </a:solidFill>
                <a:latin typeface="微软雅黑" panose="020B0503020204020204" pitchFamily="34" charset="-122"/>
                <a:ea typeface="微软雅黑" panose="020B0503020204020204" pitchFamily="34" charset="-122"/>
              </a:rPr>
              <a:t>——</a:t>
            </a:r>
            <a:r>
              <a:rPr sz="1400" dirty="0" err="1">
                <a:solidFill>
                  <a:schemeClr val="tx1"/>
                </a:solidFill>
                <a:latin typeface="微软雅黑" panose="020B0503020204020204" pitchFamily="34" charset="-122"/>
                <a:ea typeface="微软雅黑" panose="020B0503020204020204" pitchFamily="34" charset="-122"/>
              </a:rPr>
              <a:t>主体、事件、对不对、为什么,进一步提炼概括画面所揭示的主题。通常要采取联想的方法,由物及人,彰显意义</a:t>
            </a:r>
            <a:r>
              <a:rPr sz="1400" dirty="0">
                <a:solidFill>
                  <a:schemeClr val="tx1"/>
                </a:solidFill>
                <a:latin typeface="微软雅黑" panose="020B0503020204020204" pitchFamily="34" charset="-122"/>
                <a:ea typeface="微软雅黑" panose="020B0503020204020204" pitchFamily="34" charset="-122"/>
              </a:rPr>
              <a:t>。</a:t>
            </a:r>
            <a:endParaRPr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sz="1400" dirty="0">
                <a:solidFill>
                  <a:schemeClr val="tx1"/>
                </a:solidFill>
                <a:latin typeface="微软雅黑" panose="020B0503020204020204" pitchFamily="34" charset="-122"/>
                <a:ea typeface="微软雅黑" panose="020B0503020204020204" pitchFamily="34" charset="-122"/>
              </a:rPr>
              <a:t>(3)</a:t>
            </a:r>
            <a:r>
              <a:rPr sz="1400" dirty="0" err="1">
                <a:solidFill>
                  <a:schemeClr val="tx1"/>
                </a:solidFill>
                <a:latin typeface="微软雅黑" panose="020B0503020204020204" pitchFamily="34" charset="-122"/>
                <a:ea typeface="微软雅黑" panose="020B0503020204020204" pitchFamily="34" charset="-122"/>
              </a:rPr>
              <a:t>表达简洁明了,寓意囊括所有画面,应从人或社会的角度</a:t>
            </a:r>
            <a:r>
              <a:rPr sz="1400" dirty="0">
                <a:solidFill>
                  <a:schemeClr val="tx1"/>
                </a:solidFill>
                <a:latin typeface="微软雅黑" panose="020B0503020204020204" pitchFamily="34" charset="-122"/>
                <a:ea typeface="微软雅黑" panose="020B0503020204020204" pitchFamily="34" charset="-122"/>
              </a:rPr>
              <a:t>(</a:t>
            </a:r>
            <a:r>
              <a:rPr sz="1400" dirty="0" err="1">
                <a:solidFill>
                  <a:schemeClr val="tx1"/>
                </a:solidFill>
                <a:latin typeface="微软雅黑" panose="020B0503020204020204" pitchFamily="34" charset="-122"/>
                <a:ea typeface="微软雅黑" panose="020B0503020204020204" pitchFamily="34" charset="-122"/>
              </a:rPr>
              <a:t>道德、品质、环保等</a:t>
            </a:r>
            <a:r>
              <a:rPr sz="1400" dirty="0">
                <a:solidFill>
                  <a:schemeClr val="tx1"/>
                </a:solidFill>
                <a:latin typeface="微软雅黑" panose="020B0503020204020204" pitchFamily="34" charset="-122"/>
                <a:ea typeface="微软雅黑" panose="020B0503020204020204" pitchFamily="34" charset="-122"/>
              </a:rPr>
              <a:t>)</a:t>
            </a:r>
            <a:r>
              <a:rPr sz="1400" dirty="0" err="1">
                <a:solidFill>
                  <a:schemeClr val="tx1"/>
                </a:solidFill>
                <a:latin typeface="微软雅黑" panose="020B0503020204020204" pitchFamily="34" charset="-122"/>
                <a:ea typeface="微软雅黑" panose="020B0503020204020204" pitchFamily="34" charset="-122"/>
              </a:rPr>
              <a:t>进行思考</a:t>
            </a:r>
            <a:r>
              <a:rPr sz="1400" dirty="0">
                <a:solidFill>
                  <a:schemeClr val="tx1"/>
                </a:solidFill>
                <a:latin typeface="微软雅黑" panose="020B0503020204020204" pitchFamily="34" charset="-122"/>
                <a:ea typeface="微软雅黑" panose="020B0503020204020204" pitchFamily="34" charset="-122"/>
              </a:rPr>
              <a:t>。</a:t>
            </a:r>
            <a:endParaRPr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sz="1400" dirty="0">
                <a:solidFill>
                  <a:schemeClr val="tx1"/>
                </a:solidFill>
                <a:latin typeface="微软雅黑" panose="020B0503020204020204" pitchFamily="34" charset="-122"/>
                <a:ea typeface="微软雅黑" panose="020B0503020204020204" pitchFamily="34" charset="-122"/>
              </a:rPr>
              <a:t>(4)用词讲究,一般可选用“</a:t>
            </a:r>
            <a:r>
              <a:rPr sz="1400" dirty="0" err="1">
                <a:solidFill>
                  <a:schemeClr val="tx1"/>
                </a:solidFill>
                <a:latin typeface="微软雅黑" panose="020B0503020204020204" pitchFamily="34" charset="-122"/>
                <a:ea typeface="微软雅黑" panose="020B0503020204020204" pitchFamily="34" charset="-122"/>
              </a:rPr>
              <a:t>反映</a:t>
            </a:r>
            <a:r>
              <a:rPr sz="1400" dirty="0">
                <a:solidFill>
                  <a:schemeClr val="tx1"/>
                </a:solidFill>
                <a:latin typeface="微软雅黑" panose="020B0503020204020204" pitchFamily="34" charset="-122"/>
                <a:ea typeface="微软雅黑" panose="020B0503020204020204" pitchFamily="34" charset="-122"/>
              </a:rPr>
              <a:t>”“</a:t>
            </a:r>
            <a:r>
              <a:rPr sz="1400" dirty="0" err="1">
                <a:solidFill>
                  <a:schemeClr val="tx1"/>
                </a:solidFill>
                <a:latin typeface="微软雅黑" panose="020B0503020204020204" pitchFamily="34" charset="-122"/>
                <a:ea typeface="微软雅黑" panose="020B0503020204020204" pitchFamily="34" charset="-122"/>
              </a:rPr>
              <a:t>讽刺</a:t>
            </a:r>
            <a:r>
              <a:rPr sz="1400" dirty="0">
                <a:solidFill>
                  <a:schemeClr val="tx1"/>
                </a:solidFill>
                <a:latin typeface="微软雅黑" panose="020B0503020204020204" pitchFamily="34" charset="-122"/>
                <a:ea typeface="微软雅黑" panose="020B0503020204020204" pitchFamily="34" charset="-122"/>
              </a:rPr>
              <a:t>”“</a:t>
            </a:r>
            <a:r>
              <a:rPr sz="1400" dirty="0" err="1">
                <a:solidFill>
                  <a:schemeClr val="tx1"/>
                </a:solidFill>
                <a:latin typeface="微软雅黑" panose="020B0503020204020204" pitchFamily="34" charset="-122"/>
                <a:ea typeface="微软雅黑" panose="020B0503020204020204" pitchFamily="34" charset="-122"/>
              </a:rPr>
              <a:t>揭露</a:t>
            </a:r>
            <a:r>
              <a:rPr sz="1400" dirty="0">
                <a:solidFill>
                  <a:schemeClr val="tx1"/>
                </a:solidFill>
                <a:latin typeface="微软雅黑" panose="020B0503020204020204" pitchFamily="34" charset="-122"/>
                <a:ea typeface="微软雅黑" panose="020B0503020204020204" pitchFamily="34" charset="-122"/>
              </a:rPr>
              <a:t>”“</a:t>
            </a:r>
            <a:r>
              <a:rPr sz="1400" dirty="0" err="1">
                <a:solidFill>
                  <a:schemeClr val="tx1"/>
                </a:solidFill>
                <a:latin typeface="微软雅黑" panose="020B0503020204020204" pitchFamily="34" charset="-122"/>
                <a:ea typeface="微软雅黑" panose="020B0503020204020204" pitchFamily="34" charset="-122"/>
              </a:rPr>
              <a:t>批评”等词语作为谓语中心词</a:t>
            </a:r>
            <a:r>
              <a:rPr sz="1400" dirty="0">
                <a:solidFill>
                  <a:schemeClr val="tx1"/>
                </a:solidFill>
                <a:latin typeface="微软雅黑" panose="020B0503020204020204" pitchFamily="34" charset="-122"/>
                <a:ea typeface="微软雅黑" panose="020B0503020204020204" pitchFamily="34" charset="-122"/>
              </a:rPr>
              <a:t>。</a:t>
            </a:r>
            <a:endParaRPr sz="1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3501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92289"/>
            <a:chOff x="549633" y="1040577"/>
            <a:chExt cx="1258150" cy="29271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92717"/>
              <a:chOff x="549633" y="1040577"/>
              <a:chExt cx="1258150" cy="29271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45854"/>
                <a:ext cx="295609"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3372485" y="2344420"/>
            <a:ext cx="4774565" cy="2011680"/>
          </a:xfrm>
          <a:prstGeom prst="rect">
            <a:avLst/>
          </a:prstGeom>
        </p:spPr>
        <p:txBody>
          <a:bodyPr wrap="square">
            <a:spAutoFit/>
          </a:bodyPr>
          <a:lstStyle/>
          <a:p>
            <a:pPr fontAlgn="auto">
              <a:lnSpc>
                <a:spcPct val="150000"/>
              </a:lnSpc>
            </a:pPr>
            <a:r>
              <a:rPr altLang="zh-CN" sz="1400" dirty="0">
                <a:latin typeface="微软雅黑" panose="020B0503020204020204" pitchFamily="34" charset="-122"/>
                <a:ea typeface="微软雅黑" panose="020B0503020204020204" pitchFamily="34" charset="-122"/>
              </a:rPr>
              <a:t>3.拟写漫画标题</a:t>
            </a:r>
            <a:endParaRPr altLang="zh-CN" sz="1400" dirty="0">
              <a:latin typeface="微软雅黑" panose="020B0503020204020204" pitchFamily="34" charset="-122"/>
              <a:ea typeface="微软雅黑" panose="020B0503020204020204" pitchFamily="34" charset="-122"/>
            </a:endParaRPr>
          </a:p>
          <a:p>
            <a:pPr fontAlgn="auto">
              <a:lnSpc>
                <a:spcPct val="150000"/>
              </a:lnSpc>
            </a:pP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标题是漫画的眉目,它有揭示漫画寓意或揭示讽刺对象的作用。因此,拟写标题时,先要弄清漫画讽刺或颂扬的主体和漫画的主题,然后再围绕主体或主题拟加标题,一般可采用中心事件描述法、引用画中人物语言法、比喻法等来拟写标题。</a:t>
            </a:r>
            <a:endParaRPr altLang="zh-CN" sz="1400" dirty="0">
              <a:latin typeface="微软雅黑" panose="020B0503020204020204" pitchFamily="34" charset="-122"/>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专题十二　图文转换</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4" name="图片 33"/>
          <p:cNvPicPr>
            <a:picLocks noChangeAspect="1"/>
          </p:cNvPicPr>
          <p:nvPr/>
        </p:nvPicPr>
        <p:blipFill rotWithShape="1">
          <a:blip r:embed="rId2"/>
          <a:srcRect t="-263"/>
          <a:stretch>
            <a:fillRect/>
          </a:stretch>
        </p:blipFill>
        <p:spPr>
          <a:xfrm>
            <a:off x="8342439" y="1288608"/>
            <a:ext cx="2439861" cy="2743642"/>
          </a:xfrm>
          <a:prstGeom prst="rect">
            <a:avLst/>
          </a:prstGeom>
        </p:spPr>
      </p:pic>
      <p:sp>
        <p:nvSpPr>
          <p:cNvPr id="31" name="矩形 3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275" y="2785746"/>
            <a:ext cx="2539185" cy="16425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92289"/>
            <a:chOff x="549633" y="1040577"/>
            <a:chExt cx="1258150" cy="29271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92717"/>
              <a:chOff x="549633" y="1040577"/>
              <a:chExt cx="1258150" cy="29271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45854"/>
                <a:ext cx="295609"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2" name="图片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966" y="2466754"/>
            <a:ext cx="2629342" cy="2629342"/>
          </a:xfrm>
          <a:prstGeom prst="rect">
            <a:avLst/>
          </a:prstGeom>
        </p:spPr>
      </p:pic>
      <p:sp>
        <p:nvSpPr>
          <p:cNvPr id="34" name="矩形 33"/>
          <p:cNvSpPr/>
          <p:nvPr/>
        </p:nvSpPr>
        <p:spPr>
          <a:xfrm>
            <a:off x="3569970" y="2428240"/>
            <a:ext cx="3640455" cy="2011680"/>
          </a:xfrm>
          <a:prstGeom prst="rect">
            <a:avLst/>
          </a:prstGeom>
          <a:ln>
            <a:solidFill>
              <a:schemeClr val="bg1"/>
            </a:solidFill>
          </a:ln>
        </p:spPr>
        <p:txBody>
          <a:bodyPr wrap="square">
            <a:spAutoFit/>
          </a:bodyPr>
          <a:lstStyle/>
          <a:p>
            <a:pPr>
              <a:lnSpc>
                <a:spcPct val="150000"/>
              </a:lnSpc>
            </a:pPr>
            <a:r>
              <a:rPr altLang="zh-CN" sz="1400" dirty="0" smtClean="0">
                <a:latin typeface="微软雅黑" panose="020B0503020204020204" pitchFamily="34" charset="-122"/>
                <a:ea typeface="微软雅黑" panose="020B0503020204020204" pitchFamily="34" charset="-122"/>
                <a:cs typeface="Times New Roman" panose="02020603050405020304" pitchFamily="18" charset="0"/>
              </a:rPr>
              <a:t>图片以图形</a:t>
            </a:r>
            <a:r>
              <a:rPr altLang="zh-CN" sz="1400" dirty="0">
                <a:latin typeface="微软雅黑" panose="020B0503020204020204" pitchFamily="34" charset="-122"/>
                <a:ea typeface="微软雅黑" panose="020B0503020204020204" pitchFamily="34" charset="-122"/>
                <a:cs typeface="Times New Roman" panose="02020603050405020304" pitchFamily="18" charset="0"/>
              </a:rPr>
              <a:t>、线条、色彩表情达意,描述内容、揭示内涵。图文转换题经常以图片形式出现,所选图片的题材往往蕴含着鲜明的时代精神和价值导向,这类题目不仅考查考生的语言表达能力,也考查考生对人生观、价值观的认识和判断。</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5"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专题十二　图文转换</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t="7545"/>
          <a:stretch>
            <a:fillRect/>
          </a:stretch>
        </p:blipFill>
        <p:spPr>
          <a:xfrm>
            <a:off x="8332153" y="1288229"/>
            <a:ext cx="2449743" cy="2731418"/>
          </a:xfrm>
          <a:prstGeom prst="rect">
            <a:avLst/>
          </a:prstGeom>
        </p:spPr>
      </p:pic>
      <p:sp>
        <p:nvSpPr>
          <p:cNvPr id="31" name="矩形 30">
            <a:hlinkClick r:id="" action="ppaction://hlinkshowjump?jump=nextslide"/>
          </p:cNvPr>
          <p:cNvSpPr/>
          <p:nvPr/>
        </p:nvSpPr>
        <p:spPr>
          <a:xfrm>
            <a:off x="8332392"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2781935" y="790257"/>
            <a:ext cx="5080000" cy="352425"/>
          </a:xfrm>
          <a:prstGeom prst="rect">
            <a:avLst/>
          </a:prstGeom>
          <a:noFill/>
          <a:ln w="9525">
            <a:noFill/>
          </a:ln>
        </p:spPr>
        <p:txBody>
          <a:bodyPr>
            <a:spAutoFit/>
          </a:bodyPr>
          <a:lstStyle/>
          <a:p>
            <a:pPr marL="0" indent="0" algn="ctr"/>
            <a:r>
              <a:rPr lang="zh-CN" altLang="en-US" sz="1600" b="0" u="none">
                <a:solidFill>
                  <a:schemeClr val="accent5"/>
                </a:solidFill>
                <a:latin typeface="微软雅黑" panose="020B0503020204020204" pitchFamily="34" charset="-122"/>
                <a:ea typeface="微软雅黑" panose="020B0503020204020204" pitchFamily="34" charset="-122"/>
                <a:cs typeface="方正正中黑简体" charset="0"/>
              </a:rPr>
              <a:t>考点</a:t>
            </a:r>
            <a:r>
              <a:rPr lang="en-US" altLang="zh-CN" sz="1600" b="0" u="none">
                <a:solidFill>
                  <a:schemeClr val="accent5"/>
                </a:solidFill>
                <a:latin typeface="微软雅黑" panose="020B0503020204020204" pitchFamily="34" charset="-122"/>
                <a:ea typeface="微软雅黑" panose="020B0503020204020204" pitchFamily="34" charset="-122"/>
                <a:cs typeface="方正正中黑简体" charset="0"/>
              </a:rPr>
              <a:t>3</a:t>
            </a:r>
            <a:r>
              <a:rPr lang="zh-CN" altLang="en-US" sz="1600" b="0" u="none">
                <a:solidFill>
                  <a:schemeClr val="accent5"/>
                </a:solidFill>
                <a:latin typeface="微软雅黑" panose="020B0503020204020204" pitchFamily="34" charset="-122"/>
                <a:ea typeface="微软雅黑" panose="020B0503020204020204" pitchFamily="34" charset="-122"/>
                <a:cs typeface="方正书宋_GBK" charset="0"/>
              </a:rPr>
              <a:t>　 </a:t>
            </a:r>
            <a:r>
              <a:rPr lang="zh-CN" altLang="en-US" sz="1600" b="0" u="none">
                <a:solidFill>
                  <a:schemeClr val="accent5"/>
                </a:solidFill>
                <a:latin typeface="微软雅黑" panose="020B0503020204020204" pitchFamily="34" charset="-122"/>
                <a:ea typeface="微软雅黑" panose="020B0503020204020204" pitchFamily="34" charset="-122"/>
                <a:cs typeface="方正正中黑简体" charset="0"/>
              </a:rPr>
              <a:t>图片类图文转换</a:t>
            </a:r>
            <a:endParaRPr lang="zh-CN" altLang="en-US" sz="1600" b="0" u="none">
              <a:solidFill>
                <a:schemeClr val="accent5"/>
              </a:solidFill>
              <a:latin typeface="微软雅黑" panose="020B0503020204020204" pitchFamily="34" charset="-122"/>
              <a:ea typeface="微软雅黑" panose="020B0503020204020204" pitchFamily="34" charset="-122"/>
              <a:cs typeface="方正正中黑简体"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84542"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矩形 29">
            <a:hlinkClick r:id="rId1" action="ppaction://hlinksldjump"/>
          </p:cNvPr>
          <p:cNvSpPr/>
          <p:nvPr/>
        </p:nvSpPr>
        <p:spPr>
          <a:xfrm>
            <a:off x="719138" y="4158063"/>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专题十二　图文转换</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7"/>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7"/>
              <a:chOff x="549633" y="1040577"/>
              <a:chExt cx="1279664" cy="292717"/>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7</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251" t="23149" r="251" b="654"/>
          <a:stretch>
            <a:fillRect/>
          </a:stretch>
        </p:blipFill>
        <p:spPr>
          <a:xfrm>
            <a:off x="719138" y="1293876"/>
            <a:ext cx="2448000" cy="2754945"/>
          </a:xfrm>
          <a:prstGeom prst="rect">
            <a:avLst/>
          </a:prstGeom>
        </p:spPr>
      </p:pic>
      <p:sp>
        <p:nvSpPr>
          <p:cNvPr id="6" name="矩形 5"/>
          <p:cNvSpPr/>
          <p:nvPr/>
        </p:nvSpPr>
        <p:spPr>
          <a:xfrm>
            <a:off x="3749675" y="1785620"/>
            <a:ext cx="6794500" cy="2971800"/>
          </a:xfrm>
          <a:prstGeom prst="rect">
            <a:avLst/>
          </a:prstGeom>
        </p:spPr>
        <p:txBody>
          <a:bodyPr wrap="square">
            <a:spAutoFit/>
          </a:bodyPr>
          <a:lstStyle/>
          <a:p>
            <a:pPr algn="l">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如何解答图片类图文转换题</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endParaRPr>
          </a:p>
          <a:p>
            <a:pPr algn="l">
              <a:lnSpc>
                <a:spcPct val="150000"/>
              </a:lnSpc>
            </a:pPr>
            <a:endPar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endParaRPr>
          </a:p>
          <a:p>
            <a:pPr algn="l">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第一,激发感官,转换画面。注意观察、捕捉图画的细节,把握图画的深层内涵,充分利用和挖掘画面信息。第一步,要细致观察画面的整体内容,搜索并提取有效信息,看图画表现了什么样的主题。第二步,要仔细观察画面的背景和人物,看画面的背景反映了什么,背景和人物有什么联系。第三步,要观察画面中的细节,如人物的表情和动作,尤其是要与画面进行心灵的对话。</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endParaRPr>
          </a:p>
          <a:p>
            <a:pPr algn="l">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第二,合理想象,丰富画面。无论是单幅图还是多幅图,画面上的内容总是有限的。观看图画要充分发挥自己的想象力,丰富画面内容有助于揭示画面蕴含的主题精神。</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a:solidFill>
                  <a:srgbClr val="3E8BC0"/>
                </a:solidFill>
                <a:latin typeface="微软雅黑" panose="020B0503020204020204" pitchFamily="34" charset="-122"/>
                <a:ea typeface="微软雅黑" panose="020B0503020204020204" pitchFamily="34" charset="-122"/>
              </a:rPr>
              <a:t>考情精解读</a:t>
            </a:r>
            <a:endParaRPr lang="zh-CN" altLang="en-US" sz="3600" dirty="0">
              <a:solidFill>
                <a:srgbClr val="3E8BC0"/>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946529" y="1380092"/>
            <a:ext cx="1627421" cy="1744591"/>
            <a:chOff x="7397485" y="3586794"/>
            <a:chExt cx="1720118" cy="1854990"/>
          </a:xfrm>
        </p:grpSpPr>
        <p:sp>
          <p:nvSpPr>
            <p:cNvPr id="16" name="Freeform 38"/>
            <p:cNvSpPr>
              <a:spLocks noEditPoints="1"/>
            </p:cNvSpPr>
            <p:nvPr/>
          </p:nvSpPr>
          <p:spPr bwMode="auto">
            <a:xfrm>
              <a:off x="7397485" y="3586794"/>
              <a:ext cx="1720118" cy="1278360"/>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ea typeface="微软雅黑" panose="020B0503020204020204" pitchFamily="34" charset="-122"/>
              </a:endParaRPr>
            </a:p>
          </p:txBody>
        </p:sp>
        <p:sp>
          <p:nvSpPr>
            <p:cNvPr id="17" name="Freeform 39"/>
            <p:cNvSpPr/>
            <p:nvPr/>
          </p:nvSpPr>
          <p:spPr bwMode="auto">
            <a:xfrm>
              <a:off x="7860743" y="4892518"/>
              <a:ext cx="787736" cy="549266"/>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ea typeface="微软雅黑" panose="020B0503020204020204" pitchFamily="34" charset="-122"/>
              </a:endParaRPr>
            </a:p>
          </p:txBody>
        </p:sp>
        <p:sp>
          <p:nvSpPr>
            <p:cNvPr id="18" name="Freeform 40"/>
            <p:cNvSpPr/>
            <p:nvPr/>
          </p:nvSpPr>
          <p:spPr bwMode="auto">
            <a:xfrm>
              <a:off x="7661367" y="3921044"/>
              <a:ext cx="1192355" cy="619633"/>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hlinkClick r:id="" action="ppaction://hlinkshowjump?jump=nextslide"/>
          </p:cNvPr>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3" name="矩形标注 22">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命题大纲</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a:hlinkClick r:id="rId1" action="ppaction://hlinksldjump"/>
          </p:cNvPr>
          <p:cNvCxnSpPr/>
          <p:nvPr/>
        </p:nvCxnSpPr>
        <p:spPr>
          <a:xfrm>
            <a:off x="773494" y="218813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6488" y="866664"/>
            <a:ext cx="1485364" cy="287120"/>
            <a:chOff x="549633" y="1045754"/>
            <a:chExt cx="1258150" cy="287541"/>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7541"/>
              <a:chOff x="549633" y="1045754"/>
              <a:chExt cx="1258150" cy="287541"/>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45854"/>
                <a:ext cx="295609"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 name="矩形标注 37">
            <a:hlinkClick r:id="rId3" action="ppaction://hlinksldjump"/>
          </p:cNvPr>
          <p:cNvSpPr/>
          <p:nvPr/>
        </p:nvSpPr>
        <p:spPr>
          <a:xfrm>
            <a:off x="773494" y="317787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7"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专题十二　图文转换</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2" name="椭圆 1"/>
          <p:cNvSpPr/>
          <p:nvPr/>
        </p:nvSpPr>
        <p:spPr>
          <a:xfrm>
            <a:off x="10550944" y="2974426"/>
            <a:ext cx="114300" cy="114300"/>
          </a:xfrm>
          <a:prstGeom prst="ellipse">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椭圆 2"/>
          <p:cNvSpPr/>
          <p:nvPr/>
        </p:nvSpPr>
        <p:spPr>
          <a:xfrm>
            <a:off x="10550944" y="3178100"/>
            <a:ext cx="114300" cy="114300"/>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 name="椭圆 6"/>
          <p:cNvSpPr/>
          <p:nvPr/>
        </p:nvSpPr>
        <p:spPr>
          <a:xfrm>
            <a:off x="10550944" y="3381774"/>
            <a:ext cx="114300" cy="114300"/>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8" name="组合 7"/>
          <p:cNvGrpSpPr/>
          <p:nvPr/>
        </p:nvGrpSpPr>
        <p:grpSpPr>
          <a:xfrm>
            <a:off x="4081912" y="1621893"/>
            <a:ext cx="6350068" cy="579444"/>
            <a:chOff x="2825562" y="1231245"/>
            <a:chExt cx="5850894" cy="502305"/>
          </a:xfrm>
        </p:grpSpPr>
        <p:sp>
          <p:nvSpPr>
            <p:cNvPr id="9" name="单圆角矩形 8"/>
            <p:cNvSpPr/>
            <p:nvPr/>
          </p:nvSpPr>
          <p:spPr>
            <a:xfrm flipH="1">
              <a:off x="2825562" y="1231245"/>
              <a:ext cx="5850894" cy="502305"/>
            </a:xfrm>
            <a:prstGeom prst="round1Rect">
              <a:avLst>
                <a:gd name="adj" fmla="val 25283"/>
              </a:avLst>
            </a:prstGeom>
            <a:gradFill>
              <a:gsLst>
                <a:gs pos="0">
                  <a:schemeClr val="bg1">
                    <a:lumMod val="75000"/>
                  </a:schemeClr>
                </a:gs>
                <a:gs pos="100000">
                  <a:schemeClr val="bg1">
                    <a:lumMod val="95000"/>
                  </a:schemeClr>
                </a:gs>
              </a:gsLst>
              <a:lin ang="162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10" name="TextBox 25"/>
            <p:cNvSpPr txBox="1"/>
            <p:nvPr/>
          </p:nvSpPr>
          <p:spPr>
            <a:xfrm>
              <a:off x="2988144" y="1327025"/>
              <a:ext cx="5489300" cy="317068"/>
            </a:xfrm>
            <a:prstGeom prst="rect">
              <a:avLst/>
            </a:prstGeom>
            <a:noFill/>
          </p:spPr>
          <p:txBody>
            <a:bodyPr wrap="square" rtlCol="0">
              <a:spAutoFit/>
            </a:bodyPr>
            <a:lstStyle/>
            <a:p>
              <a:pPr>
                <a:lnSpc>
                  <a:spcPct val="150000"/>
                </a:lnSpc>
              </a:pPr>
              <a:r>
                <a:rPr lang="zh-CN" altLang="en-US" sz="12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命题大纲</a:t>
              </a:r>
              <a:endParaRPr lang="zh-CN" altLang="en-US" sz="12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grpSp>
      <p:sp>
        <p:nvSpPr>
          <p:cNvPr id="11" name="矩形 10"/>
          <p:cNvSpPr/>
          <p:nvPr/>
        </p:nvSpPr>
        <p:spPr>
          <a:xfrm>
            <a:off x="10321453" y="1633646"/>
            <a:ext cx="133034" cy="622926"/>
          </a:xfrm>
          <a:prstGeom prst="rect">
            <a:avLst/>
          </a:prstGeom>
          <a:solidFill>
            <a:schemeClr val="accent1"/>
          </a:solidFill>
          <a:ln>
            <a:noFill/>
          </a:ln>
          <a:effectLst>
            <a:outerShdw sx="1000" sy="1000" algn="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2" name="组合 11"/>
          <p:cNvGrpSpPr/>
          <p:nvPr/>
        </p:nvGrpSpPr>
        <p:grpSpPr>
          <a:xfrm>
            <a:off x="3463888" y="1621780"/>
            <a:ext cx="627380" cy="3068329"/>
            <a:chOff x="592373" y="2241491"/>
            <a:chExt cx="777560" cy="3276411"/>
          </a:xfrm>
          <a:solidFill>
            <a:schemeClr val="accent1"/>
          </a:solidFill>
        </p:grpSpPr>
        <p:sp>
          <p:nvSpPr>
            <p:cNvPr id="13" name="直角三角形 3"/>
            <p:cNvSpPr/>
            <p:nvPr/>
          </p:nvSpPr>
          <p:spPr>
            <a:xfrm flipH="1">
              <a:off x="604224" y="2241491"/>
              <a:ext cx="753859" cy="3276411"/>
            </a:xfrm>
            <a:custGeom>
              <a:avLst/>
              <a:gdLst/>
              <a:ahLst/>
              <a:cxnLst/>
              <a:rect l="l" t="t" r="r" b="b"/>
              <a:pathLst>
                <a:path w="576064" h="3008602">
                  <a:moveTo>
                    <a:pt x="0" y="0"/>
                  </a:moveTo>
                  <a:lnTo>
                    <a:pt x="0" y="603976"/>
                  </a:lnTo>
                  <a:lnTo>
                    <a:pt x="0" y="3008602"/>
                  </a:lnTo>
                  <a:lnTo>
                    <a:pt x="576064" y="3008602"/>
                  </a:lnTo>
                  <a:lnTo>
                    <a:pt x="576064" y="603976"/>
                  </a:lnTo>
                  <a:close/>
                </a:path>
              </a:pathLst>
            </a:custGeom>
            <a:grp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TextBox 32"/>
            <p:cNvSpPr txBox="1"/>
            <p:nvPr/>
          </p:nvSpPr>
          <p:spPr>
            <a:xfrm>
              <a:off x="592373" y="2916083"/>
              <a:ext cx="777560" cy="577032"/>
            </a:xfrm>
            <a:prstGeom prst="rect">
              <a:avLst/>
            </a:prstGeom>
            <a:grpFill/>
          </p:spPr>
          <p:txBody>
            <a:bodyPr wrap="none" rtlCol="0">
              <a:spAutoFit/>
            </a:bodyPr>
            <a:lstStyle/>
            <a:p>
              <a:pPr algn="ctr"/>
              <a:r>
                <a:rPr lang="en-US" altLang="zh-CN"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rPr>
                <a:t>01</a:t>
              </a:r>
              <a:endParaRPr lang="en-US" altLang="zh-CN"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endParaRPr>
            </a:p>
          </p:txBody>
        </p:sp>
      </p:grpSp>
      <p:sp>
        <p:nvSpPr>
          <p:cNvPr id="16"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专题十二　图文转换</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aphicFrame>
        <p:nvGraphicFramePr>
          <p:cNvPr id="4" name="表格 3"/>
          <p:cNvGraphicFramePr/>
          <p:nvPr/>
        </p:nvGraphicFramePr>
        <p:xfrm>
          <a:off x="4091305" y="2459990"/>
          <a:ext cx="6231255" cy="2897507"/>
        </p:xfrm>
        <a:graphic>
          <a:graphicData uri="http://schemas.openxmlformats.org/drawingml/2006/table">
            <a:tbl>
              <a:tblPr firstRow="1" bandRow="1">
                <a:tableStyleId>{5940675A-B579-460E-94D1-54222C63F5DA}</a:tableStyleId>
              </a:tblPr>
              <a:tblGrid>
                <a:gridCol w="808990"/>
                <a:gridCol w="1780540"/>
                <a:gridCol w="427355"/>
                <a:gridCol w="855980"/>
                <a:gridCol w="1213485"/>
                <a:gridCol w="1144905"/>
              </a:tblGrid>
              <a:tr h="1297305">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2016</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Ⅰ</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某校“中华文化体验”计划的初步构思框架</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流程图</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表达题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6</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把这个构思写成一段话</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表达准确、连贯、简明</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960120">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2016</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Ⅱ</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某校团委“中国梦演讲赛”工作的初步构思框架</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流程图</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表达题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6</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把这个构思写成一段话</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表达准确、连贯、简明</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640080">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2016 </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Ⅲ</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某高中举办迎新生晚会的构思框架</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流程图</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表达题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6</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把这个构思写成一段话</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表达准确、连贯、简明</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bl>
          </a:graphicData>
        </a:graphic>
      </p:graphicFrame>
      <p:pic>
        <p:nvPicPr>
          <p:cNvPr id="737" name="考试大纲7列14.jpg" descr="id:2147497629;FounderCES"/>
          <p:cNvPicPr>
            <a:picLocks noGrp="1" noChangeAspect="1"/>
          </p:cNvPicPr>
          <p:nvPr>
            <p:ph idx="1"/>
          </p:nvPr>
        </p:nvPicPr>
        <p:blipFill>
          <a:blip r:embed="rId4"/>
          <a:stretch>
            <a:fillRect/>
          </a:stretch>
        </p:blipFill>
        <p:spPr>
          <a:xfrm>
            <a:off x="4088765" y="2201545"/>
            <a:ext cx="6296660" cy="2908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ppt_x</p:attrName>
                                        </p:attrNameLst>
                                      </p:cBhvr>
                                      <p:tavLst>
                                        <p:tav tm="0">
                                          <p:val>
                                            <p:strVal val="#ppt_x-#ppt_w*1.125000"/>
                                          </p:val>
                                        </p:tav>
                                        <p:tav tm="100000">
                                          <p:val>
                                            <p:strVal val="#ppt_x"/>
                                          </p:val>
                                        </p:tav>
                                      </p:tavLst>
                                    </p:anim>
                                    <p:animEffect transition="in" filter="wipe(right)">
                                      <p:cBhvr>
                                        <p:cTn id="13" dur="500"/>
                                        <p:tgtEl>
                                          <p:spTgt spid="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3343590" y="128035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3" name="矩形标注 22">
            <a:hlinkClick r:id="" action="ppaction://hlinkshowjump?jump=previousslide"/>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命题大纲</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4" name="椭圆 23"/>
          <p:cNvSpPr/>
          <p:nvPr/>
        </p:nvSpPr>
        <p:spPr>
          <a:xfrm>
            <a:off x="10550944" y="2974426"/>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椭圆 24"/>
          <p:cNvSpPr/>
          <p:nvPr/>
        </p:nvSpPr>
        <p:spPr>
          <a:xfrm>
            <a:off x="10550944" y="3178100"/>
            <a:ext cx="114300" cy="114300"/>
          </a:xfrm>
          <a:prstGeom prst="ellipse">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椭圆 25"/>
          <p:cNvSpPr/>
          <p:nvPr/>
        </p:nvSpPr>
        <p:spPr>
          <a:xfrm>
            <a:off x="10550944" y="3381774"/>
            <a:ext cx="114300" cy="114300"/>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27" name="直接连接符 26"/>
          <p:cNvCxnSpPr/>
          <p:nvPr/>
        </p:nvCxnSpPr>
        <p:spPr>
          <a:xfrm>
            <a:off x="773494" y="218813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6488" y="866664"/>
            <a:ext cx="1485364" cy="287120"/>
            <a:chOff x="549633" y="1045754"/>
            <a:chExt cx="1258150" cy="287541"/>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7541"/>
              <a:chOff x="549633" y="1045754"/>
              <a:chExt cx="1258150" cy="287541"/>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45854"/>
                <a:ext cx="295609"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6" name="椭圆 35"/>
          <p:cNvSpPr/>
          <p:nvPr/>
        </p:nvSpPr>
        <p:spPr>
          <a:xfrm>
            <a:off x="10550944" y="3586563"/>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 name="矩形标注 37">
            <a:hlinkClick r:id="rId2" action="ppaction://hlinksldjump"/>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7"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专题十二　图文转换</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463889" y="1280785"/>
            <a:ext cx="627380" cy="3068329"/>
            <a:chOff x="592374" y="1877371"/>
            <a:chExt cx="777560" cy="3276411"/>
          </a:xfrm>
          <a:solidFill>
            <a:schemeClr val="accent1"/>
          </a:solidFill>
        </p:grpSpPr>
        <p:sp>
          <p:nvSpPr>
            <p:cNvPr id="13" name="直角三角形 3"/>
            <p:cNvSpPr/>
            <p:nvPr/>
          </p:nvSpPr>
          <p:spPr>
            <a:xfrm flipH="1">
              <a:off x="616029" y="1877371"/>
              <a:ext cx="753859" cy="3276411"/>
            </a:xfrm>
            <a:custGeom>
              <a:avLst/>
              <a:gdLst/>
              <a:ahLst/>
              <a:cxnLst/>
              <a:rect l="l" t="t" r="r" b="b"/>
              <a:pathLst>
                <a:path w="576064" h="3008602">
                  <a:moveTo>
                    <a:pt x="0" y="0"/>
                  </a:moveTo>
                  <a:lnTo>
                    <a:pt x="0" y="603976"/>
                  </a:lnTo>
                  <a:lnTo>
                    <a:pt x="0" y="3008602"/>
                  </a:lnTo>
                  <a:lnTo>
                    <a:pt x="576064" y="3008602"/>
                  </a:lnTo>
                  <a:lnTo>
                    <a:pt x="576064" y="603976"/>
                  </a:lnTo>
                  <a:close/>
                </a:path>
              </a:pathLst>
            </a:custGeom>
            <a:grp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TextBox 32"/>
            <p:cNvSpPr txBox="1"/>
            <p:nvPr/>
          </p:nvSpPr>
          <p:spPr>
            <a:xfrm>
              <a:off x="592374" y="2916083"/>
              <a:ext cx="777560" cy="577032"/>
            </a:xfrm>
            <a:prstGeom prst="rect">
              <a:avLst/>
            </a:prstGeom>
            <a:grpFill/>
          </p:spPr>
          <p:txBody>
            <a:bodyPr wrap="none" rtlCol="0">
              <a:spAutoFit/>
            </a:bodyPr>
            <a:lstStyle/>
            <a:p>
              <a:pPr algn="ctr"/>
              <a:r>
                <a:rPr lang="en-US" altLang="zh-CN"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rPr>
                <a:t>02</a:t>
              </a:r>
              <a:endParaRPr lang="en-US" altLang="zh-CN"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endParaRPr>
            </a:p>
          </p:txBody>
        </p:sp>
      </p:grpSp>
      <p:sp>
        <p:nvSpPr>
          <p:cNvPr id="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专题十二　图文转换</a:t>
            </a:r>
            <a:endParaRPr lang="zh-CN" altLang="en-US" sz="1590" dirty="0">
              <a:solidFill>
                <a:schemeClr val="bg1"/>
              </a:solidFill>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nvGraphicFramePr>
        <p:xfrm>
          <a:off x="4090670" y="1280795"/>
          <a:ext cx="6168390" cy="4097655"/>
        </p:xfrm>
        <a:graphic>
          <a:graphicData uri="http://schemas.openxmlformats.org/drawingml/2006/table">
            <a:tbl>
              <a:tblPr firstRow="1" bandRow="1">
                <a:tableStyleId>{5940675A-B579-460E-94D1-54222C63F5DA}</a:tableStyleId>
              </a:tblPr>
              <a:tblGrid>
                <a:gridCol w="830580"/>
                <a:gridCol w="2499995"/>
                <a:gridCol w="1514475"/>
                <a:gridCol w="1323340"/>
              </a:tblGrid>
              <a:tr h="1134110">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2015 </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Ⅰ</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中国邮政为保护地球水环境发行的邮票中的主体图形</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徽标</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表达题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6</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1132840">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2015 </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Ⅱ</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联合国发行的“联合我们的力量”邮票中的主体图形</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徽标</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表达题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6</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696595">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2014 </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Ⅰ</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某中学暑期瑶族村考察的初步构思框架</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流程图</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表达题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6</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1134110">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2014 </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Ⅱ</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某班级春游活动的构思框架</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流程图</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表达题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6</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311526" y="1279936"/>
            <a:ext cx="4897438" cy="4294650"/>
          </a:xfrm>
          <a:prstGeom prst="rect">
            <a:avLst/>
          </a:prstGeom>
          <a:solidFill>
            <a:schemeClr val="bg1"/>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23" name="矩形标注 22">
            <a:hlinkClick r:id="rId1" action="ppaction://hlinksldjump"/>
            <a:hlinkHover r:id="" action="ppaction://noaction" highlightClick="1"/>
          </p:cNvPr>
          <p:cNvSpPr/>
          <p:nvPr/>
        </p:nvSpPr>
        <p:spPr>
          <a:xfrm>
            <a:off x="744921" y="2227635"/>
            <a:ext cx="2440800" cy="720000"/>
          </a:xfrm>
          <a:prstGeom prst="wedgeRectCallout">
            <a:avLst>
              <a:gd name="adj1" fmla="val 28288"/>
              <a:gd name="adj2" fmla="val 14372"/>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4" name="椭圆 23"/>
          <p:cNvSpPr/>
          <p:nvPr/>
        </p:nvSpPr>
        <p:spPr>
          <a:xfrm>
            <a:off x="8040898" y="2974426"/>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椭圆 24"/>
          <p:cNvSpPr/>
          <p:nvPr/>
        </p:nvSpPr>
        <p:spPr>
          <a:xfrm>
            <a:off x="8040898" y="3178100"/>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椭圆 25"/>
          <p:cNvSpPr/>
          <p:nvPr/>
        </p:nvSpPr>
        <p:spPr>
          <a:xfrm>
            <a:off x="8040898" y="3381774"/>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1" name="组合 40"/>
          <p:cNvGrpSpPr/>
          <p:nvPr/>
        </p:nvGrpSpPr>
        <p:grpSpPr>
          <a:xfrm>
            <a:off x="746488" y="866664"/>
            <a:ext cx="1485364" cy="287120"/>
            <a:chOff x="549633" y="1045754"/>
            <a:chExt cx="1258150" cy="287541"/>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7541"/>
              <a:chOff x="549633" y="1045754"/>
              <a:chExt cx="1258150" cy="287541"/>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45854"/>
                <a:ext cx="295609"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48054" t="4432"/>
          <a:stretch>
            <a:fillRect/>
          </a:stretch>
        </p:blipFill>
        <p:spPr>
          <a:xfrm>
            <a:off x="8381641" y="1279936"/>
            <a:ext cx="2437632" cy="2741747"/>
          </a:xfrm>
          <a:prstGeom prst="rect">
            <a:avLst/>
          </a:prstGeom>
        </p:spPr>
      </p:pic>
      <p:sp>
        <p:nvSpPr>
          <p:cNvPr id="37" name="矩形 36">
            <a:hlinkClick r:id="rId2" action="ppaction://hlinksldjump"/>
          </p:cNvPr>
          <p:cNvSpPr/>
          <p:nvPr/>
        </p:nvSpPr>
        <p:spPr>
          <a:xfrm>
            <a:off x="8381430" y="4094786"/>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8" name="椭圆 37"/>
          <p:cNvSpPr/>
          <p:nvPr/>
        </p:nvSpPr>
        <p:spPr>
          <a:xfrm>
            <a:off x="8040898" y="3586563"/>
            <a:ext cx="114300" cy="114300"/>
          </a:xfrm>
          <a:prstGeom prst="ellipse">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2" name="矩形标注 61">
            <a:hlinkClick r:id="rId4"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61" name="直接连接符 60">
            <a:hlinkClick r:id="rId4" action="ppaction://hlinksldjump"/>
          </p:cNvPr>
          <p:cNvCxnSpPr/>
          <p:nvPr/>
        </p:nvCxnSpPr>
        <p:spPr>
          <a:xfrm>
            <a:off x="773494" y="3076812"/>
            <a:ext cx="0" cy="8316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sp>
        <p:nvSpPr>
          <p:cNvPr id="35"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专题十二　图文转换</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73" name="矩形 72"/>
          <p:cNvSpPr/>
          <p:nvPr/>
        </p:nvSpPr>
        <p:spPr>
          <a:xfrm>
            <a:off x="3565525" y="2157730"/>
            <a:ext cx="4055745" cy="731520"/>
          </a:xfrm>
          <a:prstGeom prst="rect">
            <a:avLst/>
          </a:prstGeom>
        </p:spPr>
        <p:txBody>
          <a:bodyPr wrap="square">
            <a:spAutoFit/>
          </a:bodyPr>
          <a:lstStyle/>
          <a:p>
            <a:pPr>
              <a:lnSpc>
                <a:spcPct val="150000"/>
              </a:lnSpc>
            </a:pPr>
            <a:r>
              <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 </a:t>
            </a: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sp>
        <p:nvSpPr>
          <p:cNvPr id="28"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专题十二　图文转换</a:t>
            </a:r>
            <a:endParaRPr lang="zh-CN" altLang="en-US" sz="1590" dirty="0">
              <a:solidFill>
                <a:schemeClr val="bg1"/>
              </a:solidFill>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nvGraphicFramePr>
        <p:xfrm>
          <a:off x="3493949" y="1759666"/>
          <a:ext cx="4459605" cy="3244215"/>
        </p:xfrm>
        <a:graphic>
          <a:graphicData uri="http://schemas.openxmlformats.org/drawingml/2006/table">
            <a:tbl>
              <a:tblPr firstRow="1" bandRow="1">
                <a:tableStyleId>{5940675A-B579-460E-94D1-54222C63F5DA}</a:tableStyleId>
              </a:tblPr>
              <a:tblGrid>
                <a:gridCol w="579755"/>
                <a:gridCol w="3879850"/>
              </a:tblGrid>
              <a:tr h="3244215">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命题分析预测</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marL="0" indent="0" algn="l" fontAlgn="auto">
                        <a:lnSpc>
                          <a:spcPct val="150000"/>
                        </a:lnSpc>
                        <a:buNone/>
                      </a:pPr>
                      <a:r>
                        <a:rPr sz="1400" b="0" u="none" dirty="0">
                          <a:solidFill>
                            <a:srgbClr val="000000"/>
                          </a:solidFill>
                          <a:latin typeface="微软雅黑" panose="020B0503020204020204" pitchFamily="34" charset="-122"/>
                          <a:ea typeface="微软雅黑" panose="020B0503020204020204" pitchFamily="34" charset="-122"/>
                        </a:rPr>
                        <a:t>1.这一考点是近年来的必考题型,考查类型多样。该考点主要有以下几个特点:(1)“</a:t>
                      </a:r>
                      <a:r>
                        <a:rPr sz="1400" b="0" u="none" dirty="0" err="1">
                          <a:solidFill>
                            <a:srgbClr val="000000"/>
                          </a:solidFill>
                          <a:latin typeface="微软雅黑" panose="020B0503020204020204" pitchFamily="34" charset="-122"/>
                          <a:ea typeface="微软雅黑" panose="020B0503020204020204" pitchFamily="34" charset="-122"/>
                        </a:rPr>
                        <a:t>流程图”的考查热点集中在对流程内容的准确总结上</a:t>
                      </a:r>
                      <a:r>
                        <a:rPr sz="1400" b="0" u="none" dirty="0">
                          <a:solidFill>
                            <a:srgbClr val="000000"/>
                          </a:solidFill>
                          <a:latin typeface="微软雅黑" panose="020B0503020204020204" pitchFamily="34" charset="-122"/>
                          <a:ea typeface="微软雅黑" panose="020B0503020204020204" pitchFamily="34" charset="-122"/>
                        </a:rPr>
                        <a:t>。(2)“</a:t>
                      </a:r>
                      <a:r>
                        <a:rPr sz="1400" b="0" u="none" dirty="0" err="1">
                          <a:solidFill>
                            <a:srgbClr val="000000"/>
                          </a:solidFill>
                          <a:latin typeface="微软雅黑" panose="020B0503020204020204" pitchFamily="34" charset="-122"/>
                          <a:ea typeface="微软雅黑" panose="020B0503020204020204" pitchFamily="34" charset="-122"/>
                        </a:rPr>
                        <a:t>徽标”的考查热点集中于对徽标的形象和意义的准确解读上</a:t>
                      </a:r>
                      <a:r>
                        <a:rPr sz="1400" b="0" u="none" dirty="0">
                          <a:solidFill>
                            <a:srgbClr val="000000"/>
                          </a:solidFill>
                          <a:latin typeface="微软雅黑" panose="020B0503020204020204" pitchFamily="34" charset="-122"/>
                          <a:ea typeface="微软雅黑" panose="020B0503020204020204" pitchFamily="34" charset="-122"/>
                        </a:rPr>
                        <a:t>。</a:t>
                      </a:r>
                      <a:endParaRPr sz="1400" b="0" u="none" dirty="0">
                        <a:solidFill>
                          <a:srgbClr val="000000"/>
                        </a:solidFill>
                        <a:latin typeface="微软雅黑" panose="020B0503020204020204" pitchFamily="34" charset="-122"/>
                        <a:ea typeface="微软雅黑" panose="020B0503020204020204" pitchFamily="34" charset="-122"/>
                      </a:endParaRPr>
                    </a:p>
                    <a:p>
                      <a:pPr marL="0" indent="0" algn="l" fontAlgn="auto">
                        <a:lnSpc>
                          <a:spcPct val="150000"/>
                        </a:lnSpc>
                        <a:buNone/>
                      </a:pPr>
                      <a:r>
                        <a:rPr sz="1400" b="0" u="none" dirty="0">
                          <a:solidFill>
                            <a:srgbClr val="000000"/>
                          </a:solidFill>
                          <a:latin typeface="微软雅黑" panose="020B0503020204020204" pitchFamily="34" charset="-122"/>
                          <a:ea typeface="微软雅黑" panose="020B0503020204020204" pitchFamily="34" charset="-122"/>
                        </a:rPr>
                        <a:t>2.取材范围广,不但贴近生活,且逐渐与国家层面以及社会主义核心价值观等结合起来考查,更有广泛的社会意义。</a:t>
                      </a:r>
                      <a:endParaRPr sz="1400" b="0" u="none" dirty="0">
                        <a:solidFill>
                          <a:srgbClr val="000000"/>
                        </a:solidFill>
                        <a:latin typeface="微软雅黑" panose="020B0503020204020204" pitchFamily="34" charset="-122"/>
                        <a:ea typeface="微软雅黑" panose="020B0503020204020204" pitchFamily="34" charset="-122"/>
                      </a:endParaRPr>
                    </a:p>
                    <a:p>
                      <a:pPr marL="0" indent="0" algn="l" fontAlgn="auto">
                        <a:lnSpc>
                          <a:spcPct val="150000"/>
                        </a:lnSpc>
                        <a:buNone/>
                      </a:pPr>
                      <a:r>
                        <a:rPr sz="1400" b="0" u="none" dirty="0">
                          <a:solidFill>
                            <a:srgbClr val="000000"/>
                          </a:solidFill>
                          <a:latin typeface="微软雅黑" panose="020B0503020204020204" pitchFamily="34" charset="-122"/>
                          <a:ea typeface="微软雅黑" panose="020B0503020204020204" pitchFamily="34" charset="-122"/>
                        </a:rPr>
                        <a:t>3.考点设置、命题指向肯定不会拘泥于传统形式,还会有新的突破。</a:t>
                      </a:r>
                      <a:endParaRPr sz="1400" b="0" u="none" dirty="0">
                        <a:solidFill>
                          <a:srgbClr val="000000"/>
                        </a:solidFill>
                        <a:latin typeface="微软雅黑" panose="020B0503020204020204" pitchFamily="34" charset="-122"/>
                        <a:ea typeface="微软雅黑" panose="020B0503020204020204" pitchFamily="34" charset="-122"/>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smtClean="0">
                <a:solidFill>
                  <a:srgbClr val="3E8BC0"/>
                </a:solidFill>
                <a:latin typeface="微软雅黑" panose="020B0503020204020204" pitchFamily="34" charset="-122"/>
                <a:ea typeface="微软雅黑" panose="020B0503020204020204" pitchFamily="34" charset="-122"/>
              </a:rPr>
              <a:t>知识</a:t>
            </a:r>
            <a:r>
              <a:rPr lang="zh-CN" altLang="en-US" sz="3600" dirty="0">
                <a:solidFill>
                  <a:srgbClr val="3E8BC0"/>
                </a:solidFill>
                <a:latin typeface="微软雅黑" panose="020B0503020204020204" pitchFamily="34" charset="-122"/>
                <a:ea typeface="微软雅黑" panose="020B0503020204020204" pitchFamily="34" charset="-122"/>
              </a:rPr>
              <a:t>全</a:t>
            </a:r>
            <a:r>
              <a:rPr lang="zh-CN" altLang="en-US" sz="3600" dirty="0" smtClean="0">
                <a:solidFill>
                  <a:srgbClr val="3E8BC0"/>
                </a:solidFill>
                <a:latin typeface="微软雅黑" panose="020B0503020204020204" pitchFamily="34" charset="-122"/>
                <a:ea typeface="微软雅黑" panose="020B0503020204020204" pitchFamily="34" charset="-122"/>
              </a:rPr>
              <a:t>通关</a:t>
            </a:r>
            <a:endParaRPr lang="zh-CN" altLang="en-US" sz="3600" dirty="0">
              <a:solidFill>
                <a:srgbClr val="3E8BC0"/>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07987" y="1220176"/>
            <a:ext cx="1904507" cy="1904507"/>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endParaRPr lang="zh-CN" altLang="en-US" sz="1400"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1" name="图片 30"/>
          <p:cNvPicPr/>
          <p:nvPr/>
        </p:nvPicPr>
        <p:blipFill rotWithShape="1">
          <a:blip r:embed="rId2" cstate="print">
            <a:extLst>
              <a:ext uri="{28A0092B-C50C-407E-A947-70E740481C1C}">
                <a14:useLocalDpi xmlns:a14="http://schemas.microsoft.com/office/drawing/2010/main" val="0"/>
              </a:ext>
            </a:extLst>
          </a:blip>
          <a:srcRect t="9256" r="2416" b="2637"/>
          <a:stretch>
            <a:fillRect/>
          </a:stretch>
        </p:blipFill>
        <p:spPr>
          <a:xfrm>
            <a:off x="8355872" y="1288608"/>
            <a:ext cx="2437869" cy="2743642"/>
          </a:xfrm>
          <a:prstGeom prst="rect">
            <a:avLst/>
          </a:prstGeom>
        </p:spPr>
      </p:pic>
      <p:sp>
        <p:nvSpPr>
          <p:cNvPr id="3" name="矩形 2"/>
          <p:cNvSpPr/>
          <p:nvPr/>
        </p:nvSpPr>
        <p:spPr>
          <a:xfrm>
            <a:off x="2929217" y="827775"/>
            <a:ext cx="2030095" cy="384810"/>
          </a:xfrm>
          <a:prstGeom prst="rect">
            <a:avLst/>
          </a:prstGeom>
        </p:spPr>
        <p:txBody>
          <a:bodyPr wrap="none">
            <a:spAutoFit/>
          </a:bodyPr>
          <a:lstStyle/>
          <a:p>
            <a:pPr algn="l"/>
            <a:r>
              <a:rPr lang="zh-CN" altLang="en-US" sz="18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考点一	  </a:t>
            </a:r>
            <a:r>
              <a:rPr lang="zh-CN" sz="18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表文转换</a:t>
            </a:r>
            <a:endParaRPr lang="zh-CN" sz="18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endParaRPr>
          </a:p>
        </p:txBody>
      </p:sp>
      <p:sp>
        <p:nvSpPr>
          <p:cNvPr id="61" name="矩形 6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专题十二　图文转换</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172845" y="1659890"/>
            <a:ext cx="6553835" cy="35280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表文转换所选取的背景材料往往是时政热点或社会热点,要求考生根据图表中的内容分析有关材料,辨别或挖掘某些隐性信息,或对材料进行综合性评价。注重考查考生的分析、理解、综合演绎及文字转化能力。</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解答徽标类图文转换题的注意事项</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1.宏观把握徽标的外形特点,找出所依据的图像或文字原型,同时注意文字的大小写和变体,以及涉及的时间或说明性文字等。对徽标进行说明介绍或阐述其创意时,要按照一定的说明顺序,如时间顺序、逻辑顺序、空间顺序等。</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2.分析其内涵或寓意时,要注意由表及里地观察,联系其所依据的图像或文字原型对徽标的内容或创意进行合理的解释,切忌无主题的臆想。</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3.说明的语言要准确、简明、清晰,内容要全面、具体、到位,切忌遗漏说明内容。</a:t>
            </a:r>
            <a:endParaRPr lang="zh-CN" altLang="en-US" sz="14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endParaRPr lang="zh-CN" altLang="en-US" sz="1400"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专题十二　图文转换</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a:blip r:embed="rId2"/>
          <a:stretch>
            <a:fillRect/>
          </a:stretch>
        </p:blipFill>
        <p:spPr>
          <a:xfrm>
            <a:off x="8350591" y="1288608"/>
            <a:ext cx="2431706" cy="2729276"/>
          </a:xfrm>
          <a:prstGeom prst="rect">
            <a:avLst/>
          </a:prstGeom>
        </p:spPr>
      </p:pic>
      <p:sp>
        <p:nvSpPr>
          <p:cNvPr id="31" name="矩形 3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956310" y="1726565"/>
            <a:ext cx="6653530" cy="36645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漫画是以简洁夸张的手法来展示生活,具有强烈的讽刺性或批评性的图画。作者从生活现象中取材,通过夸张、比喻、象征等修辞手法来讽刺、批评或表扬某些人和事。高考试题中的漫画多取材于社会现实和热点问题,具有强烈的时代感和现实性。漫画类图文转换题的命题形式一般有描述画面、概括主题或寓意、拟加标题等。</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如何解答漫画类图文转换题</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1.描述画面内容</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描述画面,就是用描述性的语言介绍画面的内容。在描述时要注意以下几点:</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(1)仔细观察画面。包括漫画的构图,画面上的背景与人物,人物的服饰、动作、表情、语言,标题及其他文字信息等。</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(2)抓住特征描述。抓住能反映画面寓意的特征详细描述,才能清楚地表现漫画的内容。</a:t>
            </a:r>
            <a:endParaRPr lang="zh-CN" altLang="en-US" sz="1400">
              <a:solidFill>
                <a:schemeClr val="tx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2754630" y="785812"/>
            <a:ext cx="5080000" cy="384810"/>
          </a:xfrm>
          <a:prstGeom prst="rect">
            <a:avLst/>
          </a:prstGeom>
          <a:noFill/>
          <a:ln w="9525">
            <a:noFill/>
          </a:ln>
        </p:spPr>
        <p:txBody>
          <a:bodyPr>
            <a:spAutoFit/>
          </a:bodyPr>
          <a:lstStyle/>
          <a:p>
            <a:pPr marL="0" indent="0" algn="ctr"/>
            <a:r>
              <a:rPr lang="zh-CN" altLang="en-US" sz="1800" b="0" u="none">
                <a:solidFill>
                  <a:schemeClr val="accent5"/>
                </a:solidFill>
                <a:latin typeface="微软雅黑" panose="020B0503020204020204" pitchFamily="34" charset="-122"/>
                <a:ea typeface="微软雅黑" panose="020B0503020204020204" pitchFamily="34" charset="-122"/>
                <a:cs typeface="方正正中黑简体" charset="0"/>
              </a:rPr>
              <a:t>考点</a:t>
            </a:r>
            <a:r>
              <a:rPr lang="en-US" altLang="zh-CN" sz="1800" b="0" u="none">
                <a:solidFill>
                  <a:schemeClr val="accent5"/>
                </a:solidFill>
                <a:latin typeface="微软雅黑" panose="020B0503020204020204" pitchFamily="34" charset="-122"/>
                <a:ea typeface="微软雅黑" panose="020B0503020204020204" pitchFamily="34" charset="-122"/>
                <a:cs typeface="方正正中黑简体" charset="0"/>
              </a:rPr>
              <a:t>2  </a:t>
            </a:r>
            <a:r>
              <a:rPr lang="zh-CN" altLang="en-US" sz="1800" b="0" u="none">
                <a:solidFill>
                  <a:schemeClr val="accent5"/>
                </a:solidFill>
                <a:latin typeface="微软雅黑" panose="020B0503020204020204" pitchFamily="34" charset="-122"/>
                <a:ea typeface="微软雅黑" panose="020B0503020204020204" pitchFamily="34" charset="-122"/>
                <a:cs typeface="方正书宋_GBK" charset="0"/>
              </a:rPr>
              <a:t>　</a:t>
            </a:r>
            <a:r>
              <a:rPr lang="zh-CN" altLang="en-US" sz="1800" b="0" u="none">
                <a:solidFill>
                  <a:schemeClr val="accent5"/>
                </a:solidFill>
                <a:latin typeface="微软雅黑" panose="020B0503020204020204" pitchFamily="34" charset="-122"/>
                <a:ea typeface="微软雅黑" panose="020B0503020204020204" pitchFamily="34" charset="-122"/>
                <a:cs typeface="方正正中黑简体" charset="0"/>
              </a:rPr>
              <a:t>漫画类图文转换</a:t>
            </a:r>
            <a:endParaRPr lang="zh-CN" altLang="en-US" sz="1800" b="0" u="none">
              <a:solidFill>
                <a:schemeClr val="accent5"/>
              </a:solidFill>
              <a:latin typeface="微软雅黑" panose="020B0503020204020204" pitchFamily="34" charset="-122"/>
              <a:ea typeface="微软雅黑" panose="020B0503020204020204" pitchFamily="34" charset="-122"/>
              <a:cs typeface="方正正中黑简体"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92289"/>
            <a:chOff x="549633" y="1040577"/>
            <a:chExt cx="1258150" cy="29271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92717"/>
              <a:chOff x="549633" y="1040577"/>
              <a:chExt cx="1258150" cy="29271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45854"/>
                <a:ext cx="295609"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8275" y="2785746"/>
            <a:ext cx="2539185" cy="1642535"/>
          </a:xfrm>
          <a:prstGeom prst="rect">
            <a:avLst/>
          </a:prstGeom>
        </p:spPr>
      </p:pic>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专题十二　图文转换</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rotWithShape="1">
          <a:blip r:embed="rId3"/>
          <a:srcRect t="4049"/>
          <a:stretch>
            <a:fillRect/>
          </a:stretch>
        </p:blipFill>
        <p:spPr>
          <a:xfrm>
            <a:off x="8344218" y="1288727"/>
            <a:ext cx="2447472" cy="2752401"/>
          </a:xfrm>
          <a:prstGeom prst="rect">
            <a:avLst/>
          </a:prstGeom>
        </p:spPr>
      </p:pic>
      <p:sp>
        <p:nvSpPr>
          <p:cNvPr id="2" name="矩形 1"/>
          <p:cNvSpPr/>
          <p:nvPr/>
        </p:nvSpPr>
        <p:spPr>
          <a:xfrm>
            <a:off x="3574415" y="1562735"/>
            <a:ext cx="4371975" cy="39350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sz="1400" dirty="0">
                <a:solidFill>
                  <a:schemeClr val="tx1"/>
                </a:solidFill>
                <a:uFillTx/>
                <a:ea typeface="微软雅黑" panose="020B0503020204020204" pitchFamily="34" charset="-122"/>
                <a:sym typeface="+mn-ea"/>
              </a:rPr>
              <a:t>(3)客观描述画面。画面上有什么说什么,不可超越漫画所给图文信息添枝加叶,不可主观想象一些画面中不存在的东西。</a:t>
            </a:r>
            <a:endParaRPr lang="zh-CN" altLang="en-US" sz="1400" dirty="0">
              <a:solidFill>
                <a:schemeClr val="tx1"/>
              </a:solidFill>
              <a:uFillTx/>
              <a:ea typeface="微软雅黑" panose="020B0503020204020204" pitchFamily="34" charset="-122"/>
              <a:sym typeface="+mn-ea"/>
            </a:endParaRPr>
          </a:p>
          <a:p>
            <a:pPr algn="l" fontAlgn="auto">
              <a:lnSpc>
                <a:spcPct val="150000"/>
              </a:lnSpc>
            </a:pPr>
            <a:r>
              <a:rPr lang="zh-CN" altLang="en-US" sz="1400" dirty="0">
                <a:solidFill>
                  <a:schemeClr val="tx1"/>
                </a:solidFill>
                <a:uFillTx/>
                <a:ea typeface="微软雅黑" panose="020B0503020204020204" pitchFamily="34" charset="-122"/>
                <a:sym typeface="+mn-ea"/>
              </a:rPr>
              <a:t>(4)注意说明顺序。漫画说明整体上采用“总—分—总”结构,即起笔一句点明介绍对象,然后依次介绍画面内容;描述要有条理性,可以从上到下,也可以从左到右;介绍人物时,可按“穿着—动作—神态”的顺序说明。</a:t>
            </a:r>
            <a:endParaRPr lang="zh-CN" altLang="en-US" sz="1400" dirty="0">
              <a:solidFill>
                <a:schemeClr val="tx1"/>
              </a:solidFill>
              <a:uFillTx/>
              <a:ea typeface="微软雅黑" panose="020B0503020204020204" pitchFamily="34" charset="-122"/>
              <a:sym typeface="+mn-ea"/>
            </a:endParaRPr>
          </a:p>
          <a:p>
            <a:pPr algn="l" fontAlgn="auto">
              <a:lnSpc>
                <a:spcPct val="150000"/>
              </a:lnSpc>
            </a:pPr>
            <a:r>
              <a:rPr lang="zh-CN" altLang="en-US" sz="1400" dirty="0">
                <a:solidFill>
                  <a:schemeClr val="tx1"/>
                </a:solidFill>
                <a:uFillTx/>
                <a:ea typeface="微软雅黑" panose="020B0503020204020204" pitchFamily="34" charset="-122"/>
                <a:sym typeface="+mn-ea"/>
              </a:rPr>
              <a:t>(5)语言简明准确。要用简明的语言准确地揭示画面中人与人、人与物、物与物的关系。</a:t>
            </a:r>
            <a:endParaRPr lang="zh-CN" altLang="en-US" sz="1400" dirty="0">
              <a:solidFill>
                <a:schemeClr val="tx1"/>
              </a:solidFill>
              <a:uFillTx/>
              <a:ea typeface="微软雅黑" panose="020B0503020204020204" pitchFamily="34" charset="-122"/>
              <a:sym typeface="+mn-ea"/>
            </a:endParaRPr>
          </a:p>
        </p:txBody>
      </p:sp>
      <p:sp>
        <p:nvSpPr>
          <p:cNvPr id="31" name="矩形 3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3544</Words>
  <Application>WPS 演示</Application>
  <PresentationFormat>自定义</PresentationFormat>
  <Paragraphs>235</Paragraphs>
  <Slides>13</Slides>
  <Notes>11</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13</vt:i4>
      </vt:variant>
    </vt:vector>
  </HeadingPairs>
  <TitlesOfParts>
    <vt:vector size="32" baseType="lpstr">
      <vt:lpstr>Arial</vt:lpstr>
      <vt:lpstr>宋体</vt:lpstr>
      <vt:lpstr>Wingdings</vt:lpstr>
      <vt:lpstr>微软雅黑</vt:lpstr>
      <vt:lpstr>微软雅黑 Light</vt:lpstr>
      <vt:lpstr>Calibri</vt:lpstr>
      <vt:lpstr>Times New Roman</vt:lpstr>
      <vt:lpstr>微软雅黑</vt:lpstr>
      <vt:lpstr>04b_03b</vt:lpstr>
      <vt:lpstr>NEU-BZ-S92</vt:lpstr>
      <vt:lpstr>方正细黑一简体</vt:lpstr>
      <vt:lpstr>Adobe 黑体 Std R</vt:lpstr>
      <vt:lpstr>方正正中黑简体</vt:lpstr>
      <vt:lpstr>方正书宋_GBK</vt:lpstr>
      <vt:lpstr>黑体</vt:lpstr>
      <vt:lpstr>Calibri Light</vt:lpstr>
      <vt:lpstr>Segoe Print</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语文备课大师【全免费】_x000d_
</dc:description>
  <cp:lastModifiedBy>XKW</cp:lastModifiedBy>
  <cp:revision>语文备课大师【全免费】</cp:revision>
  <dcterms:created xsi:type="dcterms:W3CDTF">2014-07-18T05:25:00Z</dcterms:created>
  <dcterms:modified xsi:type="dcterms:W3CDTF">2017-03-24T08:40:30Z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y fmtid="{64440492-4C8B-11D1-8B70-080036B11A03}" pid="4">
    <vt:lpwstr>语文备课大师【全免费】</vt:lpwstr>
  </property>
</Properties>
</file>